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8" r:id="rId1"/>
  </p:sldMasterIdLst>
  <p:sldIdLst>
    <p:sldId id="319" r:id="rId2"/>
    <p:sldId id="330" r:id="rId3"/>
    <p:sldId id="331" r:id="rId4"/>
    <p:sldId id="332" r:id="rId5"/>
    <p:sldId id="333" r:id="rId6"/>
    <p:sldId id="317" r:id="rId7"/>
    <p:sldId id="31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86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92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45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93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756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0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81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8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2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73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46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366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81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74790-BD76-5F15-10A1-487ACD375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73" y="951513"/>
            <a:ext cx="8366234" cy="1266170"/>
          </a:xfrm>
        </p:spPr>
        <p:txBody>
          <a:bodyPr>
            <a:noAutofit/>
          </a:bodyPr>
          <a:lstStyle/>
          <a:p>
            <a:pPr algn="ctr"/>
            <a:r>
              <a:rPr lang="fa-IR" sz="3600" b="1" dirty="0" smtClean="0">
                <a:cs typeface="B Titr" panose="00000700000000000000" pitchFamily="2" charset="-78"/>
              </a:rPr>
              <a:t>علم سنجی و شاخص‌های </a:t>
            </a:r>
            <a:r>
              <a:rPr lang="fa-IR" sz="3600" b="1" dirty="0" smtClean="0">
                <a:cs typeface="B Titr" panose="00000700000000000000" pitchFamily="2" charset="-78"/>
              </a:rPr>
              <a:t>ارزیابی(نرم افزارها)</a:t>
            </a:r>
            <a:endParaRPr lang="en-US" sz="3600" b="1" dirty="0">
              <a:cs typeface="B Titr" panose="000007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9C1E0D-54E0-E172-4F80-37A04F2038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371" y="3674404"/>
            <a:ext cx="7197726" cy="1917099"/>
          </a:xfrm>
        </p:spPr>
        <p:txBody>
          <a:bodyPr>
            <a:normAutofit fontScale="92500" lnSpcReduction="10000"/>
          </a:bodyPr>
          <a:lstStyle/>
          <a:p>
            <a:pPr algn="ctr" rtl="1"/>
            <a:r>
              <a:rPr lang="fa-IR" sz="2000" b="1" dirty="0" smtClean="0">
                <a:cs typeface="B Nazanin" panose="00000400000000000000" pitchFamily="2" charset="-78"/>
              </a:rPr>
              <a:t>مدرسین </a:t>
            </a:r>
          </a:p>
          <a:p>
            <a:pPr algn="ctr" rtl="1"/>
            <a:r>
              <a:rPr lang="fa-IR" sz="2000" b="1" dirty="0" smtClean="0">
                <a:cs typeface="B Nazanin" panose="00000400000000000000" pitchFamily="2" charset="-78"/>
              </a:rPr>
              <a:t>دکتر مریم زرقانی </a:t>
            </a:r>
          </a:p>
          <a:p>
            <a:pPr algn="ctr" rtl="1"/>
            <a:r>
              <a:rPr lang="fa-IR" sz="2000" b="1" dirty="0" smtClean="0">
                <a:cs typeface="B Nazanin" panose="00000400000000000000" pitchFamily="2" charset="-78"/>
              </a:rPr>
              <a:t>آقای علی اوچی</a:t>
            </a:r>
          </a:p>
          <a:p>
            <a:pPr algn="ctr" rtl="1"/>
            <a:r>
              <a:rPr lang="fa-IR" sz="2000" b="1" dirty="0" smtClean="0">
                <a:cs typeface="B Nazanin" panose="00000400000000000000" pitchFamily="2" charset="-78"/>
              </a:rPr>
              <a:t>تاریخ : 9مردادماه 1403</a:t>
            </a:r>
            <a:endParaRPr lang="en-US" sz="2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4103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Lotus" panose="00000400000000000000" pitchFamily="2" charset="-78"/>
              </a:rPr>
              <a:t>نرم افزارهای تحلیل داده های علم سنجی </a:t>
            </a:r>
            <a:endParaRPr lang="en-US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AuthorMap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</a:p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HistCite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Workbench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Publish 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Perish</a:t>
            </a:r>
          </a:p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VOSviewer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fa-I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نرم افزار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R…….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518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 algn="ctr">
              <a:lnSpc>
                <a:spcPct val="120000"/>
              </a:lnSpc>
              <a:spcBef>
                <a:spcPts val="1000"/>
              </a:spcBef>
            </a:pPr>
            <a:r>
              <a:rPr lang="en-US" sz="200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AuthorMap</a:t>
            </a:r>
            <a:br>
              <a:rPr lang="en-US" sz="200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 smtClean="0">
                <a:cs typeface="B Lotus" panose="00000400000000000000" pitchFamily="2" charset="-78"/>
              </a:rPr>
              <a:t>اين نرم</a:t>
            </a:r>
            <a:r>
              <a:rPr lang="en-US" dirty="0" smtClean="0">
                <a:cs typeface="B Lotus" panose="00000400000000000000" pitchFamily="2" charset="-78"/>
              </a:rPr>
              <a:t> </a:t>
            </a:r>
            <a:r>
              <a:rPr lang="fa-IR" dirty="0" smtClean="0">
                <a:cs typeface="B Lotus" panose="00000400000000000000" pitchFamily="2" charset="-78"/>
              </a:rPr>
              <a:t>افزار </a:t>
            </a:r>
            <a:r>
              <a:rPr lang="fa-IR" dirty="0">
                <a:cs typeface="B Lotus" panose="00000400000000000000" pitchFamily="2" charset="-78"/>
              </a:rPr>
              <a:t>باهدف كشــف روابط نويســندگان از طريق </a:t>
            </a:r>
            <a:r>
              <a:rPr lang="fa-IR" dirty="0" smtClean="0">
                <a:cs typeface="B Lotus" panose="00000400000000000000" pitchFamily="2" charset="-78"/>
              </a:rPr>
              <a:t>بررســي هم اســتنادي </a:t>
            </a:r>
            <a:r>
              <a:rPr lang="fa-IR" dirty="0">
                <a:cs typeface="B Lotus" panose="00000400000000000000" pitchFamily="2" charset="-78"/>
              </a:rPr>
              <a:t>بين آنها طراحي شــده اســت. </a:t>
            </a:r>
            <a:r>
              <a:rPr lang="fa-IR" dirty="0" smtClean="0">
                <a:cs typeface="B Lotus" panose="00000400000000000000" pitchFamily="2" charset="-78"/>
              </a:rPr>
              <a:t>پيش فرض </a:t>
            </a:r>
            <a:r>
              <a:rPr lang="fa-IR" dirty="0">
                <a:cs typeface="B Lotus" panose="00000400000000000000" pitchFamily="2" charset="-78"/>
              </a:rPr>
              <a:t>آن </a:t>
            </a:r>
            <a:r>
              <a:rPr lang="fa-IR" dirty="0" smtClean="0">
                <a:cs typeface="B Lotus" panose="00000400000000000000" pitchFamily="2" charset="-78"/>
              </a:rPr>
              <a:t>اســت كه </a:t>
            </a:r>
            <a:r>
              <a:rPr lang="fa-IR" dirty="0">
                <a:cs typeface="B Lotus" panose="00000400000000000000" pitchFamily="2" charset="-78"/>
              </a:rPr>
              <a:t>اگر دو نويســنده با هم مورد اســتناد نويســندگان ديگري </a:t>
            </a:r>
            <a:r>
              <a:rPr lang="fa-IR" dirty="0" smtClean="0">
                <a:cs typeface="B Lotus" panose="00000400000000000000" pitchFamily="2" charset="-78"/>
              </a:rPr>
              <a:t>قرار گيرند</a:t>
            </a:r>
            <a:r>
              <a:rPr lang="fa-IR" dirty="0">
                <a:cs typeface="B Lotus" panose="00000400000000000000" pitchFamily="2" charset="-78"/>
              </a:rPr>
              <a:t>، علايق پژوهشي و علمي مشتركي دارند. با بررسي </a:t>
            </a:r>
            <a:r>
              <a:rPr lang="fa-IR" dirty="0" smtClean="0">
                <a:cs typeface="B Lotus" panose="00000400000000000000" pitchFamily="2" charset="-78"/>
              </a:rPr>
              <a:t>الگوهاي هم استنادي </a:t>
            </a:r>
            <a:r>
              <a:rPr lang="fa-IR" dirty="0">
                <a:cs typeface="B Lotus" panose="00000400000000000000" pitchFamily="2" charset="-78"/>
              </a:rPr>
              <a:t>نويسندگان، </a:t>
            </a:r>
            <a:r>
              <a:rPr lang="fa-IR" dirty="0" smtClean="0">
                <a:cs typeface="B Lotus" panose="00000400000000000000" pitchFamily="2" charset="-78"/>
              </a:rPr>
              <a:t>نقشــ هاي </a:t>
            </a:r>
            <a:r>
              <a:rPr lang="fa-IR" dirty="0">
                <a:cs typeface="B Lotus" panose="00000400000000000000" pitchFamily="2" charset="-78"/>
              </a:rPr>
              <a:t>از يك </a:t>
            </a:r>
            <a:r>
              <a:rPr lang="fa-IR" dirty="0" smtClean="0">
                <a:cs typeface="B Lotus" panose="00000400000000000000" pitchFamily="2" charset="-78"/>
              </a:rPr>
              <a:t>حوزة </a:t>
            </a:r>
            <a:r>
              <a:rPr lang="fa-IR" dirty="0">
                <a:cs typeface="B Lotus" panose="00000400000000000000" pitchFamily="2" charset="-78"/>
              </a:rPr>
              <a:t>موضوعي </a:t>
            </a:r>
            <a:r>
              <a:rPr lang="fa-IR" dirty="0" smtClean="0">
                <a:cs typeface="B Lotus" panose="00000400000000000000" pitchFamily="2" charset="-78"/>
              </a:rPr>
              <a:t>خواهيم داشــت </a:t>
            </a:r>
            <a:r>
              <a:rPr lang="fa-IR" dirty="0">
                <a:cs typeface="B Lotus" panose="00000400000000000000" pitchFamily="2" charset="-78"/>
              </a:rPr>
              <a:t>كه نظرات نويســندگان و موضوعات مــورد علاقة آنان و </a:t>
            </a:r>
            <a:r>
              <a:rPr lang="fa-IR" dirty="0" smtClean="0">
                <a:cs typeface="B Lotus" panose="00000400000000000000" pitchFamily="2" charset="-78"/>
              </a:rPr>
              <a:t>همچنين </a:t>
            </a:r>
            <a:r>
              <a:rPr lang="fa-IR" dirty="0">
                <a:cs typeface="B Lotus" panose="00000400000000000000" pitchFamily="2" charset="-78"/>
              </a:rPr>
              <a:t>روابط ميان آنها را باز </a:t>
            </a:r>
            <a:r>
              <a:rPr lang="fa-IR" dirty="0" smtClean="0">
                <a:cs typeface="B Lotus" panose="00000400000000000000" pitchFamily="2" charset="-78"/>
              </a:rPr>
              <a:t>مي نماياند</a:t>
            </a:r>
            <a:r>
              <a:rPr lang="fa-IR" dirty="0">
                <a:cs typeface="B Lotus" panose="00000400000000000000" pitchFamily="2" charset="-78"/>
              </a:rPr>
              <a:t>. </a:t>
            </a:r>
            <a:endParaRPr lang="fa-IR" dirty="0" smtClean="0">
              <a:cs typeface="B Lotus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dirty="0">
                <a:cs typeface="B Lotus" panose="00000400000000000000" pitchFamily="2" charset="-78"/>
              </a:rPr>
              <a:t>جستوجوي نام يك نويسنده به فهرستي از نام 25 </a:t>
            </a:r>
            <a:r>
              <a:rPr lang="fa-IR" dirty="0" smtClean="0">
                <a:cs typeface="B Lotus" panose="00000400000000000000" pitchFamily="2" charset="-78"/>
              </a:rPr>
              <a:t>نويسنده ميانجامــد </a:t>
            </a:r>
            <a:r>
              <a:rPr lang="fa-IR" dirty="0">
                <a:cs typeface="B Lotus" panose="00000400000000000000" pitchFamily="2" charset="-78"/>
              </a:rPr>
              <a:t>كه با فرد مورد جســتوجو بيشــترين هماســتنادي </a:t>
            </a:r>
            <a:r>
              <a:rPr lang="fa-IR" dirty="0" smtClean="0">
                <a:cs typeface="B Lotus" panose="00000400000000000000" pitchFamily="2" charset="-78"/>
              </a:rPr>
              <a:t>را داشــتهاند</a:t>
            </a:r>
            <a:r>
              <a:rPr lang="fa-IR" dirty="0">
                <a:cs typeface="B Lotus" panose="00000400000000000000" pitchFamily="2" charset="-78"/>
              </a:rPr>
              <a:t>. كاربر دو نوع نقشــه دريافت خواهد كــرد كه چگونگي </a:t>
            </a:r>
            <a:r>
              <a:rPr lang="fa-IR" dirty="0" smtClean="0">
                <a:cs typeface="B Lotus" panose="00000400000000000000" pitchFamily="2" charset="-78"/>
              </a:rPr>
              <a:t> ارتباط </a:t>
            </a:r>
            <a:r>
              <a:rPr lang="fa-IR" dirty="0">
                <a:cs typeface="B Lotus" panose="00000400000000000000" pitchFamily="2" charset="-78"/>
              </a:rPr>
              <a:t>ميان اين نويســندگان را بر اساس شمار </a:t>
            </a:r>
            <a:r>
              <a:rPr lang="fa-IR" dirty="0" smtClean="0">
                <a:cs typeface="B Lotus" panose="00000400000000000000" pitchFamily="2" charset="-78"/>
              </a:rPr>
              <a:t>همنويسندگيشان نشــان </a:t>
            </a:r>
            <a:r>
              <a:rPr lang="fa-IR" dirty="0">
                <a:cs typeface="B Lotus" panose="00000400000000000000" pitchFamily="2" charset="-78"/>
              </a:rPr>
              <a:t>ميدهد: يك نقشه بر اساس نقشــة ويژگي </a:t>
            </a:r>
            <a:r>
              <a:rPr lang="fa-IR" dirty="0" smtClean="0">
                <a:cs typeface="B Lotus" panose="00000400000000000000" pitchFamily="2" charset="-78"/>
              </a:rPr>
              <a:t>خودسازماندهي كوهون23 </a:t>
            </a:r>
            <a:r>
              <a:rPr lang="fa-IR" dirty="0">
                <a:cs typeface="B Lotus" panose="00000400000000000000" pitchFamily="2" charset="-78"/>
              </a:rPr>
              <a:t>و ديگري بر اساس شبكة «مسيرياب24</a:t>
            </a:r>
            <a:r>
              <a:rPr lang="fa-IR" dirty="0" smtClean="0">
                <a:cs typeface="B Lotus" panose="00000400000000000000" pitchFamily="2" charset="-78"/>
              </a:rPr>
              <a:t>».</a:t>
            </a:r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605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>
                <a:cs typeface="B Lotus" panose="00000400000000000000" pitchFamily="2" charset="-78"/>
              </a:rPr>
              <a:t>چائومي چان26 در دانشــگاه دركسل اين ابزار را براي </a:t>
            </a:r>
            <a:r>
              <a:rPr lang="fa-IR" dirty="0" smtClean="0">
                <a:cs typeface="B Lotus" panose="00000400000000000000" pitchFamily="2" charset="-78"/>
              </a:rPr>
              <a:t>ديداريسازي الگوهاوروندهادر </a:t>
            </a:r>
            <a:r>
              <a:rPr lang="fa-IR" dirty="0">
                <a:cs typeface="B Lotus" panose="00000400000000000000" pitchFamily="2" charset="-78"/>
              </a:rPr>
              <a:t>توليداتعلمي طراحي كرد. اين </a:t>
            </a:r>
            <a:r>
              <a:rPr lang="fa-IR" dirty="0" smtClean="0">
                <a:cs typeface="B Lotus" panose="00000400000000000000" pitchFamily="2" charset="-78"/>
              </a:rPr>
              <a:t>نرمافزاركهتحت جاوا </a:t>
            </a:r>
            <a:r>
              <a:rPr lang="fa-IR" dirty="0">
                <a:cs typeface="B Lotus" panose="00000400000000000000" pitchFamily="2" charset="-78"/>
              </a:rPr>
              <a:t>نوشته شده است امكان تحليل شبكههاي هماستنادي مدارك</a:t>
            </a:r>
            <a:r>
              <a:rPr lang="fa-IR" dirty="0" smtClean="0">
                <a:cs typeface="B Lotus" panose="00000400000000000000" pitchFamily="2" charset="-78"/>
              </a:rPr>
              <a:t>، سازمانهاي </a:t>
            </a:r>
            <a:r>
              <a:rPr lang="fa-IR" dirty="0">
                <a:cs typeface="B Lotus" panose="00000400000000000000" pitchFamily="2" charset="-78"/>
              </a:rPr>
              <a:t>همكار، كشورهاي همكار، و شبكههاي همرخدادي27 نويسندگان، نشــريات، همچنين تحليل شبكههاي همنويسندگي</a:t>
            </a:r>
            <a:r>
              <a:rPr lang="fa-IR" dirty="0" smtClean="0">
                <a:cs typeface="B Lotus" panose="00000400000000000000" pitchFamily="2" charset="-78"/>
              </a:rPr>
              <a:t>، را </a:t>
            </a:r>
            <a:r>
              <a:rPr lang="fa-IR" dirty="0">
                <a:cs typeface="B Lotus" panose="00000400000000000000" pitchFamily="2" charset="-78"/>
              </a:rPr>
              <a:t>فراهم ميآورد. دادههــا را ميتوان در قالبهاي بروندادي آي. </a:t>
            </a:r>
            <a:r>
              <a:rPr lang="fa-IR" dirty="0" smtClean="0">
                <a:cs typeface="B Lotus" panose="00000400000000000000" pitchFamily="2" charset="-78"/>
              </a:rPr>
              <a:t> اس</a:t>
            </a:r>
            <a:r>
              <a:rPr lang="fa-IR" dirty="0">
                <a:cs typeface="B Lotus" panose="00000400000000000000" pitchFamily="2" charset="-78"/>
              </a:rPr>
              <a:t>. آي بارگذاري كرد. همچنين، امكان تبديل دادهها از قالبهاي</a:t>
            </a:r>
          </a:p>
          <a:p>
            <a:pPr marL="0" indent="0" algn="just" rtl="1">
              <a:buNone/>
            </a:pPr>
            <a:r>
              <a:rPr lang="en-US" dirty="0">
                <a:cs typeface="B Lotus" panose="00000400000000000000" pitchFamily="2" charset="-78"/>
              </a:rPr>
              <a:t>Derwent and ,Scopus ,NSF ,SDSS </a:t>
            </a:r>
            <a:r>
              <a:rPr lang="fa-IR" dirty="0">
                <a:cs typeface="B Lotus" panose="00000400000000000000" pitchFamily="2" charset="-78"/>
              </a:rPr>
              <a:t>بــه وب آو ســاينس </a:t>
            </a:r>
            <a:r>
              <a:rPr lang="fa-IR" dirty="0" smtClean="0">
                <a:cs typeface="B Lotus" panose="00000400000000000000" pitchFamily="2" charset="-78"/>
              </a:rPr>
              <a:t>و </a:t>
            </a:r>
            <a:r>
              <a:rPr lang="en-US" dirty="0" smtClean="0">
                <a:cs typeface="B Lotus" panose="00000400000000000000" pitchFamily="2" charset="-78"/>
              </a:rPr>
              <a:t>Medlin</a:t>
            </a:r>
            <a:r>
              <a:rPr lang="fa-IR" dirty="0">
                <a:cs typeface="B Lotus" panose="00000400000000000000" pitchFamily="2" charset="-78"/>
              </a:rPr>
              <a:t>فراهم آمده است</a:t>
            </a:r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53947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 algn="ctr">
              <a:lnSpc>
                <a:spcPct val="120000"/>
              </a:lnSpc>
              <a:spcBef>
                <a:spcPts val="1000"/>
              </a:spcBef>
            </a:pPr>
            <a:r>
              <a:rPr lang="en-US" sz="2000" cap="none" dirty="0">
                <a:solidFill>
                  <a:srgbClr val="B71E42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HistCite</a:t>
            </a:r>
            <a:br>
              <a:rPr lang="en-US" sz="2000" cap="none" dirty="0">
                <a:solidFill>
                  <a:srgbClr val="B71E42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r" rtl="1">
              <a:buNone/>
            </a:pPr>
            <a:r>
              <a:rPr lang="fa-IR" dirty="0">
                <a:cs typeface="B Lotus" panose="00000400000000000000" pitchFamily="2" charset="-78"/>
              </a:rPr>
              <a:t>يوجين گارفيلد28 بستة نرمافزاري </a:t>
            </a:r>
            <a:r>
              <a:rPr lang="fa-IR" dirty="0" smtClean="0">
                <a:cs typeface="B Lotus" panose="00000400000000000000" pitchFamily="2" charset="-78"/>
              </a:rPr>
              <a:t>هيست سايت </a:t>
            </a:r>
            <a:r>
              <a:rPr lang="fa-IR" dirty="0">
                <a:cs typeface="B Lotus" panose="00000400000000000000" pitchFamily="2" charset="-78"/>
              </a:rPr>
              <a:t>را </a:t>
            </a:r>
            <a:r>
              <a:rPr lang="fa-IR" dirty="0" smtClean="0">
                <a:cs typeface="B Lotus" panose="00000400000000000000" pitchFamily="2" charset="-78"/>
              </a:rPr>
              <a:t>به منظور </a:t>
            </a:r>
            <a:r>
              <a:rPr lang="fa-IR" dirty="0">
                <a:cs typeface="B Lotus" panose="00000400000000000000" pitchFamily="2" charset="-78"/>
              </a:rPr>
              <a:t>كمك </a:t>
            </a:r>
            <a:r>
              <a:rPr lang="fa-IR" dirty="0" smtClean="0">
                <a:cs typeface="B Lotus" panose="00000400000000000000" pitchFamily="2" charset="-78"/>
              </a:rPr>
              <a:t>به استفادة </a:t>
            </a:r>
            <a:r>
              <a:rPr lang="fa-IR" dirty="0">
                <a:cs typeface="B Lotus" panose="00000400000000000000" pitchFamily="2" charset="-78"/>
              </a:rPr>
              <a:t>بهتراز نتايج جستوجودر </a:t>
            </a:r>
            <a:r>
              <a:rPr lang="fa-IR" dirty="0" smtClean="0">
                <a:cs typeface="B Lotus" panose="00000400000000000000" pitchFamily="2" charset="-78"/>
              </a:rPr>
              <a:t>پايگاه وبآو </a:t>
            </a:r>
            <a:r>
              <a:rPr lang="fa-IR" dirty="0">
                <a:cs typeface="B Lotus" panose="00000400000000000000" pitchFamily="2" charset="-78"/>
              </a:rPr>
              <a:t>ساينس طراحي كرد. </a:t>
            </a:r>
            <a:r>
              <a:rPr lang="fa-IR" dirty="0" smtClean="0">
                <a:cs typeface="B Lotus" panose="00000400000000000000" pitchFamily="2" charset="-78"/>
              </a:rPr>
              <a:t> با </a:t>
            </a:r>
            <a:r>
              <a:rPr lang="fa-IR" dirty="0">
                <a:cs typeface="B Lotus" panose="00000400000000000000" pitchFamily="2" charset="-78"/>
              </a:rPr>
              <a:t>اين نرمافزار كه باهدف طراحي الگوريتم </a:t>
            </a:r>
            <a:r>
              <a:rPr lang="fa-IR" dirty="0" smtClean="0">
                <a:cs typeface="B Lotus" panose="00000400000000000000" pitchFamily="2" charset="-78"/>
              </a:rPr>
              <a:t>تاريخ نگاري  </a:t>
            </a:r>
            <a:r>
              <a:rPr lang="fa-IR" dirty="0">
                <a:cs typeface="B Lotus" panose="00000400000000000000" pitchFamily="2" charset="-78"/>
              </a:rPr>
              <a:t>پديد </a:t>
            </a:r>
            <a:r>
              <a:rPr lang="fa-IR" dirty="0" smtClean="0">
                <a:cs typeface="B Lotus" panose="00000400000000000000" pitchFamily="2" charset="-78"/>
              </a:rPr>
              <a:t>آمده است</a:t>
            </a:r>
            <a:r>
              <a:rPr lang="fa-IR" dirty="0">
                <a:cs typeface="B Lotus" panose="00000400000000000000" pitchFamily="2" charset="-78"/>
              </a:rPr>
              <a:t>، ميتوان با </a:t>
            </a:r>
            <a:r>
              <a:rPr lang="fa-IR" dirty="0" smtClean="0">
                <a:cs typeface="B Lotus" panose="00000400000000000000" pitchFamily="2" charset="-78"/>
              </a:rPr>
              <a:t>تجزيه و </a:t>
            </a:r>
            <a:r>
              <a:rPr lang="fa-IR" dirty="0">
                <a:cs typeface="B Lotus" panose="00000400000000000000" pitchFamily="2" charset="-78"/>
              </a:rPr>
              <a:t>تحليل و سازماندهي نتايج يك </a:t>
            </a:r>
            <a:r>
              <a:rPr lang="fa-IR" dirty="0" smtClean="0">
                <a:cs typeface="B Lotus" panose="00000400000000000000" pitchFamily="2" charset="-78"/>
              </a:rPr>
              <a:t>جستجو، نمايشهاي </a:t>
            </a:r>
            <a:r>
              <a:rPr lang="fa-IR" dirty="0">
                <a:cs typeface="B Lotus" panose="00000400000000000000" pitchFamily="2" charset="-78"/>
              </a:rPr>
              <a:t>مختلفي از ســاختار موضوع، تاريخچه و روابط </a:t>
            </a:r>
            <a:r>
              <a:rPr lang="fa-IR" dirty="0" smtClean="0">
                <a:cs typeface="B Lotus" panose="00000400000000000000" pitchFamily="2" charset="-78"/>
              </a:rPr>
              <a:t>به دست  آورد.</a:t>
            </a:r>
          </a:p>
          <a:p>
            <a:pPr marL="0" indent="0" algn="r" rtl="1">
              <a:buNone/>
            </a:pPr>
            <a:r>
              <a:rPr lang="fa-IR" dirty="0" smtClean="0">
                <a:cs typeface="B Lotus" panose="00000400000000000000" pitchFamily="2" charset="-78"/>
              </a:rPr>
              <a:t>ميتواند</a:t>
            </a:r>
            <a:r>
              <a:rPr lang="fa-IR" dirty="0">
                <a:cs typeface="B Lotus" panose="00000400000000000000" pitchFamily="2" charset="-78"/>
              </a:rPr>
              <a:t>:</a:t>
            </a:r>
          </a:p>
          <a:p>
            <a:pPr marL="0" indent="0" algn="r" rtl="1">
              <a:buNone/>
            </a:pPr>
            <a:r>
              <a:rPr lang="fa-IR" dirty="0">
                <a:cs typeface="B Lotus" panose="00000400000000000000" pitchFamily="2" charset="-78"/>
              </a:rPr>
              <a:t>توليــدات كليدي (مانند مقالات مهم، نويســندگان و </a:t>
            </a:r>
            <a:r>
              <a:rPr lang="fa-IR" dirty="0" smtClean="0">
                <a:cs typeface="B Lotus" panose="00000400000000000000" pitchFamily="2" charset="-78"/>
              </a:rPr>
              <a:t>نشــريات پراستناد</a:t>
            </a:r>
            <a:r>
              <a:rPr lang="fa-IR" dirty="0">
                <a:cs typeface="B Lotus" panose="00000400000000000000" pitchFamily="2" charset="-78"/>
              </a:rPr>
              <a:t>، و غيره) را در يك حوزة پژوهشي شناسايي كند؛</a:t>
            </a:r>
          </a:p>
          <a:p>
            <a:pPr marL="0" indent="0" algn="r" rtl="1">
              <a:buNone/>
            </a:pPr>
            <a:r>
              <a:rPr lang="fa-IR" dirty="0">
                <a:cs typeface="B Lotus" panose="00000400000000000000" pitchFamily="2" charset="-78"/>
              </a:rPr>
              <a:t>با </a:t>
            </a:r>
            <a:r>
              <a:rPr lang="fa-IR">
                <a:cs typeface="B Lotus" panose="00000400000000000000" pitchFamily="2" charset="-78"/>
              </a:rPr>
              <a:t>ايجاد </a:t>
            </a:r>
            <a:r>
              <a:rPr lang="fa-IR" smtClean="0">
                <a:cs typeface="B Lotus" panose="00000400000000000000" pitchFamily="2" charset="-78"/>
              </a:rPr>
              <a:t>تاريخ نگاشــتهايي </a:t>
            </a:r>
            <a:r>
              <a:rPr lang="fa-IR" dirty="0">
                <a:cs typeface="B Lotus" panose="00000400000000000000" pitchFamily="2" charset="-78"/>
              </a:rPr>
              <a:t>براي آنها ساختار تاريخچه و </a:t>
            </a:r>
            <a:r>
              <a:rPr lang="fa-IR" dirty="0" smtClean="0">
                <a:cs typeface="B Lotus" panose="00000400000000000000" pitchFamily="2" charset="-78"/>
              </a:rPr>
              <a:t>تحول آن </a:t>
            </a:r>
            <a:r>
              <a:rPr lang="fa-IR" dirty="0">
                <a:cs typeface="B Lotus" panose="00000400000000000000" pitchFamily="2" charset="-78"/>
              </a:rPr>
              <a:t>حوزه را بازنماياند؛ و</a:t>
            </a:r>
          </a:p>
          <a:p>
            <a:pPr marL="0" indent="0" algn="r" rtl="1">
              <a:buNone/>
            </a:pPr>
            <a:r>
              <a:rPr lang="fa-IR" dirty="0">
                <a:cs typeface="B Lotus" panose="00000400000000000000" pitchFamily="2" charset="-78"/>
              </a:rPr>
              <a:t>ســرانجام بازدهي علمي و نرخ استناد در مجموعهاي از </a:t>
            </a:r>
            <a:r>
              <a:rPr lang="fa-IR" dirty="0" smtClean="0">
                <a:cs typeface="B Lotus" panose="00000400000000000000" pitchFamily="2" charset="-78"/>
              </a:rPr>
              <a:t>توليدات علمي </a:t>
            </a:r>
            <a:r>
              <a:rPr lang="fa-IR" dirty="0">
                <a:cs typeface="B Lotus" panose="00000400000000000000" pitchFamily="2" charset="-78"/>
              </a:rPr>
              <a:t>را (با مقايسةتوليدعلم و استنادكشورها و مؤسسات، </a:t>
            </a:r>
            <a:r>
              <a:rPr lang="fa-IR" dirty="0" smtClean="0">
                <a:cs typeface="B Lotus" panose="00000400000000000000" pitchFamily="2" charset="-78"/>
              </a:rPr>
              <a:t>گروهها تحليل كند.</a:t>
            </a:r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3198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 algn="ctr">
              <a:lnSpc>
                <a:spcPct val="120000"/>
              </a:lnSpc>
              <a:spcBef>
                <a:spcPts val="1000"/>
              </a:spcBef>
            </a:pPr>
            <a:r>
              <a:rPr lang="en-US" sz="2000" cap="none" dirty="0">
                <a:solidFill>
                  <a:srgbClr val="B71E42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VOSviewer</a:t>
            </a:r>
            <a:r>
              <a:rPr lang="en-US" sz="200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br>
              <a:rPr lang="en-US" sz="2000" cap="none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745" y="1952670"/>
            <a:ext cx="9603275" cy="3870061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600" dirty="0">
                <a:cs typeface="B Lotus" panose="00000400000000000000" pitchFamily="2" charset="-78"/>
              </a:rPr>
              <a:t>اين برنامه كه باهدف تســهيل تجزيه و تحليلهاي </a:t>
            </a:r>
            <a:r>
              <a:rPr lang="fa-IR" sz="1600" dirty="0" smtClean="0">
                <a:cs typeface="B Lotus" panose="00000400000000000000" pitchFamily="2" charset="-78"/>
              </a:rPr>
              <a:t>كتابســنجي به وجود </a:t>
            </a:r>
            <a:r>
              <a:rPr lang="fa-IR" sz="1600" dirty="0">
                <a:cs typeface="B Lotus" panose="00000400000000000000" pitchFamily="2" charset="-78"/>
              </a:rPr>
              <a:t>آمده اســت، ميتواند در ايجاد </a:t>
            </a:r>
            <a:r>
              <a:rPr lang="fa-IR" sz="1600" dirty="0" smtClean="0">
                <a:cs typeface="B Lotus" panose="00000400000000000000" pitchFamily="2" charset="-78"/>
              </a:rPr>
              <a:t>نقشــه هاي </a:t>
            </a:r>
            <a:r>
              <a:rPr lang="fa-IR" sz="1600" dirty="0">
                <a:cs typeface="B Lotus" panose="00000400000000000000" pitchFamily="2" charset="-78"/>
              </a:rPr>
              <a:t>نويســندگان </a:t>
            </a:r>
            <a:r>
              <a:rPr lang="fa-IR" sz="1600" dirty="0" smtClean="0">
                <a:cs typeface="B Lotus" panose="00000400000000000000" pitchFamily="2" charset="-78"/>
              </a:rPr>
              <a:t>يا نشريات </a:t>
            </a:r>
            <a:r>
              <a:rPr lang="fa-IR" sz="1600" dirty="0">
                <a:cs typeface="B Lotus" panose="00000400000000000000" pitchFamily="2" charset="-78"/>
              </a:rPr>
              <a:t>بر اســاس </a:t>
            </a:r>
            <a:r>
              <a:rPr lang="fa-IR" sz="1600" dirty="0" smtClean="0">
                <a:cs typeface="B Lotus" panose="00000400000000000000" pitchFamily="2" charset="-78"/>
              </a:rPr>
              <a:t>داده هاي هم استنادي </a:t>
            </a:r>
            <a:r>
              <a:rPr lang="fa-IR" sz="1600" dirty="0">
                <a:cs typeface="B Lotus" panose="00000400000000000000" pitchFamily="2" charset="-78"/>
              </a:rPr>
              <a:t>يا ايجاد نقشة </a:t>
            </a:r>
            <a:r>
              <a:rPr lang="fa-IR" sz="1600" dirty="0" smtClean="0">
                <a:cs typeface="B Lotus" panose="00000400000000000000" pitchFamily="2" charset="-78"/>
              </a:rPr>
              <a:t>كليدواژه ها،  بر </a:t>
            </a:r>
            <a:r>
              <a:rPr lang="fa-IR" sz="1600" dirty="0">
                <a:cs typeface="B Lotus" panose="00000400000000000000" pitchFamily="2" charset="-78"/>
              </a:rPr>
              <a:t>اســاس </a:t>
            </a:r>
            <a:r>
              <a:rPr lang="fa-IR" sz="1600" dirty="0" smtClean="0">
                <a:cs typeface="B Lotus" panose="00000400000000000000" pitchFamily="2" charset="-78"/>
              </a:rPr>
              <a:t>داده هاي هم رخــدادي بــه كار </a:t>
            </a:r>
            <a:r>
              <a:rPr lang="fa-IR" sz="1600" dirty="0">
                <a:cs typeface="B Lotus" panose="00000400000000000000" pitchFamily="2" charset="-78"/>
              </a:rPr>
              <a:t>رود (ون اِك و </a:t>
            </a:r>
            <a:r>
              <a:rPr lang="fa-IR" sz="1600" dirty="0" smtClean="0">
                <a:cs typeface="B Lotus" panose="00000400000000000000" pitchFamily="2" charset="-78"/>
              </a:rPr>
              <a:t>والتمن44   2009الف</a:t>
            </a:r>
            <a:r>
              <a:rPr lang="fa-IR" sz="1600" dirty="0">
                <a:cs typeface="B Lotus" panose="00000400000000000000" pitchFamily="2" charset="-78"/>
              </a:rPr>
              <a:t>). علاوه بر اين براي </a:t>
            </a:r>
            <a:r>
              <a:rPr lang="fa-IR" sz="1600" dirty="0" smtClean="0">
                <a:cs typeface="B Lotus" panose="00000400000000000000" pitchFamily="2" charset="-78"/>
              </a:rPr>
              <a:t>تحليل هاي </a:t>
            </a:r>
            <a:r>
              <a:rPr lang="fa-IR" sz="1600" dirty="0">
                <a:cs typeface="B Lotus" panose="00000400000000000000" pitchFamily="2" charset="-78"/>
              </a:rPr>
              <a:t>غير كتابسنجي نيز </a:t>
            </a:r>
            <a:r>
              <a:rPr lang="fa-IR" sz="1600" dirty="0" smtClean="0">
                <a:cs typeface="B Lotus" panose="00000400000000000000" pitchFamily="2" charset="-78"/>
              </a:rPr>
              <a:t>كه   مبناي </a:t>
            </a:r>
            <a:r>
              <a:rPr lang="fa-IR" sz="1600" dirty="0">
                <a:cs typeface="B Lotus" panose="00000400000000000000" pitchFamily="2" charset="-78"/>
              </a:rPr>
              <a:t>آنها </a:t>
            </a:r>
            <a:r>
              <a:rPr lang="fa-IR" sz="1600" dirty="0" smtClean="0">
                <a:cs typeface="B Lotus" panose="00000400000000000000" pitchFamily="2" charset="-78"/>
              </a:rPr>
              <a:t>داده هاي هم رخدادي </a:t>
            </a:r>
            <a:r>
              <a:rPr lang="fa-IR" sz="1600" dirty="0">
                <a:cs typeface="B Lotus" panose="00000400000000000000" pitchFamily="2" charset="-78"/>
              </a:rPr>
              <a:t>اســت استفاده ميشود (ون اِك </a:t>
            </a:r>
            <a:r>
              <a:rPr lang="fa-IR" sz="1600" dirty="0" smtClean="0">
                <a:cs typeface="B Lotus" panose="00000400000000000000" pitchFamily="2" charset="-78"/>
              </a:rPr>
              <a:t>و   والتمن</a:t>
            </a:r>
            <a:r>
              <a:rPr lang="fa-IR" sz="1600" dirty="0">
                <a:cs typeface="B Lotus" panose="00000400000000000000" pitchFamily="2" charset="-78"/>
              </a:rPr>
              <a:t>، 2009د). </a:t>
            </a:r>
            <a:endParaRPr lang="fa-IR" sz="1600" dirty="0" smtClean="0">
              <a:cs typeface="B Lotus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600" dirty="0" smtClean="0">
                <a:cs typeface="B Lotus" panose="00000400000000000000" pitchFamily="2" charset="-78"/>
              </a:rPr>
              <a:t>اين نرم افزار </a:t>
            </a:r>
            <a:r>
              <a:rPr lang="fa-IR" sz="1600" dirty="0">
                <a:cs typeface="B Lotus" panose="00000400000000000000" pitchFamily="2" charset="-78"/>
              </a:rPr>
              <a:t>اهداف زير را دنبال ميكند: </a:t>
            </a:r>
            <a:r>
              <a:rPr lang="en-US" sz="1600" dirty="0" smtClean="0">
                <a:cs typeface="B Lotus" panose="00000400000000000000" pitchFamily="2" charset="-78"/>
              </a:rPr>
              <a:t>   </a:t>
            </a:r>
            <a:r>
              <a:rPr lang="fa-IR" sz="1600" dirty="0" smtClean="0">
                <a:cs typeface="B Lotus" panose="00000400000000000000" pitchFamily="2" charset="-78"/>
              </a:rPr>
              <a:t>ايجاد </a:t>
            </a:r>
            <a:r>
              <a:rPr lang="fa-IR" sz="1600" dirty="0">
                <a:cs typeface="B Lotus" panose="00000400000000000000" pitchFamily="2" charset="-78"/>
              </a:rPr>
              <a:t>يك نقشــه بر اســاس ماتريس </a:t>
            </a:r>
            <a:r>
              <a:rPr lang="fa-IR" sz="1600" dirty="0" smtClean="0">
                <a:cs typeface="B Lotus" panose="00000400000000000000" pitchFamily="2" charset="-78"/>
              </a:rPr>
              <a:t>هم رخدادي </a:t>
            </a:r>
            <a:r>
              <a:rPr lang="fa-IR" sz="1600" dirty="0">
                <a:cs typeface="B Lotus" panose="00000400000000000000" pitchFamily="2" charset="-78"/>
              </a:rPr>
              <a:t>كه با </a:t>
            </a:r>
            <a:r>
              <a:rPr lang="fa-IR" sz="1600" dirty="0" smtClean="0">
                <a:cs typeface="B Lotus" panose="00000400000000000000" pitchFamily="2" charset="-78"/>
              </a:rPr>
              <a:t>استفاده   از </a:t>
            </a:r>
            <a:r>
              <a:rPr lang="fa-IR" sz="1600" dirty="0">
                <a:cs typeface="B Lotus" panose="00000400000000000000" pitchFamily="2" charset="-78"/>
              </a:rPr>
              <a:t>تكنيك </a:t>
            </a:r>
            <a:r>
              <a:rPr lang="fa-IR" sz="1600" dirty="0" smtClean="0">
                <a:cs typeface="B Lotus" panose="00000400000000000000" pitchFamily="2" charset="-78"/>
              </a:rPr>
              <a:t>نقشــه نمايي </a:t>
            </a:r>
            <a:r>
              <a:rPr lang="en-US" sz="1600" dirty="0">
                <a:cs typeface="B Lotus" panose="00000400000000000000" pitchFamily="2" charset="-78"/>
              </a:rPr>
              <a:t>VOS </a:t>
            </a:r>
            <a:r>
              <a:rPr lang="fa-IR" sz="1600" dirty="0">
                <a:cs typeface="B Lotus" panose="00000400000000000000" pitchFamily="2" charset="-78"/>
              </a:rPr>
              <a:t>قابل </a:t>
            </a:r>
            <a:r>
              <a:rPr lang="fa-IR" sz="1600" dirty="0" smtClean="0">
                <a:cs typeface="B Lotus" panose="00000400000000000000" pitchFamily="2" charset="-78"/>
              </a:rPr>
              <a:t>ترســيم اند </a:t>
            </a:r>
            <a:r>
              <a:rPr lang="fa-IR" sz="1600" dirty="0">
                <a:cs typeface="B Lotus" panose="00000400000000000000" pitchFamily="2" charset="-78"/>
              </a:rPr>
              <a:t>(ون اِك و والتمن</a:t>
            </a:r>
            <a:r>
              <a:rPr lang="fa-IR" sz="1600" dirty="0" smtClean="0">
                <a:cs typeface="B Lotus" panose="00000400000000000000" pitchFamily="2" charset="-78"/>
              </a:rPr>
              <a:t>،  ،</a:t>
            </a:r>
            <a:r>
              <a:rPr lang="fa-IR" sz="1600" dirty="0">
                <a:cs typeface="B Lotus" panose="00000400000000000000" pitchFamily="2" charset="-78"/>
              </a:rPr>
              <a:t>2007 2009ب، 2009ج</a:t>
            </a:r>
            <a:r>
              <a:rPr lang="fa-IR" sz="1600" dirty="0" smtClean="0">
                <a:cs typeface="B Lotus" panose="00000400000000000000" pitchFamily="2" charset="-78"/>
              </a:rPr>
              <a:t>)؛</a:t>
            </a:r>
            <a:r>
              <a:rPr lang="en-US" sz="1600" dirty="0" smtClean="0">
                <a:cs typeface="B Lotus" panose="00000400000000000000" pitchFamily="2" charset="-78"/>
              </a:rPr>
              <a:t>  , </a:t>
            </a:r>
            <a:r>
              <a:rPr lang="fa-IR" sz="1600" dirty="0" smtClean="0">
                <a:cs typeface="B Lotus" panose="00000400000000000000" pitchFamily="2" charset="-78"/>
              </a:rPr>
              <a:t> و مشاهدة </a:t>
            </a:r>
            <a:r>
              <a:rPr lang="fa-IR" sz="1600" dirty="0">
                <a:cs typeface="B Lotus" panose="00000400000000000000" pitchFamily="2" charset="-78"/>
              </a:rPr>
              <a:t>يك نقشه </a:t>
            </a:r>
            <a:r>
              <a:rPr lang="fa-IR" sz="1600" dirty="0" smtClean="0">
                <a:cs typeface="B Lotus" panose="00000400000000000000" pitchFamily="2" charset="-78"/>
              </a:rPr>
              <a:t>به روش هاي </a:t>
            </a:r>
            <a:r>
              <a:rPr lang="fa-IR" sz="1600" dirty="0">
                <a:cs typeface="B Lotus" panose="00000400000000000000" pitchFamily="2" charset="-78"/>
              </a:rPr>
              <a:t>مختلف و همچنين امكان </a:t>
            </a:r>
            <a:r>
              <a:rPr lang="fa-IR" sz="1600" dirty="0" smtClean="0">
                <a:cs typeface="B Lotus" panose="00000400000000000000" pitchFamily="2" charset="-78"/>
              </a:rPr>
              <a:t>انجام  عملياتي </a:t>
            </a:r>
            <a:r>
              <a:rPr lang="fa-IR" sz="1600" dirty="0">
                <a:cs typeface="B Lotus" panose="00000400000000000000" pitchFamily="2" charset="-78"/>
              </a:rPr>
              <a:t>مانندبزرگنمايي، حركت بر نقشه، و </a:t>
            </a:r>
            <a:r>
              <a:rPr lang="fa-IR" sz="1600" dirty="0" smtClean="0">
                <a:cs typeface="B Lotus" panose="00000400000000000000" pitchFamily="2" charset="-78"/>
              </a:rPr>
              <a:t>جستجو بررسي   نقشه </a:t>
            </a:r>
            <a:r>
              <a:rPr lang="fa-IR" sz="1600" dirty="0">
                <a:cs typeface="B Lotus" panose="00000400000000000000" pitchFamily="2" charset="-78"/>
              </a:rPr>
              <a:t>را آسان ميسازد. </a:t>
            </a:r>
          </a:p>
          <a:p>
            <a:pPr marL="0" indent="0" algn="r" rtl="1">
              <a:buNone/>
            </a:pPr>
            <a:r>
              <a:rPr lang="fa-IR" sz="1600" dirty="0">
                <a:cs typeface="B Lotus" panose="00000400000000000000" pitchFamily="2" charset="-78"/>
              </a:rPr>
              <a:t>پنجرة اصلي </a:t>
            </a:r>
            <a:r>
              <a:rPr lang="fa-IR" sz="1600" dirty="0" smtClean="0">
                <a:cs typeface="B Lotus" panose="00000400000000000000" pitchFamily="2" charset="-78"/>
              </a:rPr>
              <a:t>نرم افزار </a:t>
            </a:r>
            <a:r>
              <a:rPr lang="fa-IR" sz="1600" dirty="0">
                <a:cs typeface="B Lotus" panose="00000400000000000000" pitchFamily="2" charset="-78"/>
              </a:rPr>
              <a:t>از چهار بخش تشــكيل شــده </a:t>
            </a:r>
            <a:r>
              <a:rPr lang="fa-IR" sz="1600" dirty="0" smtClean="0">
                <a:cs typeface="B Lotus" panose="00000400000000000000" pitchFamily="2" charset="-78"/>
              </a:rPr>
              <a:t>است كــه </a:t>
            </a:r>
            <a:r>
              <a:rPr lang="fa-IR" sz="1600" dirty="0">
                <a:cs typeface="B Lotus" panose="00000400000000000000" pitchFamily="2" charset="-78"/>
              </a:rPr>
              <a:t>عبارتند از: منوي اصلــي، منوي مرور، منــوي عمليات، </a:t>
            </a:r>
            <a:r>
              <a:rPr lang="fa-IR" sz="1600" dirty="0" smtClean="0">
                <a:cs typeface="B Lotus" panose="00000400000000000000" pitchFamily="2" charset="-78"/>
              </a:rPr>
              <a:t>و منوي </a:t>
            </a:r>
            <a:r>
              <a:rPr lang="fa-IR" sz="1600" dirty="0">
                <a:cs typeface="B Lotus" panose="00000400000000000000" pitchFamily="2" charset="-78"/>
              </a:rPr>
              <a:t>اطلاعات. در اين منو امكان نمايش نقشــه </a:t>
            </a:r>
            <a:r>
              <a:rPr lang="fa-IR" sz="1600" dirty="0" smtClean="0">
                <a:cs typeface="B Lotus" panose="00000400000000000000" pitchFamily="2" charset="-78"/>
              </a:rPr>
              <a:t>به روشهاي  مختلف </a:t>
            </a:r>
            <a:r>
              <a:rPr lang="fa-IR" sz="1600" dirty="0">
                <a:cs typeface="B Lotus" panose="00000400000000000000" pitchFamily="2" charset="-78"/>
              </a:rPr>
              <a:t>وجود دارد كه عبارتند از: نمايش برچســب كه </a:t>
            </a:r>
            <a:r>
              <a:rPr lang="fa-IR" sz="1600" dirty="0" smtClean="0">
                <a:cs typeface="B Lotus" panose="00000400000000000000" pitchFamily="2" charset="-78"/>
              </a:rPr>
              <a:t>برچسب  اقلام </a:t>
            </a:r>
            <a:r>
              <a:rPr lang="fa-IR" sz="1600" dirty="0">
                <a:cs typeface="B Lotus" panose="00000400000000000000" pitchFamily="2" charset="-78"/>
              </a:rPr>
              <a:t>موجود در نقشــه نيز نمايش داده ميشود؛ نمايش </a:t>
            </a:r>
            <a:r>
              <a:rPr lang="fa-IR" sz="1600" dirty="0" smtClean="0">
                <a:cs typeface="B Lotus" panose="00000400000000000000" pitchFamily="2" charset="-78"/>
              </a:rPr>
              <a:t>تراكم   كه </a:t>
            </a:r>
            <a:r>
              <a:rPr lang="fa-IR" sz="1600" dirty="0">
                <a:cs typeface="B Lotus" panose="00000400000000000000" pitchFamily="2" charset="-78"/>
              </a:rPr>
              <a:t>در اين نوع نمايش علاوه بر نمايش برچســب </a:t>
            </a:r>
            <a:r>
              <a:rPr lang="fa-IR" sz="1600" dirty="0" smtClean="0">
                <a:cs typeface="B Lotus" panose="00000400000000000000" pitchFamily="2" charset="-78"/>
              </a:rPr>
              <a:t>اقلام، </a:t>
            </a:r>
            <a:r>
              <a:rPr lang="fa-IR" sz="1600" dirty="0">
                <a:cs typeface="B Lotus" panose="00000400000000000000" pitchFamily="2" charset="-78"/>
              </a:rPr>
              <a:t>ميتواند در ايجاد نقشــههاي نويســندگان </a:t>
            </a:r>
            <a:r>
              <a:rPr lang="fa-IR" sz="1600" dirty="0" smtClean="0">
                <a:cs typeface="B Lotus" panose="00000400000000000000" pitchFamily="2" charset="-78"/>
              </a:rPr>
              <a:t>يا   نشريات </a:t>
            </a:r>
            <a:r>
              <a:rPr lang="fa-IR" sz="1600" dirty="0">
                <a:cs typeface="B Lotus" panose="00000400000000000000" pitchFamily="2" charset="-78"/>
              </a:rPr>
              <a:t>بر اســاس دادههاي </a:t>
            </a:r>
            <a:r>
              <a:rPr lang="fa-IR" sz="1600" dirty="0" smtClean="0">
                <a:cs typeface="B Lotus" panose="00000400000000000000" pitchFamily="2" charset="-78"/>
              </a:rPr>
              <a:t>هم استنادي </a:t>
            </a:r>
            <a:r>
              <a:rPr lang="fa-IR" sz="1600" dirty="0">
                <a:cs typeface="B Lotus" panose="00000400000000000000" pitchFamily="2" charset="-78"/>
              </a:rPr>
              <a:t>يا ايجاد نقشة </a:t>
            </a:r>
            <a:r>
              <a:rPr lang="fa-IR" sz="1600" dirty="0" smtClean="0">
                <a:cs typeface="B Lotus" panose="00000400000000000000" pitchFamily="2" charset="-78"/>
              </a:rPr>
              <a:t>كليدواژه ها ، بر </a:t>
            </a:r>
            <a:r>
              <a:rPr lang="fa-IR" sz="1600" dirty="0">
                <a:cs typeface="B Lotus" panose="00000400000000000000" pitchFamily="2" charset="-78"/>
              </a:rPr>
              <a:t>اســاس </a:t>
            </a:r>
            <a:r>
              <a:rPr lang="fa-IR" sz="1600" dirty="0" smtClean="0">
                <a:cs typeface="B Lotus" panose="00000400000000000000" pitchFamily="2" charset="-78"/>
              </a:rPr>
              <a:t>داده هاي همر خــدادي بــه كار </a:t>
            </a:r>
            <a:r>
              <a:rPr lang="fa-IR" sz="1600" dirty="0">
                <a:cs typeface="B Lotus" panose="00000400000000000000" pitchFamily="2" charset="-78"/>
              </a:rPr>
              <a:t>رود (ون اِك و </a:t>
            </a:r>
            <a:r>
              <a:rPr lang="fa-IR" sz="1600" dirty="0" smtClean="0">
                <a:cs typeface="B Lotus" panose="00000400000000000000" pitchFamily="2" charset="-78"/>
              </a:rPr>
              <a:t>والتمن44    2009الف</a:t>
            </a:r>
            <a:r>
              <a:rPr lang="fa-IR" sz="1600" dirty="0">
                <a:cs typeface="B Lotus" panose="00000400000000000000" pitchFamily="2" charset="-78"/>
              </a:rPr>
              <a:t>). </a:t>
            </a:r>
            <a:r>
              <a:rPr lang="fa-IR" sz="1600" dirty="0" smtClean="0">
                <a:cs typeface="B Lotus" panose="00000400000000000000" pitchFamily="2" charset="-78"/>
              </a:rPr>
              <a:t>براي </a:t>
            </a:r>
            <a:r>
              <a:rPr lang="fa-IR" sz="1600" dirty="0">
                <a:cs typeface="B Lotus" panose="00000400000000000000" pitchFamily="2" charset="-78"/>
              </a:rPr>
              <a:t>تحليلهاي غير كتابسنجي نيز </a:t>
            </a:r>
            <a:r>
              <a:rPr lang="fa-IR" sz="1600" dirty="0" smtClean="0">
                <a:cs typeface="B Lotus" panose="00000400000000000000" pitchFamily="2" charset="-78"/>
              </a:rPr>
              <a:t>كه   مبناي </a:t>
            </a:r>
            <a:r>
              <a:rPr lang="fa-IR" sz="1600" dirty="0">
                <a:cs typeface="B Lotus" panose="00000400000000000000" pitchFamily="2" charset="-78"/>
              </a:rPr>
              <a:t>آنها </a:t>
            </a:r>
            <a:r>
              <a:rPr lang="fa-IR" sz="1600" dirty="0" smtClean="0">
                <a:cs typeface="B Lotus" panose="00000400000000000000" pitchFamily="2" charset="-78"/>
              </a:rPr>
              <a:t>داده هاي هم رخدادي </a:t>
            </a:r>
            <a:r>
              <a:rPr lang="fa-IR" sz="1600" dirty="0">
                <a:cs typeface="B Lotus" panose="00000400000000000000" pitchFamily="2" charset="-78"/>
              </a:rPr>
              <a:t>اســت استفاده ميشود (ون اِك </a:t>
            </a:r>
            <a:r>
              <a:rPr lang="fa-IR" sz="1600" dirty="0" smtClean="0">
                <a:cs typeface="B Lotus" panose="00000400000000000000" pitchFamily="2" charset="-78"/>
              </a:rPr>
              <a:t>و</a:t>
            </a:r>
            <a:endParaRPr lang="fa-IR" sz="1600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9678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dirty="0">
                <a:cs typeface="B Lotus" panose="00000400000000000000" pitchFamily="2" charset="-78"/>
              </a:rPr>
              <a:t>پنجرة اصلي </a:t>
            </a:r>
            <a:r>
              <a:rPr lang="fa-IR" dirty="0" smtClean="0">
                <a:cs typeface="B Lotus" panose="00000400000000000000" pitchFamily="2" charset="-78"/>
              </a:rPr>
              <a:t>نرم افزار </a:t>
            </a:r>
            <a:r>
              <a:rPr lang="fa-IR" dirty="0">
                <a:cs typeface="B Lotus" panose="00000400000000000000" pitchFamily="2" charset="-78"/>
              </a:rPr>
              <a:t>از چهار بخش تشــكيل شــده است   كــه عبارتند از: منوي اصلــي، منوي مرور، منــوي عمليات، و  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منوي اطلاعات. </a:t>
            </a:r>
            <a:r>
              <a:rPr lang="fa-IR" dirty="0">
                <a:cs typeface="B Lotus" panose="00000400000000000000" pitchFamily="2" charset="-78"/>
              </a:rPr>
              <a:t>در اين منو امكان نمايش نقشــه </a:t>
            </a:r>
            <a:r>
              <a:rPr lang="fa-IR" dirty="0" smtClean="0">
                <a:cs typeface="B Lotus" panose="00000400000000000000" pitchFamily="2" charset="-78"/>
              </a:rPr>
              <a:t>به روشهاي   </a:t>
            </a:r>
            <a:r>
              <a:rPr lang="fa-IR" dirty="0">
                <a:cs typeface="B Lotus" panose="00000400000000000000" pitchFamily="2" charset="-78"/>
              </a:rPr>
              <a:t>مختلف وجود دارد كه عبارتند از: نمايش برچســب كه برچسب </a:t>
            </a:r>
            <a:r>
              <a:rPr lang="fa-IR" dirty="0" smtClean="0">
                <a:cs typeface="B Lotus" panose="00000400000000000000" pitchFamily="2" charset="-78"/>
              </a:rPr>
              <a:t> </a:t>
            </a:r>
            <a:r>
              <a:rPr lang="fa-IR" dirty="0">
                <a:cs typeface="B Lotus" panose="00000400000000000000" pitchFamily="2" charset="-78"/>
              </a:rPr>
              <a:t>اقلام موجود در نقشــه نيز نمايش داده </a:t>
            </a:r>
            <a:r>
              <a:rPr lang="fa-IR" dirty="0" smtClean="0">
                <a:cs typeface="B Lotus" panose="00000400000000000000" pitchFamily="2" charset="-78"/>
              </a:rPr>
              <a:t>ميشود. 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FF0000"/>
                </a:solidFill>
                <a:cs typeface="B Lotus" panose="00000400000000000000" pitchFamily="2" charset="-78"/>
              </a:rPr>
              <a:t>نمايش تراكم </a:t>
            </a:r>
            <a:r>
              <a:rPr lang="fa-IR" dirty="0" smtClean="0">
                <a:cs typeface="B Lotus" panose="00000400000000000000" pitchFamily="2" charset="-78"/>
              </a:rPr>
              <a:t>كه </a:t>
            </a:r>
            <a:r>
              <a:rPr lang="fa-IR" dirty="0">
                <a:cs typeface="B Lotus" panose="00000400000000000000" pitchFamily="2" charset="-78"/>
              </a:rPr>
              <a:t>در اين نوع نمايش علاوه بر نمايش برچســب اقلام، تراكم  </a:t>
            </a:r>
            <a:r>
              <a:rPr lang="fa-IR" dirty="0" smtClean="0">
                <a:cs typeface="B Lotus" panose="00000400000000000000" pitchFamily="2" charset="-78"/>
              </a:rPr>
              <a:t>داده هــا </a:t>
            </a:r>
            <a:r>
              <a:rPr lang="fa-IR" dirty="0">
                <a:cs typeface="B Lotus" panose="00000400000000000000" pitchFamily="2" charset="-78"/>
              </a:rPr>
              <a:t>با </a:t>
            </a:r>
            <a:r>
              <a:rPr lang="fa-IR" dirty="0" smtClean="0">
                <a:cs typeface="B Lotus" panose="00000400000000000000" pitchFamily="2" charset="-78"/>
              </a:rPr>
              <a:t>رنگ هــاي </a:t>
            </a:r>
            <a:r>
              <a:rPr lang="fa-IR" dirty="0">
                <a:cs typeface="B Lotus" panose="00000400000000000000" pitchFamily="2" charset="-78"/>
              </a:rPr>
              <a:t>مختلــف نمايش داده ميشــود؛ چنانچه   </a:t>
            </a:r>
            <a:r>
              <a:rPr lang="fa-IR" dirty="0" smtClean="0">
                <a:cs typeface="B Lotus" panose="00000400000000000000" pitchFamily="2" charset="-78"/>
              </a:rPr>
              <a:t>داده هــا </a:t>
            </a:r>
            <a:r>
              <a:rPr lang="fa-IR" dirty="0">
                <a:cs typeface="B Lotus" panose="00000400000000000000" pitchFamily="2" charset="-78"/>
              </a:rPr>
              <a:t>قابل </a:t>
            </a:r>
            <a:r>
              <a:rPr lang="fa-IR" dirty="0" smtClean="0">
                <a:cs typeface="B Lotus" panose="00000400000000000000" pitchFamily="2" charset="-78"/>
              </a:rPr>
              <a:t>خوشــه بندي </a:t>
            </a:r>
            <a:r>
              <a:rPr lang="fa-IR" dirty="0">
                <a:cs typeface="B Lotus" panose="00000400000000000000" pitchFamily="2" charset="-78"/>
              </a:rPr>
              <a:t>باشــند، ميتــوان از نمايش تراكم   </a:t>
            </a:r>
            <a:r>
              <a:rPr lang="fa-IR" dirty="0" smtClean="0">
                <a:cs typeface="B Lotus" panose="00000400000000000000" pitchFamily="2" charset="-78"/>
              </a:rPr>
              <a:t>خوشها </a:t>
            </a:r>
            <a:r>
              <a:rPr lang="fa-IR" dirty="0">
                <a:cs typeface="B Lotus" panose="00000400000000000000" pitchFamily="2" charset="-78"/>
              </a:rPr>
              <a:t>نيز اســتفاده كرد كه </a:t>
            </a:r>
            <a:r>
              <a:rPr lang="fa-IR" dirty="0" smtClean="0">
                <a:cs typeface="B Lotus" panose="00000400000000000000" pitchFamily="2" charset="-78"/>
              </a:rPr>
              <a:t>خوشه ها </a:t>
            </a:r>
            <a:r>
              <a:rPr lang="fa-IR" dirty="0">
                <a:cs typeface="B Lotus" panose="00000400000000000000" pitchFamily="2" charset="-78"/>
              </a:rPr>
              <a:t>را با </a:t>
            </a:r>
            <a:r>
              <a:rPr lang="fa-IR" dirty="0" smtClean="0">
                <a:cs typeface="B Lotus" panose="00000400000000000000" pitchFamily="2" charset="-78"/>
              </a:rPr>
              <a:t>رنگ هاي </a:t>
            </a:r>
            <a:r>
              <a:rPr lang="fa-IR" dirty="0">
                <a:cs typeface="B Lotus" panose="00000400000000000000" pitchFamily="2" charset="-78"/>
              </a:rPr>
              <a:t>متفاوت   نمايــش ميدهد؛ در نمايشــي ديگر به نام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نمايــش پراكندگي،   </a:t>
            </a:r>
            <a:r>
              <a:rPr lang="fa-IR" dirty="0">
                <a:cs typeface="B Lotus" panose="00000400000000000000" pitchFamily="2" charset="-78"/>
              </a:rPr>
              <a:t>اقــلام با يــك دايرة كوچــك مشــاهده ميشــوند و هيچيك   برچســب ندارنــد. اين نوع نمايش براي مشــاهدة كلي نقشــه   بســيارمناســباســت (ون اِكووالتمن، 2009ج).</a:t>
            </a:r>
          </a:p>
          <a:p>
            <a:pPr marL="0" indent="0" algn="r" rtl="1">
              <a:buNone/>
            </a:pPr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256655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585</TotalTime>
  <Words>799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 Lotus</vt:lpstr>
      <vt:lpstr>B Nazanin</vt:lpstr>
      <vt:lpstr>B Titr</vt:lpstr>
      <vt:lpstr>Gill Sans MT</vt:lpstr>
      <vt:lpstr>Times New Roman</vt:lpstr>
      <vt:lpstr>Gallery</vt:lpstr>
      <vt:lpstr>علم سنجی و شاخص‌های ارزیابی(نرم افزارها)</vt:lpstr>
      <vt:lpstr>نرم افزارهای تحلیل داده های علم سنجی </vt:lpstr>
      <vt:lpstr>AuthorMap </vt:lpstr>
      <vt:lpstr>....</vt:lpstr>
      <vt:lpstr>HistCite </vt:lpstr>
      <vt:lpstr>VOSviewer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شاخص های علم سنجی</dc:title>
  <dc:creator>shadi1</dc:creator>
  <cp:lastModifiedBy>DearUser</cp:lastModifiedBy>
  <cp:revision>62</cp:revision>
  <dcterms:created xsi:type="dcterms:W3CDTF">2022-11-15T14:41:45Z</dcterms:created>
  <dcterms:modified xsi:type="dcterms:W3CDTF">2024-08-10T08:13:10Z</dcterms:modified>
</cp:coreProperties>
</file>