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18" r:id="rId1"/>
  </p:sldMasterIdLst>
  <p:sldIdLst>
    <p:sldId id="291" r:id="rId2"/>
    <p:sldId id="258" r:id="rId3"/>
    <p:sldId id="257" r:id="rId4"/>
    <p:sldId id="259" r:id="rId5"/>
    <p:sldId id="260" r:id="rId6"/>
    <p:sldId id="261" r:id="rId7"/>
    <p:sldId id="262" r:id="rId8"/>
    <p:sldId id="263" r:id="rId9"/>
    <p:sldId id="264" r:id="rId10"/>
    <p:sldId id="266" r:id="rId11"/>
    <p:sldId id="265" r:id="rId12"/>
    <p:sldId id="268" r:id="rId13"/>
    <p:sldId id="269" r:id="rId14"/>
    <p:sldId id="267" r:id="rId15"/>
    <p:sldId id="270" r:id="rId16"/>
    <p:sldId id="272" r:id="rId17"/>
    <p:sldId id="273" r:id="rId18"/>
    <p:sldId id="274" r:id="rId19"/>
    <p:sldId id="275" r:id="rId20"/>
    <p:sldId id="276" r:id="rId21"/>
    <p:sldId id="271" r:id="rId22"/>
    <p:sldId id="279" r:id="rId23"/>
    <p:sldId id="280" r:id="rId24"/>
    <p:sldId id="281" r:id="rId25"/>
    <p:sldId id="282" r:id="rId26"/>
    <p:sldId id="277" r:id="rId27"/>
    <p:sldId id="278" r:id="rId28"/>
    <p:sldId id="283" r:id="rId29"/>
    <p:sldId id="284" r:id="rId30"/>
    <p:sldId id="285" r:id="rId31"/>
    <p:sldId id="286" r:id="rId32"/>
    <p:sldId id="287" r:id="rId33"/>
    <p:sldId id="288" r:id="rId34"/>
    <p:sldId id="289" r:id="rId3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91" d="100"/>
          <a:sy n="91" d="100"/>
        </p:scale>
        <p:origin x="486" y="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en-US"/>
              <a:t>Click to edit Master title style</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7/22/2024</a:t>
            </a:fld>
            <a:endParaRPr lang="en-US" dirty="0"/>
          </a:p>
        </p:txBody>
      </p:sp>
      <p:sp>
        <p:nvSpPr>
          <p:cNvPr id="5" name="Footer Placeholder 4"/>
          <p:cNvSpPr>
            <a:spLocks noGrp="1"/>
          </p:cNvSpPr>
          <p:nvPr>
            <p:ph type="ftr" sz="quarter" idx="11"/>
          </p:nvPr>
        </p:nvSpPr>
        <p:spPr>
          <a:xfrm>
            <a:off x="2416500" y="329307"/>
            <a:ext cx="4973915" cy="309201"/>
          </a:xfrm>
        </p:spPr>
        <p:txBody>
          <a:bodyPr/>
          <a:lstStyle/>
          <a:p>
            <a:endParaRPr lang="en-US" dirty="0"/>
          </a:p>
        </p:txBody>
      </p:sp>
      <p:sp>
        <p:nvSpPr>
          <p:cNvPr id="6" name="Slide Number Placeholder 5"/>
          <p:cNvSpPr>
            <a:spLocks noGrp="1"/>
          </p:cNvSpPr>
          <p:nvPr>
            <p:ph type="sldNum" sz="quarter" idx="12"/>
          </p:nvPr>
        </p:nvSpPr>
        <p:spPr>
          <a:xfrm>
            <a:off x="1437664" y="798973"/>
            <a:ext cx="811019" cy="503578"/>
          </a:xfrm>
        </p:spPr>
        <p:txBody>
          <a:bodyPr/>
          <a:lstStyle/>
          <a:p>
            <a:fld id="{D57F1E4F-1CFF-5643-939E-217C01CDF565}" type="slidenum">
              <a:rPr lang="en-US" smtClean="0"/>
              <a:pPr/>
              <a:t>‹#›</a:t>
            </a:fld>
            <a:endParaRPr lang="en-US" dirty="0"/>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7419244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7/22/2024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8044511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7/22/2024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110936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7/22/2024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9775671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en-US"/>
              <a:t>Click to edit Master title style</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7/22/2024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048046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smtClean="0"/>
              <a:pPr/>
              <a:t>7/22/2024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9868158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en-US"/>
              <a:t>Click to edit Master title style</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447191" y="2824269"/>
            <a:ext cx="4645152" cy="26444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12362" y="2821491"/>
            <a:ext cx="4645152" cy="263737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7/22/2024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368850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pPr/>
              <a:t>7/22/2024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697267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7/22/2024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6367329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7/22/2024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8244661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B61BEF0D-F0BB-DE4B-95CE-6DB70DBA9567}" type="datetimeFigureOut">
              <a:rPr lang="en-US" smtClean="0"/>
              <a:pPr/>
              <a:t>7/22/2024</a:t>
            </a:fld>
            <a:endParaRPr lang="en-US" dirty="0"/>
          </a:p>
        </p:txBody>
      </p:sp>
      <p:sp>
        <p:nvSpPr>
          <p:cNvPr id="6" name="Footer Placeholder 5"/>
          <p:cNvSpPr>
            <a:spLocks noGrp="1"/>
          </p:cNvSpPr>
          <p:nvPr>
            <p:ph type="ftr" sz="quarter" idx="11"/>
          </p:nvPr>
        </p:nvSpPr>
        <p:spPr>
          <a:xfrm>
            <a:off x="1447382" y="318640"/>
            <a:ext cx="5541004" cy="320931"/>
          </a:xfrm>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2553665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B61BEF0D-F0BB-DE4B-95CE-6DB70DBA9567}" type="datetimeFigureOut">
              <a:rPr lang="en-US" smtClean="0"/>
              <a:pPr/>
              <a:t>7/22/2024</a:t>
            </a:fld>
            <a:endParaRPr lang="en-US" dirty="0"/>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D57F1E4F-1CFF-5643-939E-217C01CDF565}" type="slidenum">
              <a:rPr lang="en-US" smtClean="0"/>
              <a:pPr/>
              <a:t>‹#›</a:t>
            </a:fld>
            <a:endParaRPr lang="en-US" dirty="0"/>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20819917"/>
      </p:ext>
    </p:extLst>
  </p:cSld>
  <p:clrMap bg1="lt1" tx1="dk1" bg2="lt2" tx2="dk2" accent1="accent1" accent2="accent2" accent3="accent3" accent4="accent4" accent5="accent5" accent6="accent6" hlink="hlink" folHlink="folHlink"/>
  <p:sldLayoutIdLst>
    <p:sldLayoutId id="2147483819" r:id="rId1"/>
    <p:sldLayoutId id="2147483820" r:id="rId2"/>
    <p:sldLayoutId id="2147483821" r:id="rId3"/>
    <p:sldLayoutId id="2147483822" r:id="rId4"/>
    <p:sldLayoutId id="2147483823" r:id="rId5"/>
    <p:sldLayoutId id="2147483824" r:id="rId6"/>
    <p:sldLayoutId id="2147483825" r:id="rId7"/>
    <p:sldLayoutId id="2147483826" r:id="rId8"/>
    <p:sldLayoutId id="2147483827" r:id="rId9"/>
    <p:sldLayoutId id="2147483828" r:id="rId10"/>
    <p:sldLayoutId id="2147483829"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8.w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9.wmf"/><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A74790-BD76-5F15-10A1-487ACD3756CA}"/>
              </a:ext>
            </a:extLst>
          </p:cNvPr>
          <p:cNvSpPr>
            <a:spLocks noGrp="1"/>
          </p:cNvSpPr>
          <p:nvPr>
            <p:ph type="ctrTitle"/>
          </p:nvPr>
        </p:nvSpPr>
        <p:spPr>
          <a:xfrm>
            <a:off x="2207173" y="951513"/>
            <a:ext cx="8366234" cy="1266170"/>
          </a:xfrm>
        </p:spPr>
        <p:txBody>
          <a:bodyPr>
            <a:normAutofit/>
          </a:bodyPr>
          <a:lstStyle/>
          <a:p>
            <a:r>
              <a:rPr lang="fa-IR" sz="5400" b="1" dirty="0" smtClean="0">
                <a:cs typeface="B Titr" panose="00000700000000000000" pitchFamily="2" charset="-78"/>
              </a:rPr>
              <a:t>علم سنجی و شاخص‌های ارزیابی</a:t>
            </a:r>
            <a:endParaRPr lang="en-US" sz="5400" b="1" dirty="0">
              <a:cs typeface="B Titr" panose="00000700000000000000" pitchFamily="2" charset="-78"/>
            </a:endParaRPr>
          </a:p>
        </p:txBody>
      </p:sp>
      <p:sp>
        <p:nvSpPr>
          <p:cNvPr id="3" name="Subtitle 2">
            <a:extLst>
              <a:ext uri="{FF2B5EF4-FFF2-40B4-BE49-F238E27FC236}">
                <a16:creationId xmlns:a16="http://schemas.microsoft.com/office/drawing/2014/main" id="{5B9C1E0D-54E0-E172-4F80-37A04F203830}"/>
              </a:ext>
            </a:extLst>
          </p:cNvPr>
          <p:cNvSpPr>
            <a:spLocks noGrp="1"/>
          </p:cNvSpPr>
          <p:nvPr>
            <p:ph type="subTitle" idx="1"/>
          </p:nvPr>
        </p:nvSpPr>
        <p:spPr>
          <a:xfrm>
            <a:off x="2633371" y="3674404"/>
            <a:ext cx="7197726" cy="1917099"/>
          </a:xfrm>
        </p:spPr>
        <p:txBody>
          <a:bodyPr>
            <a:normAutofit fontScale="92500" lnSpcReduction="10000"/>
          </a:bodyPr>
          <a:lstStyle/>
          <a:p>
            <a:pPr algn="ctr" rtl="1"/>
            <a:r>
              <a:rPr lang="fa-IR" sz="2000" b="1" dirty="0" smtClean="0">
                <a:cs typeface="B Nazanin" panose="00000400000000000000" pitchFamily="2" charset="-78"/>
              </a:rPr>
              <a:t>مدرسین </a:t>
            </a:r>
          </a:p>
          <a:p>
            <a:pPr algn="ctr" rtl="1"/>
            <a:r>
              <a:rPr lang="fa-IR" sz="2000" b="1" dirty="0" smtClean="0">
                <a:cs typeface="B Nazanin" panose="00000400000000000000" pitchFamily="2" charset="-78"/>
              </a:rPr>
              <a:t>دکتر مریم زرقانی </a:t>
            </a:r>
          </a:p>
          <a:p>
            <a:pPr algn="ctr" rtl="1"/>
            <a:r>
              <a:rPr lang="fa-IR" sz="2000" b="1" dirty="0" smtClean="0">
                <a:cs typeface="B Nazanin" panose="00000400000000000000" pitchFamily="2" charset="-78"/>
              </a:rPr>
              <a:t>آقای علی اوچی</a:t>
            </a:r>
          </a:p>
          <a:p>
            <a:pPr algn="ctr" rtl="1"/>
            <a:r>
              <a:rPr lang="fa-IR" sz="2000" b="1" dirty="0" smtClean="0">
                <a:cs typeface="B Nazanin" panose="00000400000000000000" pitchFamily="2" charset="-78"/>
              </a:rPr>
              <a:t>تاریخ : 2مردادماه 1403</a:t>
            </a:r>
            <a:endParaRPr lang="en-US" sz="2000" b="1" dirty="0">
              <a:cs typeface="B Nazanin" panose="00000400000000000000" pitchFamily="2" charset="-78"/>
            </a:endParaRPr>
          </a:p>
        </p:txBody>
      </p:sp>
    </p:spTree>
    <p:extLst>
      <p:ext uri="{BB962C8B-B14F-4D97-AF65-F5344CB8AC3E}">
        <p14:creationId xmlns:p14="http://schemas.microsoft.com/office/powerpoint/2010/main" val="14338882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861082-2937-9F19-F248-C563BA1F4768}"/>
              </a:ext>
            </a:extLst>
          </p:cNvPr>
          <p:cNvSpPr>
            <a:spLocks noGrp="1"/>
          </p:cNvSpPr>
          <p:nvPr>
            <p:ph type="title"/>
          </p:nvPr>
        </p:nvSpPr>
        <p:spPr>
          <a:xfrm>
            <a:off x="601911" y="198540"/>
            <a:ext cx="10131425" cy="808139"/>
          </a:xfrm>
        </p:spPr>
        <p:txBody>
          <a:bodyPr>
            <a:normAutofit/>
          </a:bodyPr>
          <a:lstStyle/>
          <a:p>
            <a:pPr algn="ctr"/>
            <a:r>
              <a:rPr lang="fa-IR" sz="4800" b="1" dirty="0">
                <a:cs typeface="B Lotus" panose="00000400000000000000" pitchFamily="2" charset="-78"/>
              </a:rPr>
              <a:t>شاخص‌های سنتی: انواع</a:t>
            </a:r>
            <a:endParaRPr lang="en-US" sz="4800" b="1" dirty="0">
              <a:cs typeface="B Lotus" panose="00000400000000000000" pitchFamily="2" charset="-78"/>
            </a:endParaRPr>
          </a:p>
        </p:txBody>
      </p:sp>
      <p:sp>
        <p:nvSpPr>
          <p:cNvPr id="3" name="Content Placeholder 2">
            <a:extLst>
              <a:ext uri="{FF2B5EF4-FFF2-40B4-BE49-F238E27FC236}">
                <a16:creationId xmlns:a16="http://schemas.microsoft.com/office/drawing/2014/main" id="{2FCC9AB3-CA64-43FF-1B90-E4CAA2BB73F5}"/>
              </a:ext>
            </a:extLst>
          </p:cNvPr>
          <p:cNvSpPr>
            <a:spLocks noGrp="1"/>
          </p:cNvSpPr>
          <p:nvPr>
            <p:ph idx="1"/>
          </p:nvPr>
        </p:nvSpPr>
        <p:spPr>
          <a:xfrm>
            <a:off x="831575" y="1976034"/>
            <a:ext cx="10131425" cy="3285080"/>
          </a:xfrm>
        </p:spPr>
        <p:txBody>
          <a:bodyPr>
            <a:normAutofit/>
          </a:bodyPr>
          <a:lstStyle/>
          <a:p>
            <a:pPr algn="r" rtl="1">
              <a:buFont typeface="Wingdings" panose="05000000000000000000" pitchFamily="2" charset="2"/>
              <a:buChar char="q"/>
            </a:pPr>
            <a:r>
              <a:rPr lang="fa-IR" sz="3200" dirty="0">
                <a:cs typeface="B Lotus" panose="00000400000000000000" pitchFamily="2" charset="-78"/>
              </a:rPr>
              <a:t>ضریب تأثیر مجلات </a:t>
            </a:r>
            <a:r>
              <a:rPr lang="en-US" sz="3200" dirty="0">
                <a:cs typeface="B Lotus" panose="00000400000000000000" pitchFamily="2" charset="-78"/>
              </a:rPr>
              <a:t>(Journal Impact Factor= JIF) </a:t>
            </a:r>
          </a:p>
          <a:p>
            <a:pPr algn="r" rtl="1">
              <a:buFont typeface="Wingdings" panose="05000000000000000000" pitchFamily="2" charset="2"/>
              <a:buChar char="q"/>
            </a:pPr>
            <a:r>
              <a:rPr lang="fa-IR" sz="3200" dirty="0">
                <a:cs typeface="B Lotus" panose="00000400000000000000" pitchFamily="2" charset="-78"/>
              </a:rPr>
              <a:t>ضریب تأثیر رشته </a:t>
            </a:r>
            <a:r>
              <a:rPr lang="en-US" sz="3200" dirty="0">
                <a:cs typeface="B Lotus" panose="00000400000000000000" pitchFamily="2" charset="-78"/>
              </a:rPr>
              <a:t>(Discipline Impact Factor= DIF) </a:t>
            </a:r>
          </a:p>
          <a:p>
            <a:pPr algn="r" rtl="1">
              <a:buFont typeface="Wingdings" panose="05000000000000000000" pitchFamily="2" charset="2"/>
              <a:buChar char="q"/>
            </a:pPr>
            <a:r>
              <a:rPr lang="fa-IR" sz="3200" dirty="0">
                <a:cs typeface="B Lotus" panose="00000400000000000000" pitchFamily="2" charset="-78"/>
              </a:rPr>
              <a:t>شاخص فوریت </a:t>
            </a:r>
            <a:r>
              <a:rPr lang="en-US" sz="3200" dirty="0">
                <a:cs typeface="B Lotus" panose="00000400000000000000" pitchFamily="2" charset="-78"/>
              </a:rPr>
              <a:t>(Immediacy Index)</a:t>
            </a:r>
          </a:p>
          <a:p>
            <a:pPr algn="r" rtl="1">
              <a:buFont typeface="Wingdings" panose="05000000000000000000" pitchFamily="2" charset="2"/>
              <a:buChar char="q"/>
            </a:pPr>
            <a:r>
              <a:rPr lang="fa-IR" sz="3200" dirty="0">
                <a:cs typeface="B Lotus" panose="00000400000000000000" pitchFamily="2" charset="-78"/>
              </a:rPr>
              <a:t>نیم عمر متون  یا کهنگی متون </a:t>
            </a:r>
            <a:r>
              <a:rPr lang="en-US" sz="3200" dirty="0">
                <a:cs typeface="B Lotus" panose="00000400000000000000" pitchFamily="2" charset="-78"/>
              </a:rPr>
              <a:t>(Literature Obsolescence)</a:t>
            </a:r>
          </a:p>
        </p:txBody>
      </p:sp>
    </p:spTree>
    <p:extLst>
      <p:ext uri="{BB962C8B-B14F-4D97-AF65-F5344CB8AC3E}">
        <p14:creationId xmlns:p14="http://schemas.microsoft.com/office/powerpoint/2010/main" val="155704823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4DD57C-6950-14CD-7D40-EE8C902C48DD}"/>
              </a:ext>
            </a:extLst>
          </p:cNvPr>
          <p:cNvSpPr>
            <a:spLocks noGrp="1"/>
          </p:cNvSpPr>
          <p:nvPr>
            <p:ph type="title"/>
          </p:nvPr>
        </p:nvSpPr>
        <p:spPr>
          <a:xfrm>
            <a:off x="434131" y="148207"/>
            <a:ext cx="10131425" cy="1001086"/>
          </a:xfrm>
        </p:spPr>
        <p:txBody>
          <a:bodyPr>
            <a:normAutofit/>
          </a:bodyPr>
          <a:lstStyle/>
          <a:p>
            <a:pPr algn="ctr"/>
            <a:r>
              <a:rPr lang="fa-IR" sz="4400" b="1" dirty="0">
                <a:cs typeface="B Lotus" panose="00000400000000000000" pitchFamily="2" charset="-78"/>
              </a:rPr>
              <a:t>ضریب تأثیر مجلات</a:t>
            </a:r>
            <a:endParaRPr lang="en-US" sz="4400" b="1" dirty="0">
              <a:cs typeface="B Lotus" panose="00000400000000000000" pitchFamily="2" charset="-78"/>
            </a:endParaRPr>
          </a:p>
        </p:txBody>
      </p:sp>
      <p:sp>
        <p:nvSpPr>
          <p:cNvPr id="3" name="Content Placeholder 2">
            <a:extLst>
              <a:ext uri="{FF2B5EF4-FFF2-40B4-BE49-F238E27FC236}">
                <a16:creationId xmlns:a16="http://schemas.microsoft.com/office/drawing/2014/main" id="{922F73FD-DFAE-9D97-4D4B-5467BC530612}"/>
              </a:ext>
            </a:extLst>
          </p:cNvPr>
          <p:cNvSpPr>
            <a:spLocks noGrp="1"/>
          </p:cNvSpPr>
          <p:nvPr>
            <p:ph idx="1"/>
          </p:nvPr>
        </p:nvSpPr>
        <p:spPr>
          <a:xfrm>
            <a:off x="637913" y="2184117"/>
            <a:ext cx="10916173" cy="3065142"/>
          </a:xfrm>
        </p:spPr>
        <p:txBody>
          <a:bodyPr>
            <a:normAutofit/>
          </a:bodyPr>
          <a:lstStyle/>
          <a:p>
            <a:pPr algn="r" rtl="1">
              <a:buFont typeface="Wingdings" panose="05000000000000000000" pitchFamily="2" charset="2"/>
              <a:buChar char="q"/>
            </a:pPr>
            <a:r>
              <a:rPr lang="fa-IR" sz="2400" dirty="0">
                <a:cs typeface="B Lotus" panose="00000400000000000000" pitchFamily="2" charset="-78"/>
              </a:rPr>
              <a:t>نخستین بار توسط گارفیلد (1955) برای مطالعه میزان </a:t>
            </a:r>
            <a:r>
              <a:rPr lang="fa-IR" sz="2800" b="1" dirty="0">
                <a:cs typeface="B Lotus" panose="00000400000000000000" pitchFamily="2" charset="-78"/>
              </a:rPr>
              <a:t>تأثیرگذاری یک مجله </a:t>
            </a:r>
            <a:r>
              <a:rPr lang="fa-IR" sz="2400" dirty="0">
                <a:cs typeface="B Lotus" panose="00000400000000000000" pitchFamily="2" charset="-78"/>
              </a:rPr>
              <a:t>در رابطه با مجلات دیگر و شاخص اندازه گیری انتشارات علمی مطرح شد. </a:t>
            </a:r>
          </a:p>
          <a:p>
            <a:pPr algn="r" rtl="1">
              <a:buFont typeface="Wingdings" panose="05000000000000000000" pitchFamily="2" charset="2"/>
              <a:buChar char="q"/>
            </a:pPr>
            <a:r>
              <a:rPr lang="en-US" sz="2400" dirty="0">
                <a:cs typeface="B Lotus" panose="00000400000000000000" pitchFamily="2" charset="-78"/>
              </a:rPr>
              <a:t> IF </a:t>
            </a:r>
            <a:r>
              <a:rPr lang="fa-IR" sz="2400" dirty="0">
                <a:cs typeface="B Lotus" panose="00000400000000000000" pitchFamily="2" charset="-78"/>
              </a:rPr>
              <a:t>کمّیتی است که </a:t>
            </a:r>
            <a:r>
              <a:rPr lang="fa-IR" sz="2800" b="1" dirty="0">
                <a:cs typeface="B Lotus" panose="00000400000000000000" pitchFamily="2" charset="-78"/>
              </a:rPr>
              <a:t>میزان متوسط استناد به مقالات یک مجله علمی </a:t>
            </a:r>
            <a:r>
              <a:rPr lang="fa-IR" sz="2400" dirty="0">
                <a:cs typeface="B Lotus" panose="00000400000000000000" pitchFamily="2" charset="-78"/>
              </a:rPr>
              <a:t>را نشان می دهد.</a:t>
            </a:r>
          </a:p>
          <a:p>
            <a:pPr algn="r" rtl="1">
              <a:buFont typeface="Wingdings" panose="05000000000000000000" pitchFamily="2" charset="2"/>
              <a:buChar char="q"/>
            </a:pPr>
            <a:r>
              <a:rPr lang="fa-IR" sz="2400" dirty="0">
                <a:cs typeface="B Lotus" panose="00000400000000000000" pitchFamily="2" charset="-78"/>
              </a:rPr>
              <a:t>ضریب تاثیر می تواند معیاری باشد برای نشان دادن </a:t>
            </a:r>
            <a:r>
              <a:rPr lang="fa-IR" sz="2800" b="1" dirty="0">
                <a:cs typeface="B Lotus" panose="00000400000000000000" pitchFamily="2" charset="-78"/>
              </a:rPr>
              <a:t>میزان نفوذ علمی یک مجله در یک حوزه علمی و تحقیقی</a:t>
            </a:r>
            <a:endParaRPr lang="fa-IR" sz="2800" dirty="0">
              <a:cs typeface="B Lotus" panose="00000400000000000000" pitchFamily="2" charset="-78"/>
            </a:endParaRPr>
          </a:p>
        </p:txBody>
      </p:sp>
    </p:spTree>
    <p:extLst>
      <p:ext uri="{BB962C8B-B14F-4D97-AF65-F5344CB8AC3E}">
        <p14:creationId xmlns:p14="http://schemas.microsoft.com/office/powerpoint/2010/main" val="345729757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4DD57C-6950-14CD-7D40-EE8C902C48DD}"/>
              </a:ext>
            </a:extLst>
          </p:cNvPr>
          <p:cNvSpPr>
            <a:spLocks noGrp="1"/>
          </p:cNvSpPr>
          <p:nvPr>
            <p:ph type="title"/>
          </p:nvPr>
        </p:nvSpPr>
        <p:spPr>
          <a:xfrm>
            <a:off x="434131" y="148207"/>
            <a:ext cx="10131425" cy="1001086"/>
          </a:xfrm>
        </p:spPr>
        <p:txBody>
          <a:bodyPr>
            <a:normAutofit/>
          </a:bodyPr>
          <a:lstStyle/>
          <a:p>
            <a:pPr algn="ctr"/>
            <a:r>
              <a:rPr lang="fa-IR" sz="4400" b="1" dirty="0">
                <a:cs typeface="B Lotus" panose="00000400000000000000" pitchFamily="2" charset="-78"/>
              </a:rPr>
              <a:t>ضریب تأثیر مجلات</a:t>
            </a:r>
            <a:endParaRPr lang="en-US" sz="4400" b="1" dirty="0">
              <a:cs typeface="B Lotus" panose="00000400000000000000" pitchFamily="2" charset="-78"/>
            </a:endParaRPr>
          </a:p>
        </p:txBody>
      </p:sp>
      <p:sp>
        <p:nvSpPr>
          <p:cNvPr id="3" name="Content Placeholder 2">
            <a:extLst>
              <a:ext uri="{FF2B5EF4-FFF2-40B4-BE49-F238E27FC236}">
                <a16:creationId xmlns:a16="http://schemas.microsoft.com/office/drawing/2014/main" id="{922F73FD-DFAE-9D97-4D4B-5467BC530612}"/>
              </a:ext>
            </a:extLst>
          </p:cNvPr>
          <p:cNvSpPr>
            <a:spLocks noGrp="1"/>
          </p:cNvSpPr>
          <p:nvPr>
            <p:ph idx="1"/>
          </p:nvPr>
        </p:nvSpPr>
        <p:spPr>
          <a:xfrm>
            <a:off x="637913" y="2500771"/>
            <a:ext cx="10916173" cy="2508551"/>
          </a:xfrm>
        </p:spPr>
        <p:txBody>
          <a:bodyPr>
            <a:normAutofit/>
          </a:bodyPr>
          <a:lstStyle/>
          <a:p>
            <a:pPr marL="285750" marR="0" lvl="0" indent="-285750" algn="r" defTabSz="457200" rtl="1" eaLnBrk="1" fontAlgn="auto" latinLnBrk="0" hangingPunct="1">
              <a:lnSpc>
                <a:spcPct val="100000"/>
              </a:lnSpc>
              <a:spcBef>
                <a:spcPts val="0"/>
              </a:spcBef>
              <a:spcAft>
                <a:spcPts val="1000"/>
              </a:spcAft>
              <a:buClr>
                <a:prstClr val="white"/>
              </a:buClr>
              <a:buSzPct val="100000"/>
              <a:buFont typeface="Wingdings" panose="05000000000000000000" pitchFamily="2" charset="2"/>
              <a:buChar char="q"/>
              <a:tabLst/>
              <a:defRPr/>
            </a:pPr>
            <a:r>
              <a:rPr kumimoji="0" lang="fa-IR" sz="2200" b="0" i="0" u="none" strike="noStrike" kern="1200" cap="none" spc="0" normalizeH="0" baseline="0" noProof="0" dirty="0">
                <a:ln>
                  <a:noFill/>
                </a:ln>
                <a:effectLst/>
                <a:uLnTx/>
                <a:uFillTx/>
                <a:latin typeface="Calibri" panose="020F0502020204030204"/>
                <a:cs typeface="B Lotus" panose="00000400000000000000" pitchFamily="2" charset="-78"/>
              </a:rPr>
              <a:t>در یک رشته علمی، مجلات دارای </a:t>
            </a:r>
            <a:r>
              <a:rPr kumimoji="0" lang="fa-IR" sz="2600" b="1" i="0" u="none" strike="noStrike" kern="1200" cap="none" spc="0" normalizeH="0" baseline="0" noProof="0" dirty="0">
                <a:ln>
                  <a:noFill/>
                </a:ln>
                <a:effectLst/>
                <a:uLnTx/>
                <a:uFillTx/>
                <a:latin typeface="Calibri" panose="020F0502020204030204"/>
                <a:cs typeface="B Lotus" panose="00000400000000000000" pitchFamily="2" charset="-78"/>
              </a:rPr>
              <a:t>ضریب تاثیر بالاتر</a:t>
            </a:r>
            <a:r>
              <a:rPr kumimoji="0" lang="fa-IR" sz="2600" b="0" i="0" u="none" strike="noStrike" kern="1200" cap="none" spc="0" normalizeH="0" baseline="0" noProof="0" dirty="0">
                <a:ln>
                  <a:noFill/>
                </a:ln>
                <a:effectLst/>
                <a:uLnTx/>
                <a:uFillTx/>
                <a:latin typeface="Calibri" panose="020F0502020204030204"/>
                <a:cs typeface="B Lotus" panose="00000400000000000000" pitchFamily="2" charset="-78"/>
              </a:rPr>
              <a:t> </a:t>
            </a:r>
            <a:r>
              <a:rPr kumimoji="0" lang="fa-IR" sz="2200" b="0" i="0" u="none" strike="noStrike" kern="1200" cap="none" spc="0" normalizeH="0" baseline="0" noProof="0" dirty="0">
                <a:ln>
                  <a:noFill/>
                </a:ln>
                <a:effectLst/>
                <a:uLnTx/>
                <a:uFillTx/>
                <a:latin typeface="Calibri" panose="020F0502020204030204"/>
                <a:cs typeface="B Lotus" panose="00000400000000000000" pitchFamily="2" charset="-78"/>
              </a:rPr>
              <a:t>دارای </a:t>
            </a:r>
            <a:r>
              <a:rPr kumimoji="0" lang="fa-IR" sz="2600" b="1" i="0" u="none" strike="noStrike" kern="1200" cap="none" spc="0" normalizeH="0" baseline="0" noProof="0" dirty="0">
                <a:ln>
                  <a:noFill/>
                </a:ln>
                <a:effectLst/>
                <a:uLnTx/>
                <a:uFillTx/>
                <a:latin typeface="Calibri" panose="020F0502020204030204"/>
                <a:cs typeface="B Lotus" panose="00000400000000000000" pitchFamily="2" charset="-78"/>
              </a:rPr>
              <a:t>اهمیت بیشتری </a:t>
            </a:r>
            <a:r>
              <a:rPr kumimoji="0" lang="fa-IR" sz="2200" b="0" i="0" u="none" strike="noStrike" kern="1200" cap="none" spc="0" normalizeH="0" baseline="0" noProof="0" dirty="0">
                <a:ln>
                  <a:noFill/>
                </a:ln>
                <a:effectLst/>
                <a:uLnTx/>
                <a:uFillTx/>
                <a:latin typeface="Calibri" panose="020F0502020204030204"/>
                <a:cs typeface="B Lotus" panose="00000400000000000000" pitchFamily="2" charset="-78"/>
              </a:rPr>
              <a:t>نسبت به مجلات دیگرمی باشند.</a:t>
            </a:r>
            <a:endParaRPr kumimoji="0" lang="en-US" sz="2200" b="0" i="0" u="none" strike="noStrike" kern="1200" cap="none" spc="0" normalizeH="0" baseline="0" noProof="0" dirty="0">
              <a:ln>
                <a:noFill/>
              </a:ln>
              <a:effectLst/>
              <a:uLnTx/>
              <a:uFillTx/>
              <a:latin typeface="Calibri" panose="020F0502020204030204"/>
              <a:cs typeface="B Lotus" panose="00000400000000000000" pitchFamily="2" charset="-78"/>
            </a:endParaRPr>
          </a:p>
          <a:p>
            <a:pPr marL="285750" marR="0" lvl="0" indent="-285750" algn="r" defTabSz="457200" rtl="1" eaLnBrk="1" fontAlgn="auto" latinLnBrk="0" hangingPunct="1">
              <a:lnSpc>
                <a:spcPct val="100000"/>
              </a:lnSpc>
              <a:spcBef>
                <a:spcPts val="0"/>
              </a:spcBef>
              <a:spcAft>
                <a:spcPts val="1000"/>
              </a:spcAft>
              <a:buClr>
                <a:prstClr val="white"/>
              </a:buClr>
              <a:buSzPct val="100000"/>
              <a:buFont typeface="Wingdings" panose="05000000000000000000" pitchFamily="2" charset="2"/>
              <a:buChar char="q"/>
              <a:tabLst/>
              <a:defRPr/>
            </a:pPr>
            <a:r>
              <a:rPr kumimoji="0" lang="fa-IR" sz="2200" b="0" i="0" u="none" strike="noStrike" kern="1200" cap="none" spc="0" normalizeH="0" baseline="0" noProof="0" dirty="0">
                <a:ln>
                  <a:noFill/>
                </a:ln>
                <a:effectLst/>
                <a:uLnTx/>
                <a:uFillTx/>
                <a:latin typeface="Calibri" panose="020F0502020204030204"/>
                <a:cs typeface="B Lotus" panose="00000400000000000000" pitchFamily="2" charset="-78"/>
              </a:rPr>
              <a:t>تنها برای مجلات نمایه شده در </a:t>
            </a:r>
            <a:r>
              <a:rPr kumimoji="0" lang="fa-IR" sz="2600" b="1" i="0" u="none" strike="noStrike" kern="1200" cap="none" spc="0" normalizeH="0" baseline="0" noProof="0" dirty="0">
                <a:ln>
                  <a:noFill/>
                </a:ln>
                <a:effectLst/>
                <a:uLnTx/>
                <a:uFillTx/>
                <a:latin typeface="Calibri" panose="020F0502020204030204"/>
                <a:cs typeface="B Lotus" panose="00000400000000000000" pitchFamily="2" charset="-78"/>
              </a:rPr>
              <a:t>پایگاه اطلاعاتی </a:t>
            </a:r>
            <a:r>
              <a:rPr kumimoji="0" lang="en-US" sz="2600" b="1" i="0" u="none" strike="noStrike" kern="1200" cap="none" spc="0" normalizeH="0" baseline="0" noProof="0" dirty="0">
                <a:ln>
                  <a:noFill/>
                </a:ln>
                <a:effectLst/>
                <a:uLnTx/>
                <a:uFillTx/>
                <a:latin typeface="Calibri" panose="020F0502020204030204"/>
                <a:cs typeface="B Lotus" panose="00000400000000000000" pitchFamily="2" charset="-78"/>
              </a:rPr>
              <a:t>Web of Sciences </a:t>
            </a:r>
            <a:r>
              <a:rPr kumimoji="0" lang="fa-IR" sz="2600" b="1" i="0" u="none" strike="noStrike" kern="1200" cap="none" spc="0" normalizeH="0" baseline="0" noProof="0" dirty="0">
                <a:ln>
                  <a:noFill/>
                </a:ln>
                <a:effectLst/>
                <a:uLnTx/>
                <a:uFillTx/>
                <a:latin typeface="Calibri" panose="020F0502020204030204"/>
                <a:cs typeface="B Lotus" panose="00000400000000000000" pitchFamily="2" charset="-78"/>
              </a:rPr>
              <a:t> </a:t>
            </a:r>
            <a:r>
              <a:rPr kumimoji="0" lang="fa-IR" sz="2200" b="0" i="0" u="none" strike="noStrike" kern="1200" cap="none" spc="0" normalizeH="0" baseline="0" noProof="0" dirty="0">
                <a:ln>
                  <a:noFill/>
                </a:ln>
                <a:effectLst/>
                <a:uLnTx/>
                <a:uFillTx/>
                <a:latin typeface="Calibri" panose="020F0502020204030204"/>
                <a:cs typeface="B Lotus" panose="00000400000000000000" pitchFamily="2" charset="-78"/>
              </a:rPr>
              <a:t>است.</a:t>
            </a:r>
          </a:p>
          <a:p>
            <a:pPr marL="285750" marR="0" lvl="0" indent="-285750" algn="r" defTabSz="457200" rtl="1" eaLnBrk="1" fontAlgn="auto" latinLnBrk="0" hangingPunct="1">
              <a:lnSpc>
                <a:spcPct val="100000"/>
              </a:lnSpc>
              <a:spcBef>
                <a:spcPts val="0"/>
              </a:spcBef>
              <a:spcAft>
                <a:spcPts val="1000"/>
              </a:spcAft>
              <a:buClr>
                <a:prstClr val="white"/>
              </a:buClr>
              <a:buSzPct val="100000"/>
              <a:buFont typeface="Wingdings" panose="05000000000000000000" pitchFamily="2" charset="2"/>
              <a:buChar char="q"/>
              <a:tabLst/>
              <a:defRPr/>
            </a:pPr>
            <a:r>
              <a:rPr kumimoji="0" lang="fa-IR" sz="3100" b="0" i="0" u="none" strike="noStrike" kern="1200" cap="none" spc="0" normalizeH="0" baseline="0" noProof="0" dirty="0">
                <a:ln>
                  <a:noFill/>
                </a:ln>
                <a:effectLst/>
                <a:uLnTx/>
                <a:uFillTx/>
                <a:latin typeface="Calibri" panose="020F0502020204030204"/>
                <a:cs typeface="B Lotus" panose="00000400000000000000" pitchFamily="2" charset="-78"/>
              </a:rPr>
              <a:t>خود استنادی </a:t>
            </a:r>
            <a:r>
              <a:rPr kumimoji="0" lang="fa-IR" sz="2200" b="0" i="0" u="none" strike="noStrike" kern="1200" cap="none" spc="0" normalizeH="0" baseline="0" noProof="0" dirty="0">
                <a:ln>
                  <a:noFill/>
                </a:ln>
                <a:effectLst/>
                <a:uLnTx/>
                <a:uFillTx/>
                <a:latin typeface="Calibri" panose="020F0502020204030204"/>
                <a:cs typeface="B Lotus" panose="00000400000000000000" pitchFamily="2" charset="-78"/>
              </a:rPr>
              <a:t>می تواند تاثیر مستقیم بر ضریب تاثیر داشته باشد.</a:t>
            </a:r>
          </a:p>
          <a:p>
            <a:pPr marL="285750" marR="0" lvl="0" indent="-285750" algn="r" defTabSz="457200" rtl="1" eaLnBrk="1" fontAlgn="auto" latinLnBrk="0" hangingPunct="1">
              <a:lnSpc>
                <a:spcPct val="100000"/>
              </a:lnSpc>
              <a:spcBef>
                <a:spcPts val="0"/>
              </a:spcBef>
              <a:spcAft>
                <a:spcPts val="1000"/>
              </a:spcAft>
              <a:buClr>
                <a:prstClr val="white"/>
              </a:buClr>
              <a:buSzPct val="100000"/>
              <a:buFont typeface="Wingdings" panose="05000000000000000000" pitchFamily="2" charset="2"/>
              <a:buChar char="q"/>
              <a:tabLst/>
              <a:defRPr/>
            </a:pPr>
            <a:r>
              <a:rPr kumimoji="0" lang="en-US" sz="2200" b="0" i="0" u="none" strike="noStrike" kern="1200" cap="none" spc="0" normalizeH="0" baseline="0" noProof="0" dirty="0">
                <a:ln>
                  <a:noFill/>
                </a:ln>
                <a:effectLst/>
                <a:uLnTx/>
                <a:uFillTx/>
                <a:latin typeface="Calibri" panose="020F0502020204030204"/>
                <a:cs typeface="B Lotus" panose="00000400000000000000" pitchFamily="2" charset="-78"/>
              </a:rPr>
              <a:t> ISI </a:t>
            </a:r>
            <a:r>
              <a:rPr kumimoji="0" lang="fa-IR" sz="2200" b="0" i="0" u="none" strike="noStrike" kern="1200" cap="none" spc="0" normalizeH="0" baseline="0" noProof="0" dirty="0">
                <a:ln>
                  <a:noFill/>
                </a:ln>
                <a:effectLst/>
                <a:uLnTx/>
                <a:uFillTx/>
                <a:latin typeface="Calibri" panose="020F0502020204030204"/>
                <a:cs typeface="B Lotus" panose="00000400000000000000" pitchFamily="2" charset="-78"/>
              </a:rPr>
              <a:t>مجلات دارای میزان خود استنادی بالاتر از 20%  را مورد بررسی قرار می دهد و چنانچه خود  استنادی باعث بالا رفتن مصنوعی ضریب تأثیر آن مجله شود، نشریه مذکور از فهرست نشریات دارای ضریب تأثیر خارج می شود.</a:t>
            </a:r>
            <a:endParaRPr kumimoji="0" lang="en-US" sz="2200" b="0" i="0" u="none" strike="noStrike" kern="1200" cap="none" spc="0" normalizeH="0" baseline="0" noProof="0" dirty="0">
              <a:ln>
                <a:noFill/>
              </a:ln>
              <a:effectLst/>
              <a:uLnTx/>
              <a:uFillTx/>
              <a:latin typeface="Calibri" panose="020F0502020204030204"/>
              <a:cs typeface="B Lotus" panose="00000400000000000000" pitchFamily="2" charset="-78"/>
            </a:endParaRPr>
          </a:p>
        </p:txBody>
      </p:sp>
    </p:spTree>
    <p:extLst>
      <p:ext uri="{BB962C8B-B14F-4D97-AF65-F5344CB8AC3E}">
        <p14:creationId xmlns:p14="http://schemas.microsoft.com/office/powerpoint/2010/main" val="230787315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4DD57C-6950-14CD-7D40-EE8C902C48DD}"/>
              </a:ext>
            </a:extLst>
          </p:cNvPr>
          <p:cNvSpPr>
            <a:spLocks noGrp="1"/>
          </p:cNvSpPr>
          <p:nvPr>
            <p:ph type="title"/>
          </p:nvPr>
        </p:nvSpPr>
        <p:spPr>
          <a:xfrm>
            <a:off x="434131" y="148207"/>
            <a:ext cx="10131425" cy="1001086"/>
          </a:xfrm>
        </p:spPr>
        <p:txBody>
          <a:bodyPr>
            <a:normAutofit/>
          </a:bodyPr>
          <a:lstStyle/>
          <a:p>
            <a:pPr algn="ctr"/>
            <a:r>
              <a:rPr lang="fa-IR" sz="4400" b="1" dirty="0">
                <a:cs typeface="B Lotus" panose="00000400000000000000" pitchFamily="2" charset="-78"/>
              </a:rPr>
              <a:t>ضریب تأثیر مجلات</a:t>
            </a:r>
            <a:endParaRPr lang="en-US" sz="4400" b="1" dirty="0">
              <a:cs typeface="B Lotus" panose="00000400000000000000" pitchFamily="2" charset="-78"/>
            </a:endParaRPr>
          </a:p>
        </p:txBody>
      </p:sp>
      <p:sp>
        <p:nvSpPr>
          <p:cNvPr id="3" name="Content Placeholder 2">
            <a:extLst>
              <a:ext uri="{FF2B5EF4-FFF2-40B4-BE49-F238E27FC236}">
                <a16:creationId xmlns:a16="http://schemas.microsoft.com/office/drawing/2014/main" id="{922F73FD-DFAE-9D97-4D4B-5467BC530612}"/>
              </a:ext>
            </a:extLst>
          </p:cNvPr>
          <p:cNvSpPr>
            <a:spLocks noGrp="1"/>
          </p:cNvSpPr>
          <p:nvPr>
            <p:ph idx="1"/>
          </p:nvPr>
        </p:nvSpPr>
        <p:spPr>
          <a:xfrm>
            <a:off x="637913" y="2023693"/>
            <a:ext cx="10916173" cy="4507684"/>
          </a:xfrm>
        </p:spPr>
        <p:txBody>
          <a:bodyPr>
            <a:normAutofit/>
          </a:bodyPr>
          <a:lstStyle/>
          <a:p>
            <a:pPr marL="0" marR="0" lvl="0" indent="0" algn="r" defTabSz="457200" rtl="1" eaLnBrk="1" fontAlgn="auto" latinLnBrk="0" hangingPunct="1">
              <a:lnSpc>
                <a:spcPct val="100000"/>
              </a:lnSpc>
              <a:spcBef>
                <a:spcPts val="0"/>
              </a:spcBef>
              <a:spcAft>
                <a:spcPts val="1000"/>
              </a:spcAft>
              <a:buClr>
                <a:prstClr val="white"/>
              </a:buClr>
              <a:buSzPct val="100000"/>
              <a:buNone/>
              <a:tabLst/>
              <a:defRPr/>
            </a:pPr>
            <a:r>
              <a:rPr kumimoji="0" lang="fa-IR" sz="2800" b="0" i="0" u="none" strike="noStrike" kern="1200" cap="none" spc="0" normalizeH="0" baseline="0" noProof="0" dirty="0">
                <a:ln>
                  <a:noFill/>
                </a:ln>
                <a:effectLst/>
                <a:uLnTx/>
                <a:uFillTx/>
                <a:latin typeface="Calibri" panose="020F0502020204030204"/>
                <a:cs typeface="B Lotus" panose="00000400000000000000" pitchFamily="2" charset="-78"/>
              </a:rPr>
              <a:t>عوامل تاثیرگذار بر ضریب تاثیر:</a:t>
            </a:r>
          </a:p>
          <a:p>
            <a:pPr marL="285750" marR="0" lvl="0" indent="-285750" algn="r" defTabSz="457200" rtl="1" eaLnBrk="1" fontAlgn="auto" latinLnBrk="0" hangingPunct="1">
              <a:lnSpc>
                <a:spcPct val="100000"/>
              </a:lnSpc>
              <a:spcBef>
                <a:spcPts val="0"/>
              </a:spcBef>
              <a:spcAft>
                <a:spcPts val="1000"/>
              </a:spcAft>
              <a:buClr>
                <a:prstClr val="white"/>
              </a:buClr>
              <a:buSzPct val="100000"/>
              <a:buFont typeface="Wingdings" panose="05000000000000000000" pitchFamily="2" charset="2"/>
              <a:buChar char="q"/>
              <a:tabLst/>
              <a:defRPr/>
            </a:pPr>
            <a:r>
              <a:rPr kumimoji="0" lang="fa-IR" sz="2800" b="0" i="0" u="none" strike="noStrike" kern="1200" cap="none" spc="0" normalizeH="0" baseline="0" noProof="0" dirty="0">
                <a:ln>
                  <a:noFill/>
                </a:ln>
                <a:effectLst/>
                <a:uLnTx/>
                <a:uFillTx/>
                <a:latin typeface="Calibri" panose="020F0502020204030204"/>
                <a:cs typeface="B Lotus" panose="00000400000000000000" pitchFamily="2" charset="-78"/>
              </a:rPr>
              <a:t>چگالی یا میزان متوسط استناد به مقالات مجله</a:t>
            </a:r>
          </a:p>
          <a:p>
            <a:pPr marL="285750" marR="0" lvl="0" indent="-285750" algn="r" defTabSz="457200" rtl="1" eaLnBrk="1" fontAlgn="auto" latinLnBrk="0" hangingPunct="1">
              <a:lnSpc>
                <a:spcPct val="100000"/>
              </a:lnSpc>
              <a:spcBef>
                <a:spcPts val="0"/>
              </a:spcBef>
              <a:spcAft>
                <a:spcPts val="1000"/>
              </a:spcAft>
              <a:buClr>
                <a:prstClr val="white"/>
              </a:buClr>
              <a:buSzPct val="100000"/>
              <a:buFont typeface="Wingdings" panose="05000000000000000000" pitchFamily="2" charset="2"/>
              <a:buChar char="q"/>
              <a:tabLst/>
              <a:defRPr/>
            </a:pPr>
            <a:r>
              <a:rPr kumimoji="0" lang="fa-IR" sz="2800" b="0" i="0" u="none" strike="noStrike" kern="1200" cap="none" spc="0" normalizeH="0" baseline="0" noProof="0" dirty="0">
                <a:ln>
                  <a:noFill/>
                </a:ln>
                <a:effectLst/>
                <a:uLnTx/>
                <a:uFillTx/>
                <a:latin typeface="Calibri" panose="020F0502020204030204"/>
                <a:cs typeface="B Lotus" panose="00000400000000000000" pitchFamily="2" charset="-78"/>
              </a:rPr>
              <a:t>عمر یا قدمت استنادها</a:t>
            </a:r>
          </a:p>
          <a:p>
            <a:pPr marL="0" marR="0" lvl="0" indent="0" algn="r" defTabSz="457200" rtl="1" eaLnBrk="1" fontAlgn="auto" latinLnBrk="0" hangingPunct="1">
              <a:lnSpc>
                <a:spcPct val="100000"/>
              </a:lnSpc>
              <a:spcBef>
                <a:spcPts val="0"/>
              </a:spcBef>
              <a:spcAft>
                <a:spcPts val="1000"/>
              </a:spcAft>
              <a:buClr>
                <a:prstClr val="white"/>
              </a:buClr>
              <a:buSzPct val="100000"/>
              <a:buNone/>
              <a:tabLst/>
              <a:defRPr/>
            </a:pPr>
            <a:r>
              <a:rPr kumimoji="0" lang="fa-IR" sz="2800" b="0" i="0" u="none" strike="noStrike" kern="1200" cap="none" spc="0" normalizeH="0" baseline="0" noProof="0" dirty="0">
                <a:ln>
                  <a:noFill/>
                </a:ln>
                <a:effectLst/>
                <a:uLnTx/>
                <a:uFillTx/>
                <a:latin typeface="Calibri" panose="020F0502020204030204"/>
                <a:cs typeface="B Lotus" panose="00000400000000000000" pitchFamily="2" charset="-78"/>
              </a:rPr>
              <a:t>عوامل بی تاثیر:</a:t>
            </a:r>
          </a:p>
          <a:p>
            <a:pPr marL="285750" marR="0" lvl="0" indent="-285750" algn="r" defTabSz="457200" rtl="1" eaLnBrk="1" fontAlgn="auto" latinLnBrk="0" hangingPunct="1">
              <a:lnSpc>
                <a:spcPct val="100000"/>
              </a:lnSpc>
              <a:spcBef>
                <a:spcPts val="0"/>
              </a:spcBef>
              <a:spcAft>
                <a:spcPts val="1000"/>
              </a:spcAft>
              <a:buClr>
                <a:prstClr val="white"/>
              </a:buClr>
              <a:buSzPct val="100000"/>
              <a:buFont typeface="Wingdings" panose="05000000000000000000" pitchFamily="2" charset="2"/>
              <a:buChar char="q"/>
              <a:tabLst/>
              <a:defRPr/>
            </a:pPr>
            <a:r>
              <a:rPr kumimoji="0" lang="fa-IR" sz="2800" b="0" i="0" u="none" strike="noStrike" kern="1200" cap="none" spc="0" normalizeH="0" baseline="0" noProof="0" dirty="0">
                <a:ln>
                  <a:noFill/>
                </a:ln>
                <a:effectLst/>
                <a:uLnTx/>
                <a:uFillTx/>
                <a:latin typeface="Calibri" panose="020F0502020204030204"/>
                <a:cs typeface="B Lotus" panose="00000400000000000000" pitchFamily="2" charset="-78"/>
              </a:rPr>
              <a:t>تعداد نویسندگان مقالات</a:t>
            </a:r>
          </a:p>
          <a:p>
            <a:pPr marL="285750" marR="0" lvl="0" indent="-285750" algn="r" defTabSz="457200" rtl="1" eaLnBrk="1" fontAlgn="auto" latinLnBrk="0" hangingPunct="1">
              <a:lnSpc>
                <a:spcPct val="100000"/>
              </a:lnSpc>
              <a:spcBef>
                <a:spcPts val="0"/>
              </a:spcBef>
              <a:spcAft>
                <a:spcPts val="1000"/>
              </a:spcAft>
              <a:buClr>
                <a:prstClr val="white"/>
              </a:buClr>
              <a:buSzPct val="100000"/>
              <a:buFont typeface="Wingdings" panose="05000000000000000000" pitchFamily="2" charset="2"/>
              <a:buChar char="q"/>
              <a:tabLst/>
              <a:defRPr/>
            </a:pPr>
            <a:r>
              <a:rPr kumimoji="0" lang="fa-IR" sz="2800" b="0" i="0" u="none" strike="noStrike" kern="1200" cap="none" spc="0" normalizeH="0" baseline="0" noProof="0" dirty="0">
                <a:ln>
                  <a:noFill/>
                </a:ln>
                <a:effectLst/>
                <a:uLnTx/>
                <a:uFillTx/>
                <a:latin typeface="Calibri" panose="020F0502020204030204"/>
                <a:cs typeface="B Lotus" panose="00000400000000000000" pitchFamily="2" charset="-78"/>
              </a:rPr>
              <a:t>تعداد مقالات هر شماره مجله</a:t>
            </a:r>
          </a:p>
          <a:p>
            <a:pPr marL="285750" marR="0" lvl="0" indent="-285750" algn="r" defTabSz="457200" rtl="1" eaLnBrk="1" fontAlgn="auto" latinLnBrk="0" hangingPunct="1">
              <a:lnSpc>
                <a:spcPct val="100000"/>
              </a:lnSpc>
              <a:spcBef>
                <a:spcPts val="0"/>
              </a:spcBef>
              <a:spcAft>
                <a:spcPts val="1000"/>
              </a:spcAft>
              <a:buClr>
                <a:prstClr val="white"/>
              </a:buClr>
              <a:buSzPct val="100000"/>
              <a:buFont typeface="Wingdings" panose="05000000000000000000" pitchFamily="2" charset="2"/>
              <a:buChar char="q"/>
              <a:tabLst/>
              <a:defRPr/>
            </a:pPr>
            <a:r>
              <a:rPr kumimoji="0" lang="fa-IR" sz="2800" b="0" i="0" u="none" strike="noStrike" kern="1200" cap="none" spc="0" normalizeH="0" baseline="0" noProof="0" dirty="0">
                <a:ln>
                  <a:noFill/>
                </a:ln>
                <a:effectLst/>
                <a:uLnTx/>
                <a:uFillTx/>
                <a:latin typeface="Calibri" panose="020F0502020204030204"/>
                <a:cs typeface="B Lotus" panose="00000400000000000000" pitchFamily="2" charset="-78"/>
              </a:rPr>
              <a:t>فاصله انتشار</a:t>
            </a:r>
            <a:endParaRPr kumimoji="0" lang="en-US" sz="2800" b="0" i="0" u="none" strike="noStrike" kern="1200" cap="none" spc="0" normalizeH="0" baseline="0" noProof="0" dirty="0">
              <a:ln>
                <a:noFill/>
              </a:ln>
              <a:effectLst/>
              <a:uLnTx/>
              <a:uFillTx/>
              <a:latin typeface="Calibri" panose="020F0502020204030204"/>
              <a:cs typeface="B Lotus" panose="00000400000000000000" pitchFamily="2" charset="-78"/>
            </a:endParaRPr>
          </a:p>
        </p:txBody>
      </p:sp>
    </p:spTree>
    <p:extLst>
      <p:ext uri="{BB962C8B-B14F-4D97-AF65-F5344CB8AC3E}">
        <p14:creationId xmlns:p14="http://schemas.microsoft.com/office/powerpoint/2010/main" val="384016075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3636FD-7569-2E45-EB7D-AB2375C34BE1}"/>
              </a:ext>
            </a:extLst>
          </p:cNvPr>
          <p:cNvSpPr>
            <a:spLocks noGrp="1"/>
          </p:cNvSpPr>
          <p:nvPr>
            <p:ph type="title"/>
          </p:nvPr>
        </p:nvSpPr>
        <p:spPr>
          <a:xfrm>
            <a:off x="685801" y="198540"/>
            <a:ext cx="10131425" cy="749417"/>
          </a:xfrm>
        </p:spPr>
        <p:txBody>
          <a:bodyPr>
            <a:normAutofit/>
          </a:bodyPr>
          <a:lstStyle/>
          <a:p>
            <a:pPr algn="ctr"/>
            <a:r>
              <a:rPr lang="fa-IR" sz="4400" b="1" dirty="0">
                <a:cs typeface="B Lotus" panose="00000400000000000000" pitchFamily="2" charset="-78"/>
              </a:rPr>
              <a:t>محاسبه ضریب تاثیر مجلات</a:t>
            </a:r>
            <a:endParaRPr lang="en-US" sz="4400" b="1" dirty="0">
              <a:cs typeface="B Lotus" panose="00000400000000000000" pitchFamily="2" charset="-78"/>
            </a:endParaRPr>
          </a:p>
        </p:txBody>
      </p:sp>
      <p:sp>
        <p:nvSpPr>
          <p:cNvPr id="3" name="Content Placeholder 2">
            <a:extLst>
              <a:ext uri="{FF2B5EF4-FFF2-40B4-BE49-F238E27FC236}">
                <a16:creationId xmlns:a16="http://schemas.microsoft.com/office/drawing/2014/main" id="{49F76715-F599-36ED-5122-4202B86BF7C0}"/>
              </a:ext>
            </a:extLst>
          </p:cNvPr>
          <p:cNvSpPr>
            <a:spLocks noGrp="1"/>
          </p:cNvSpPr>
          <p:nvPr>
            <p:ph idx="1"/>
          </p:nvPr>
        </p:nvSpPr>
        <p:spPr>
          <a:xfrm>
            <a:off x="685801" y="1059887"/>
            <a:ext cx="10131425" cy="3649133"/>
          </a:xfrm>
        </p:spPr>
        <p:txBody>
          <a:bodyPr>
            <a:normAutofit/>
          </a:bodyPr>
          <a:lstStyle/>
          <a:p>
            <a:pPr algn="r" rtl="1">
              <a:buFont typeface="Wingdings" panose="05000000000000000000" pitchFamily="2" charset="2"/>
              <a:buChar char="q"/>
            </a:pPr>
            <a:r>
              <a:rPr lang="fa-IR" sz="2800" dirty="0">
                <a:cs typeface="B Lotus" panose="00000400000000000000" pitchFamily="2" charset="-78"/>
              </a:rPr>
              <a:t>ضریب تأثیر نسبت بین تعداد استنادهای دریافتی به مقالات انتشار یافته در طول یک دوره زمانی خاص است. </a:t>
            </a:r>
          </a:p>
          <a:p>
            <a:pPr algn="r" rtl="1">
              <a:buFont typeface="Wingdings" panose="05000000000000000000" pitchFamily="2" charset="2"/>
              <a:buChar char="q"/>
            </a:pPr>
            <a:r>
              <a:rPr lang="fa-IR" sz="2800" dirty="0">
                <a:cs typeface="B Lotus" panose="00000400000000000000" pitchFamily="2" charset="-78"/>
              </a:rPr>
              <a:t>گارفیلد این دوره زمانی را دو سال در نظر گرفته است.</a:t>
            </a:r>
          </a:p>
          <a:p>
            <a:pPr algn="r" rtl="1">
              <a:buFont typeface="Wingdings" panose="05000000000000000000" pitchFamily="2" charset="2"/>
              <a:buChar char="q"/>
            </a:pPr>
            <a:r>
              <a:rPr lang="fa-IR" sz="2800" dirty="0">
                <a:cs typeface="B Lotus" panose="00000400000000000000" pitchFamily="2" charset="-78"/>
              </a:rPr>
              <a:t>چرا که تجربه نشان داده است که حدود 20% از کل مراجع (رفرنس ها) به انتشارات دو سال قبل صورت می گیرد. </a:t>
            </a:r>
          </a:p>
          <a:p>
            <a:pPr marL="0" indent="0" algn="r" rtl="1">
              <a:buNone/>
            </a:pPr>
            <a:endParaRPr lang="en-US" sz="2800" dirty="0"/>
          </a:p>
        </p:txBody>
      </p:sp>
      <p:pic>
        <p:nvPicPr>
          <p:cNvPr id="4" name="Picture 3">
            <a:extLst>
              <a:ext uri="{FF2B5EF4-FFF2-40B4-BE49-F238E27FC236}">
                <a16:creationId xmlns:a16="http://schemas.microsoft.com/office/drawing/2014/main" id="{591B47E5-D92E-9C0F-EA97-9D91D9B075BA}"/>
              </a:ext>
            </a:extLst>
          </p:cNvPr>
          <p:cNvPicPr>
            <a:picLocks noChangeAspect="1"/>
          </p:cNvPicPr>
          <p:nvPr/>
        </p:nvPicPr>
        <p:blipFill>
          <a:blip r:embed="rId2"/>
          <a:stretch>
            <a:fillRect/>
          </a:stretch>
        </p:blipFill>
        <p:spPr>
          <a:xfrm>
            <a:off x="2357391" y="4274092"/>
            <a:ext cx="7712108" cy="2286198"/>
          </a:xfrm>
          <a:prstGeom prst="rect">
            <a:avLst/>
          </a:prstGeom>
        </p:spPr>
      </p:pic>
    </p:spTree>
    <p:extLst>
      <p:ext uri="{BB962C8B-B14F-4D97-AF65-F5344CB8AC3E}">
        <p14:creationId xmlns:p14="http://schemas.microsoft.com/office/powerpoint/2010/main" val="333551744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2F52D3-A9B9-41EC-6C83-545D3CD71562}"/>
              </a:ext>
            </a:extLst>
          </p:cNvPr>
          <p:cNvSpPr>
            <a:spLocks noGrp="1"/>
          </p:cNvSpPr>
          <p:nvPr>
            <p:ph type="title"/>
          </p:nvPr>
        </p:nvSpPr>
        <p:spPr>
          <a:xfrm>
            <a:off x="685801" y="416654"/>
            <a:ext cx="10131425" cy="858473"/>
          </a:xfrm>
        </p:spPr>
        <p:txBody>
          <a:bodyPr>
            <a:normAutofit fontScale="90000"/>
          </a:bodyPr>
          <a:lstStyle/>
          <a:p>
            <a:pPr algn="ctr"/>
            <a:r>
              <a:rPr lang="fa-IR" sz="6000" b="1" dirty="0">
                <a:cs typeface="B Lotus" panose="00000400000000000000" pitchFamily="2" charset="-78"/>
              </a:rPr>
              <a:t>مثال</a:t>
            </a:r>
            <a:endParaRPr lang="en-US" sz="6000" b="1" dirty="0">
              <a:cs typeface="B Lotus" panose="00000400000000000000" pitchFamily="2" charset="-78"/>
            </a:endParaRPr>
          </a:p>
        </p:txBody>
      </p:sp>
      <p:sp>
        <p:nvSpPr>
          <p:cNvPr id="3" name="Content Placeholder 2">
            <a:extLst>
              <a:ext uri="{FF2B5EF4-FFF2-40B4-BE49-F238E27FC236}">
                <a16:creationId xmlns:a16="http://schemas.microsoft.com/office/drawing/2014/main" id="{0108420A-D4EB-AFEE-2C3E-4E5C9DB5BAB6}"/>
              </a:ext>
            </a:extLst>
          </p:cNvPr>
          <p:cNvSpPr>
            <a:spLocks noGrp="1"/>
          </p:cNvSpPr>
          <p:nvPr>
            <p:ph idx="1"/>
          </p:nvPr>
        </p:nvSpPr>
        <p:spPr/>
        <p:txBody>
          <a:bodyPr>
            <a:normAutofit fontScale="92500" lnSpcReduction="20000"/>
          </a:bodyPr>
          <a:lstStyle/>
          <a:p>
            <a:pPr algn="r" rtl="1">
              <a:buFont typeface="Wingdings" panose="05000000000000000000" pitchFamily="2" charset="2"/>
              <a:buChar char="q"/>
            </a:pPr>
            <a:r>
              <a:rPr lang="fa-IR" sz="2400" dirty="0">
                <a:cs typeface="B Lotus" panose="00000400000000000000" pitchFamily="2" charset="-78"/>
              </a:rPr>
              <a:t>اگر به مقالات منتشره در مجله مدیریت سلامت، 192 استناد در سال 1389، و 198 استناد در سال 1390صورت گرفته باشد،</a:t>
            </a:r>
          </a:p>
          <a:p>
            <a:pPr algn="r" rtl="1">
              <a:buFont typeface="Wingdings" panose="05000000000000000000" pitchFamily="2" charset="2"/>
              <a:buChar char="q"/>
            </a:pPr>
            <a:r>
              <a:rPr lang="fa-IR" sz="2400" dirty="0">
                <a:cs typeface="B Lotus" panose="00000400000000000000" pitchFamily="2" charset="-78"/>
              </a:rPr>
              <a:t>و تعداد مقالات منتشره در این مجله در سال اول 19 و در سال دوم 20 مقاله باشد، </a:t>
            </a:r>
          </a:p>
          <a:p>
            <a:pPr algn="r" rtl="1">
              <a:buFont typeface="Wingdings" panose="05000000000000000000" pitchFamily="2" charset="2"/>
              <a:buChar char="q"/>
            </a:pPr>
            <a:r>
              <a:rPr lang="fa-IR" sz="2400" dirty="0">
                <a:cs typeface="B Lotus" panose="00000400000000000000" pitchFamily="2" charset="-78"/>
              </a:rPr>
              <a:t>ضریب تأثیر آن طبق فرمول فوق، </a:t>
            </a:r>
            <a:r>
              <a:rPr lang="fa-IR" sz="2800" b="1" dirty="0">
                <a:cs typeface="B Lotus" panose="00000400000000000000" pitchFamily="2" charset="-78"/>
              </a:rPr>
              <a:t>10</a:t>
            </a:r>
            <a:r>
              <a:rPr lang="fa-IR" sz="2400" dirty="0">
                <a:cs typeface="B Lotus" panose="00000400000000000000" pitchFamily="2" charset="-78"/>
              </a:rPr>
              <a:t> خواهد بود (390 بخش بر 39). </a:t>
            </a:r>
          </a:p>
          <a:p>
            <a:pPr marL="0" indent="0" algn="r" rtl="1">
              <a:buNone/>
            </a:pPr>
            <a:endParaRPr lang="fa-IR" sz="2400" dirty="0">
              <a:cs typeface="B Lotus" panose="00000400000000000000" pitchFamily="2" charset="-78"/>
            </a:endParaRPr>
          </a:p>
          <a:p>
            <a:pPr marL="0" indent="0" algn="ctr" rtl="1">
              <a:buNone/>
            </a:pPr>
            <a:r>
              <a:rPr lang="fa-IR" sz="3200" dirty="0">
                <a:cs typeface="B Lotus" panose="00000400000000000000" pitchFamily="2" charset="-78"/>
              </a:rPr>
              <a:t>یعنی هر چه ضریب تأثیر یک مجله بیشتر باشد، میزان تأثیرگذاری و استفاده از آن در مرتبه بالاتری قرار می­گیرد.</a:t>
            </a:r>
          </a:p>
          <a:p>
            <a:pPr marL="0" indent="0" algn="r" rtl="1">
              <a:buNone/>
            </a:pPr>
            <a:endParaRPr lang="en-US" sz="2400" dirty="0"/>
          </a:p>
        </p:txBody>
      </p:sp>
    </p:spTree>
    <p:extLst>
      <p:ext uri="{BB962C8B-B14F-4D97-AF65-F5344CB8AC3E}">
        <p14:creationId xmlns:p14="http://schemas.microsoft.com/office/powerpoint/2010/main" val="348893618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9472A2-5859-9222-04E2-F4C83EA9E21A}"/>
              </a:ext>
            </a:extLst>
          </p:cNvPr>
          <p:cNvSpPr>
            <a:spLocks noGrp="1"/>
          </p:cNvSpPr>
          <p:nvPr>
            <p:ph type="title"/>
          </p:nvPr>
        </p:nvSpPr>
        <p:spPr>
          <a:xfrm>
            <a:off x="685801" y="225105"/>
            <a:ext cx="10131425" cy="841695"/>
          </a:xfrm>
        </p:spPr>
        <p:txBody>
          <a:bodyPr/>
          <a:lstStyle/>
          <a:p>
            <a:pPr algn="ctr" rtl="1"/>
            <a:r>
              <a:rPr lang="fa-IR" altLang="en-US" dirty="0">
                <a:cs typeface="B Titr" panose="00000700000000000000" pitchFamily="2" charset="-78"/>
              </a:rPr>
              <a:t>ضریب تأثیر رشته </a:t>
            </a:r>
            <a:r>
              <a:rPr lang="en-US" altLang="en-US" sz="3400" b="1" dirty="0">
                <a:latin typeface="Times New Roman" panose="02020603050405020304" pitchFamily="18" charset="0"/>
                <a:cs typeface="Times New Roman" panose="02020603050405020304" pitchFamily="18" charset="0"/>
              </a:rPr>
              <a:t>(DIF)</a:t>
            </a:r>
            <a:endParaRPr lang="en-US" dirty="0"/>
          </a:p>
        </p:txBody>
      </p:sp>
      <p:sp>
        <p:nvSpPr>
          <p:cNvPr id="3" name="Content Placeholder 2">
            <a:extLst>
              <a:ext uri="{FF2B5EF4-FFF2-40B4-BE49-F238E27FC236}">
                <a16:creationId xmlns:a16="http://schemas.microsoft.com/office/drawing/2014/main" id="{A03376D5-2836-AB7B-FC83-5FBAD462BDE1}"/>
              </a:ext>
            </a:extLst>
          </p:cNvPr>
          <p:cNvSpPr>
            <a:spLocks noGrp="1"/>
          </p:cNvSpPr>
          <p:nvPr>
            <p:ph idx="1"/>
          </p:nvPr>
        </p:nvSpPr>
        <p:spPr>
          <a:xfrm>
            <a:off x="685801" y="1803633"/>
            <a:ext cx="10131425" cy="3987567"/>
          </a:xfrm>
        </p:spPr>
        <p:txBody>
          <a:bodyPr>
            <a:normAutofit fontScale="92500" lnSpcReduction="10000"/>
          </a:bodyPr>
          <a:lstStyle/>
          <a:p>
            <a:pPr algn="r" rtl="1">
              <a:buFont typeface="Wingdings" panose="05000000000000000000" pitchFamily="2" charset="2"/>
              <a:buChar char="q"/>
            </a:pPr>
            <a:r>
              <a:rPr lang="fa-IR" sz="2400" dirty="0">
                <a:cs typeface="B Lotus" panose="00000400000000000000" pitchFamily="2" charset="-78"/>
              </a:rPr>
              <a:t>مطالعه اهمیت مجلات هسته در یک رشته علمی </a:t>
            </a:r>
          </a:p>
          <a:p>
            <a:pPr algn="r" rtl="1">
              <a:buFont typeface="Wingdings" panose="05000000000000000000" pitchFamily="2" charset="2"/>
              <a:buChar char="q"/>
            </a:pPr>
            <a:r>
              <a:rPr lang="fa-IR" sz="2400" dirty="0">
                <a:cs typeface="B Lotus" panose="00000400000000000000" pitchFamily="2" charset="-78"/>
              </a:rPr>
              <a:t>در این روش تعداد اندکی از مجلات که ضریب تأثیر بالایی در یک رشته دارند، شناسایی می­شوند. </a:t>
            </a:r>
          </a:p>
          <a:p>
            <a:pPr algn="r" rtl="1">
              <a:buFont typeface="Wingdings" panose="05000000000000000000" pitchFamily="2" charset="2"/>
              <a:buChar char="q"/>
            </a:pPr>
            <a:r>
              <a:rPr lang="fa-IR" sz="2400" dirty="0">
                <a:cs typeface="B Lotus" panose="00000400000000000000" pitchFamily="2" charset="-78"/>
              </a:rPr>
              <a:t>در این روش هم معمولاً یک دوره دو ساله در نظر گرفته می­شود.</a:t>
            </a:r>
          </a:p>
          <a:p>
            <a:pPr marL="0" indent="0" algn="r" rtl="1">
              <a:buNone/>
            </a:pPr>
            <a:endParaRPr lang="fa-IR" sz="2400" dirty="0">
              <a:cs typeface="B Lotus" panose="00000400000000000000" pitchFamily="2" charset="-78"/>
            </a:endParaRPr>
          </a:p>
          <a:p>
            <a:pPr algn="r" rtl="1">
              <a:buFont typeface="Wingdings" panose="05000000000000000000" pitchFamily="2" charset="2"/>
              <a:buChar char="q"/>
            </a:pPr>
            <a:r>
              <a:rPr lang="fa-IR" sz="2400" dirty="0">
                <a:cs typeface="B Lotus" panose="00000400000000000000" pitchFamily="2" charset="-78"/>
              </a:rPr>
              <a:t>در سنجش این ضریب: </a:t>
            </a:r>
          </a:p>
          <a:p>
            <a:pPr algn="r" rtl="1">
              <a:buFont typeface="Wingdings" panose="05000000000000000000" pitchFamily="2" charset="2"/>
              <a:buChar char="q"/>
            </a:pPr>
            <a:r>
              <a:rPr lang="fa-IR" sz="2400" dirty="0">
                <a:cs typeface="B Lotus" panose="00000400000000000000" pitchFamily="2" charset="-78"/>
              </a:rPr>
              <a:t>ابتدا تعدادی از مجلاتی که اهمیت آن­ها در رشته شناخته شده است، انتخاب می­شوند. </a:t>
            </a:r>
          </a:p>
          <a:p>
            <a:pPr algn="r" rtl="1">
              <a:buFont typeface="Wingdings" panose="05000000000000000000" pitchFamily="2" charset="2"/>
              <a:buChar char="q"/>
            </a:pPr>
            <a:r>
              <a:rPr lang="fa-IR" sz="2400" dirty="0">
                <a:cs typeface="B Lotus" panose="00000400000000000000" pitchFamily="2" charset="-78"/>
              </a:rPr>
              <a:t>سپس مجلات دیگر در همین حوزه را که اهمیت و اعتبار آن­ها روشن نیست به این تعداد می افزایند. </a:t>
            </a:r>
          </a:p>
          <a:p>
            <a:pPr algn="r" rtl="1">
              <a:buFont typeface="Wingdings" panose="05000000000000000000" pitchFamily="2" charset="2"/>
              <a:buChar char="q"/>
            </a:pPr>
            <a:r>
              <a:rPr lang="fa-IR" sz="2400" dirty="0">
                <a:cs typeface="B Lotus" panose="00000400000000000000" pitchFamily="2" charset="-78"/>
              </a:rPr>
              <a:t>درمرحله سوم، ضریب تأثیر رشته این دو گروه از مجلات به منظور تعیین مجلات هسته محاسبه می­شوند. </a:t>
            </a:r>
          </a:p>
          <a:p>
            <a:pPr algn="r" rtl="1">
              <a:buFont typeface="Wingdings" panose="05000000000000000000" pitchFamily="2" charset="2"/>
              <a:buChar char="q"/>
            </a:pPr>
            <a:endParaRPr lang="en-US" sz="2400" dirty="0"/>
          </a:p>
        </p:txBody>
      </p:sp>
    </p:spTree>
    <p:extLst>
      <p:ext uri="{BB962C8B-B14F-4D97-AF65-F5344CB8AC3E}">
        <p14:creationId xmlns:p14="http://schemas.microsoft.com/office/powerpoint/2010/main" val="391945013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9472A2-5859-9222-04E2-F4C83EA9E21A}"/>
              </a:ext>
            </a:extLst>
          </p:cNvPr>
          <p:cNvSpPr>
            <a:spLocks noGrp="1"/>
          </p:cNvSpPr>
          <p:nvPr>
            <p:ph type="title"/>
          </p:nvPr>
        </p:nvSpPr>
        <p:spPr>
          <a:xfrm>
            <a:off x="685801" y="225105"/>
            <a:ext cx="10131425" cy="841695"/>
          </a:xfrm>
        </p:spPr>
        <p:txBody>
          <a:bodyPr/>
          <a:lstStyle/>
          <a:p>
            <a:pPr algn="ctr" rtl="1"/>
            <a:r>
              <a:rPr lang="fa-IR" altLang="en-US" dirty="0">
                <a:cs typeface="B Titr" panose="00000700000000000000" pitchFamily="2" charset="-78"/>
              </a:rPr>
              <a:t>ضریب تأثیر رشته </a:t>
            </a:r>
            <a:r>
              <a:rPr lang="en-US" altLang="en-US" sz="3400" b="1" dirty="0">
                <a:latin typeface="Times New Roman" panose="02020603050405020304" pitchFamily="18" charset="0"/>
                <a:cs typeface="Times New Roman" panose="02020603050405020304" pitchFamily="18" charset="0"/>
              </a:rPr>
              <a:t>(DIF)</a:t>
            </a:r>
            <a:endParaRPr lang="en-US" dirty="0"/>
          </a:p>
        </p:txBody>
      </p:sp>
      <p:sp>
        <p:nvSpPr>
          <p:cNvPr id="3" name="Content Placeholder 2">
            <a:extLst>
              <a:ext uri="{FF2B5EF4-FFF2-40B4-BE49-F238E27FC236}">
                <a16:creationId xmlns:a16="http://schemas.microsoft.com/office/drawing/2014/main" id="{A03376D5-2836-AB7B-FC83-5FBAD462BDE1}"/>
              </a:ext>
            </a:extLst>
          </p:cNvPr>
          <p:cNvSpPr>
            <a:spLocks noGrp="1"/>
          </p:cNvSpPr>
          <p:nvPr>
            <p:ph idx="1"/>
          </p:nvPr>
        </p:nvSpPr>
        <p:spPr>
          <a:xfrm>
            <a:off x="685801" y="2776756"/>
            <a:ext cx="10832283" cy="3856139"/>
          </a:xfrm>
        </p:spPr>
        <p:txBody>
          <a:bodyPr>
            <a:normAutofit/>
          </a:bodyPr>
          <a:lstStyle/>
          <a:p>
            <a:pPr algn="r" rtl="1">
              <a:buFont typeface="Wingdings" panose="05000000000000000000" pitchFamily="2" charset="2"/>
              <a:buChar char="q"/>
            </a:pPr>
            <a:r>
              <a:rPr lang="fa-IR" sz="2000" dirty="0">
                <a:cs typeface="B Lotus" panose="00000400000000000000" pitchFamily="2" charset="-78"/>
              </a:rPr>
              <a:t>اگر مجله (الف) در دو سال متوالی، تعداد 20 مقاله منتشر کرده باشد که به این 20 مقاله، در این دوره زمانی 15 استناد تعلق گرفته باشد، </a:t>
            </a:r>
          </a:p>
          <a:p>
            <a:pPr algn="r" rtl="1">
              <a:buFont typeface="Wingdings" panose="05000000000000000000" pitchFamily="2" charset="2"/>
              <a:buChar char="q"/>
            </a:pPr>
            <a:r>
              <a:rPr lang="fa-IR" sz="2000" dirty="0">
                <a:cs typeface="B Lotus" panose="00000400000000000000" pitchFamily="2" charset="-78"/>
              </a:rPr>
              <a:t>و مجله (ب) هم در دو سال متوالی، 20 مقاله منتشر کرده باشد اما در این دوره زمانی 50 استناد به مقالات آن تعلق گرفته باشد، </a:t>
            </a:r>
          </a:p>
          <a:p>
            <a:pPr algn="r" rtl="1">
              <a:buFont typeface="Wingdings" panose="05000000000000000000" pitchFamily="2" charset="2"/>
              <a:buChar char="q"/>
            </a:pPr>
            <a:r>
              <a:rPr lang="fa-IR" sz="2000" dirty="0">
                <a:cs typeface="B Lotus" panose="00000400000000000000" pitchFamily="2" charset="-78"/>
              </a:rPr>
              <a:t>و مجله (ج)، 240 مقاله را منتشر کرده باشد که در این بازه زمانی تعداد 300 استناد به آن ها صورت گرفته باشد، </a:t>
            </a:r>
          </a:p>
          <a:p>
            <a:pPr algn="r" rtl="1">
              <a:buFont typeface="Wingdings" panose="05000000000000000000" pitchFamily="2" charset="2"/>
              <a:buChar char="q"/>
            </a:pPr>
            <a:r>
              <a:rPr lang="fa-IR" sz="2000" dirty="0">
                <a:cs typeface="B Lotus" panose="00000400000000000000" pitchFamily="2" charset="-78"/>
              </a:rPr>
              <a:t>ضریب تأثیر رشته این سه مجله در دوره زمانی مذکور به ترتیب زیر خواهد بود:</a:t>
            </a:r>
          </a:p>
          <a:p>
            <a:pPr algn="r" rtl="1">
              <a:buFont typeface="Wingdings" panose="05000000000000000000" pitchFamily="2" charset="2"/>
              <a:buChar char="q"/>
            </a:pPr>
            <a:r>
              <a:rPr lang="fa-IR" sz="2000" dirty="0">
                <a:cs typeface="B Lotus" panose="00000400000000000000" pitchFamily="2" charset="-78"/>
              </a:rPr>
              <a:t>مجله الف) 75/0= 20÷ 15</a:t>
            </a:r>
          </a:p>
          <a:p>
            <a:pPr algn="r" rtl="1">
              <a:buFont typeface="Wingdings" panose="05000000000000000000" pitchFamily="2" charset="2"/>
              <a:buChar char="q"/>
            </a:pPr>
            <a:r>
              <a:rPr lang="fa-IR" sz="2000" dirty="0">
                <a:cs typeface="B Lotus" panose="00000400000000000000" pitchFamily="2" charset="-78"/>
              </a:rPr>
              <a:t>مجله ب) 5/2= 20÷ 50</a:t>
            </a:r>
          </a:p>
          <a:p>
            <a:pPr algn="r" rtl="1">
              <a:buFont typeface="Wingdings" panose="05000000000000000000" pitchFamily="2" charset="2"/>
              <a:buChar char="q"/>
            </a:pPr>
            <a:r>
              <a:rPr lang="fa-IR" sz="2000" dirty="0">
                <a:cs typeface="B Lotus" panose="00000400000000000000" pitchFamily="2" charset="-78"/>
              </a:rPr>
              <a:t>مجله ج) 25/1= 240÷ </a:t>
            </a:r>
            <a:r>
              <a:rPr lang="fa-IR" dirty="0">
                <a:cs typeface="B Lotus" panose="00000400000000000000" pitchFamily="2" charset="-78"/>
              </a:rPr>
              <a:t>300</a:t>
            </a:r>
          </a:p>
          <a:p>
            <a:pPr algn="r" rtl="1">
              <a:buFont typeface="Wingdings" panose="05000000000000000000" pitchFamily="2" charset="2"/>
              <a:buChar char="q"/>
            </a:pPr>
            <a:endParaRPr lang="en-US" dirty="0"/>
          </a:p>
        </p:txBody>
      </p:sp>
      <p:pic>
        <p:nvPicPr>
          <p:cNvPr id="5" name="Picture 4">
            <a:extLst>
              <a:ext uri="{FF2B5EF4-FFF2-40B4-BE49-F238E27FC236}">
                <a16:creationId xmlns:a16="http://schemas.microsoft.com/office/drawing/2014/main" id="{9BCE45EB-614C-8EC0-3B2D-C8D9231CFC1A}"/>
              </a:ext>
            </a:extLst>
          </p:cNvPr>
          <p:cNvPicPr>
            <a:picLocks noChangeAspect="1"/>
          </p:cNvPicPr>
          <p:nvPr/>
        </p:nvPicPr>
        <p:blipFill>
          <a:blip r:embed="rId2"/>
          <a:stretch>
            <a:fillRect/>
          </a:stretch>
        </p:blipFill>
        <p:spPr>
          <a:xfrm>
            <a:off x="109057" y="957743"/>
            <a:ext cx="4655889" cy="1675527"/>
          </a:xfrm>
          <a:prstGeom prst="rect">
            <a:avLst/>
          </a:prstGeom>
        </p:spPr>
      </p:pic>
    </p:spTree>
    <p:extLst>
      <p:ext uri="{BB962C8B-B14F-4D97-AF65-F5344CB8AC3E}">
        <p14:creationId xmlns:p14="http://schemas.microsoft.com/office/powerpoint/2010/main" val="74860567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8556DA-8430-A134-0267-2961587F7E64}"/>
              </a:ext>
            </a:extLst>
          </p:cNvPr>
          <p:cNvSpPr>
            <a:spLocks noGrp="1"/>
          </p:cNvSpPr>
          <p:nvPr>
            <p:ph type="title"/>
          </p:nvPr>
        </p:nvSpPr>
        <p:spPr/>
        <p:txBody>
          <a:bodyPr>
            <a:normAutofit/>
          </a:bodyPr>
          <a:lstStyle/>
          <a:p>
            <a:pPr algn="ctr"/>
            <a:r>
              <a:rPr lang="fa-IR" sz="4800" b="1" dirty="0">
                <a:cs typeface="B Lotus" panose="00000400000000000000" pitchFamily="2" charset="-78"/>
              </a:rPr>
              <a:t>نقاط قوت و ضعف ضریب تاثیر</a:t>
            </a:r>
            <a:endParaRPr lang="en-US" sz="4800" b="1" dirty="0">
              <a:cs typeface="B Lotus" panose="00000400000000000000" pitchFamily="2" charset="-78"/>
            </a:endParaRPr>
          </a:p>
        </p:txBody>
      </p:sp>
      <p:sp>
        <p:nvSpPr>
          <p:cNvPr id="3" name="Content Placeholder 2">
            <a:extLst>
              <a:ext uri="{FF2B5EF4-FFF2-40B4-BE49-F238E27FC236}">
                <a16:creationId xmlns:a16="http://schemas.microsoft.com/office/drawing/2014/main" id="{96EB4520-0871-C200-47C6-86A50C6E8FA3}"/>
              </a:ext>
            </a:extLst>
          </p:cNvPr>
          <p:cNvSpPr>
            <a:spLocks noGrp="1"/>
          </p:cNvSpPr>
          <p:nvPr>
            <p:ph sz="half" idx="1"/>
          </p:nvPr>
        </p:nvSpPr>
        <p:spPr>
          <a:xfrm>
            <a:off x="469783" y="2142067"/>
            <a:ext cx="5211353" cy="3649134"/>
          </a:xfrm>
        </p:spPr>
        <p:txBody>
          <a:bodyPr>
            <a:normAutofit fontScale="85000" lnSpcReduction="10000"/>
          </a:bodyPr>
          <a:lstStyle/>
          <a:p>
            <a:pPr marL="0" indent="0" algn="ctr" rtl="1">
              <a:buNone/>
            </a:pPr>
            <a:r>
              <a:rPr lang="fa-IR" sz="2200" b="1" dirty="0">
                <a:cs typeface="B Lotus" panose="00000400000000000000" pitchFamily="2" charset="-78"/>
              </a:rPr>
              <a:t>نقاط ضعف ضریب تاثیر</a:t>
            </a:r>
          </a:p>
          <a:p>
            <a:pPr algn="just" rtl="1">
              <a:buFont typeface="Wingdings" panose="05000000000000000000" pitchFamily="2" charset="2"/>
              <a:buChar char="q"/>
            </a:pPr>
            <a:r>
              <a:rPr lang="fa-IR" b="1" dirty="0">
                <a:cs typeface="B Lotus" panose="00000400000000000000" pitchFamily="2" charset="-78"/>
              </a:rPr>
              <a:t>مجلات انگلیسی زبان ضریب بالاتری می گیرند.</a:t>
            </a:r>
          </a:p>
          <a:p>
            <a:pPr algn="just" rtl="1">
              <a:buFont typeface="Wingdings" panose="05000000000000000000" pitchFamily="2" charset="2"/>
              <a:buChar char="q"/>
            </a:pPr>
            <a:r>
              <a:rPr lang="fa-IR" b="1" dirty="0">
                <a:cs typeface="B Lotus" panose="00000400000000000000" pitchFamily="2" charset="-78"/>
              </a:rPr>
              <a:t>مجلات رایگان و یا دارای دسترسی آزاد ضریب تاثیر بالاتری دارند.</a:t>
            </a:r>
          </a:p>
          <a:p>
            <a:pPr algn="just" rtl="1">
              <a:buFont typeface="Wingdings" panose="05000000000000000000" pitchFamily="2" charset="2"/>
              <a:buChar char="q"/>
            </a:pPr>
            <a:r>
              <a:rPr lang="fa-IR" b="1" dirty="0">
                <a:cs typeface="B Lotus" panose="00000400000000000000" pitchFamily="2" charset="-78"/>
              </a:rPr>
              <a:t>ضریب تاثیر وضعیت مجلات را تعیین می کند و نه مقالات را.</a:t>
            </a:r>
          </a:p>
          <a:p>
            <a:pPr algn="just" rtl="1">
              <a:buFont typeface="Wingdings" panose="05000000000000000000" pitchFamily="2" charset="2"/>
              <a:buChar char="q"/>
            </a:pPr>
            <a:r>
              <a:rPr lang="fa-IR" b="1" dirty="0">
                <a:cs typeface="B Lotus" panose="00000400000000000000" pitchFamily="2" charset="-78"/>
              </a:rPr>
              <a:t>اهمیت دادن زیاد به ضریب تاثیر می تواند باعث سو گیری مجلات و نویسندگان شود.</a:t>
            </a:r>
          </a:p>
          <a:p>
            <a:pPr algn="just" rtl="1">
              <a:buFont typeface="Wingdings" panose="05000000000000000000" pitchFamily="2" charset="2"/>
              <a:buChar char="q"/>
            </a:pPr>
            <a:r>
              <a:rPr lang="fa-IR" b="1" dirty="0">
                <a:cs typeface="B Lotus" panose="00000400000000000000" pitchFamily="2" charset="-78"/>
              </a:rPr>
              <a:t>دوره دو ساله فاقد منطق کافی است و باعث نادیده گرفتن برخی مقالات مهم می شود.</a:t>
            </a:r>
          </a:p>
          <a:p>
            <a:pPr algn="just" rtl="1">
              <a:buFont typeface="Wingdings" panose="05000000000000000000" pitchFamily="2" charset="2"/>
              <a:buChar char="q"/>
            </a:pPr>
            <a:r>
              <a:rPr lang="fa-IR" b="1" dirty="0">
                <a:cs typeface="B Lotus" panose="00000400000000000000" pitchFamily="2" charset="-78"/>
              </a:rPr>
              <a:t>مجلات نمایه نشده فاقد ضریب تاثیر خواهند بود.</a:t>
            </a:r>
            <a:endParaRPr lang="en-US" b="1" dirty="0">
              <a:cs typeface="B Lotus" panose="00000400000000000000" pitchFamily="2" charset="-78"/>
            </a:endParaRPr>
          </a:p>
        </p:txBody>
      </p:sp>
      <p:sp>
        <p:nvSpPr>
          <p:cNvPr id="4" name="Content Placeholder 3">
            <a:extLst>
              <a:ext uri="{FF2B5EF4-FFF2-40B4-BE49-F238E27FC236}">
                <a16:creationId xmlns:a16="http://schemas.microsoft.com/office/drawing/2014/main" id="{3463CD4E-E57D-2F68-0334-794A7B1EA85F}"/>
              </a:ext>
            </a:extLst>
          </p:cNvPr>
          <p:cNvSpPr>
            <a:spLocks noGrp="1"/>
          </p:cNvSpPr>
          <p:nvPr>
            <p:ph sz="half" idx="2"/>
          </p:nvPr>
        </p:nvSpPr>
        <p:spPr>
          <a:xfrm>
            <a:off x="5821894" y="2142067"/>
            <a:ext cx="5318685" cy="3649133"/>
          </a:xfrm>
        </p:spPr>
        <p:txBody>
          <a:bodyPr>
            <a:normAutofit fontScale="85000" lnSpcReduction="10000"/>
          </a:bodyPr>
          <a:lstStyle/>
          <a:p>
            <a:pPr marL="0" indent="0" algn="ctr">
              <a:buNone/>
            </a:pPr>
            <a:r>
              <a:rPr lang="fa-IR" sz="2200" b="1" dirty="0">
                <a:cs typeface="B Lotus" panose="00000400000000000000" pitchFamily="2" charset="-78"/>
              </a:rPr>
              <a:t>نقاط قوت ضریب تاثیر</a:t>
            </a:r>
          </a:p>
          <a:p>
            <a:pPr algn="just" rtl="1">
              <a:buFont typeface="Wingdings" panose="05000000000000000000" pitchFamily="2" charset="2"/>
              <a:buChar char="q"/>
            </a:pPr>
            <a:r>
              <a:rPr lang="fa-IR" b="1" dirty="0">
                <a:cs typeface="B Lotus" panose="00000400000000000000" pitchFamily="2" charset="-78"/>
              </a:rPr>
              <a:t>ضریب تاثیر کمیتی است که می تواند شاخصی مناسب برای سنجش</a:t>
            </a:r>
          </a:p>
          <a:p>
            <a:pPr marL="0" indent="0" algn="just" rtl="1">
              <a:buNone/>
            </a:pPr>
            <a:r>
              <a:rPr lang="fa-IR" b="1" dirty="0">
                <a:cs typeface="B Lotus" panose="00000400000000000000" pitchFamily="2" charset="-78"/>
              </a:rPr>
              <a:t>کیفیت مجلات باشد.</a:t>
            </a:r>
          </a:p>
          <a:p>
            <a:pPr algn="just" rtl="1">
              <a:buFont typeface="Wingdings" panose="05000000000000000000" pitchFamily="2" charset="2"/>
              <a:buChar char="q"/>
            </a:pPr>
            <a:r>
              <a:rPr lang="fa-IR" b="1" dirty="0">
                <a:cs typeface="B Lotus" panose="00000400000000000000" pitchFamily="2" charset="-78"/>
              </a:rPr>
              <a:t>نسبی بودن این ضریب امکان مقایسه مجلات مشابه در یک رشته را</a:t>
            </a:r>
          </a:p>
          <a:p>
            <a:pPr marL="0" indent="0" algn="just" rtl="1">
              <a:buNone/>
            </a:pPr>
            <a:r>
              <a:rPr lang="fa-IR" b="1" dirty="0">
                <a:cs typeface="B Lotus" panose="00000400000000000000" pitchFamily="2" charset="-78"/>
              </a:rPr>
              <a:t>فراهم می آورد.</a:t>
            </a:r>
          </a:p>
          <a:p>
            <a:pPr algn="just" rtl="1">
              <a:buFont typeface="Wingdings" panose="05000000000000000000" pitchFamily="2" charset="2"/>
              <a:buChar char="q"/>
            </a:pPr>
            <a:r>
              <a:rPr lang="fa-IR" b="1" dirty="0">
                <a:cs typeface="B Lotus" panose="00000400000000000000" pitchFamily="2" charset="-78"/>
              </a:rPr>
              <a:t>متغیر بودن ضریب تاثیر در سالهای مختلف می تواند رقابت ساز باشد. </a:t>
            </a:r>
          </a:p>
          <a:p>
            <a:pPr algn="just" rtl="1">
              <a:buFont typeface="Wingdings" panose="05000000000000000000" pitchFamily="2" charset="2"/>
              <a:buChar char="q"/>
            </a:pPr>
            <a:r>
              <a:rPr lang="fa-IR" b="1" dirty="0">
                <a:cs typeface="B Lotus" panose="00000400000000000000" pitchFamily="2" charset="-78"/>
              </a:rPr>
              <a:t>امکان سنجش عملکرد علمی افراد، مجلات و نهادهای تحقیقاتی را</a:t>
            </a:r>
          </a:p>
          <a:p>
            <a:pPr marL="0" indent="0" algn="just" rtl="1">
              <a:buNone/>
            </a:pPr>
            <a:r>
              <a:rPr lang="fa-IR" b="1" dirty="0">
                <a:cs typeface="B Lotus" panose="00000400000000000000" pitchFamily="2" charset="-78"/>
              </a:rPr>
              <a:t>فراهم می کند.</a:t>
            </a:r>
            <a:endParaRPr lang="en-US" b="1" dirty="0">
              <a:cs typeface="B Lotus" panose="00000400000000000000" pitchFamily="2" charset="-78"/>
            </a:endParaRPr>
          </a:p>
        </p:txBody>
      </p:sp>
    </p:spTree>
    <p:extLst>
      <p:ext uri="{BB962C8B-B14F-4D97-AF65-F5344CB8AC3E}">
        <p14:creationId xmlns:p14="http://schemas.microsoft.com/office/powerpoint/2010/main" val="294541626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A0B9A3-1856-9777-F838-9B2805168DF3}"/>
              </a:ext>
            </a:extLst>
          </p:cNvPr>
          <p:cNvSpPr>
            <a:spLocks noGrp="1"/>
          </p:cNvSpPr>
          <p:nvPr>
            <p:ph type="title"/>
          </p:nvPr>
        </p:nvSpPr>
        <p:spPr/>
        <p:txBody>
          <a:bodyPr>
            <a:normAutofit/>
          </a:bodyPr>
          <a:lstStyle/>
          <a:p>
            <a:pPr algn="ctr"/>
            <a:r>
              <a:rPr lang="fa-IR" sz="4400" b="1" dirty="0">
                <a:cs typeface="B Lotus" panose="00000400000000000000" pitchFamily="2" charset="-78"/>
              </a:rPr>
              <a:t>شاخص فوریت</a:t>
            </a:r>
            <a:endParaRPr lang="en-US" sz="4400" b="1" dirty="0">
              <a:cs typeface="B Lotus" panose="00000400000000000000" pitchFamily="2" charset="-78"/>
            </a:endParaRPr>
          </a:p>
        </p:txBody>
      </p:sp>
      <p:sp>
        <p:nvSpPr>
          <p:cNvPr id="3" name="Content Placeholder 2">
            <a:extLst>
              <a:ext uri="{FF2B5EF4-FFF2-40B4-BE49-F238E27FC236}">
                <a16:creationId xmlns:a16="http://schemas.microsoft.com/office/drawing/2014/main" id="{C27D39BB-099B-4072-4226-7733EE3400D1}"/>
              </a:ext>
            </a:extLst>
          </p:cNvPr>
          <p:cNvSpPr>
            <a:spLocks noGrp="1"/>
          </p:cNvSpPr>
          <p:nvPr>
            <p:ph idx="1"/>
          </p:nvPr>
        </p:nvSpPr>
        <p:spPr>
          <a:xfrm>
            <a:off x="685801" y="2142068"/>
            <a:ext cx="10131425" cy="1825926"/>
          </a:xfrm>
        </p:spPr>
        <p:txBody>
          <a:bodyPr>
            <a:normAutofit/>
          </a:bodyPr>
          <a:lstStyle/>
          <a:p>
            <a:pPr marL="0" indent="0" algn="r">
              <a:buNone/>
            </a:pPr>
            <a:r>
              <a:rPr lang="fa-IR" sz="2400" dirty="0">
                <a:cs typeface="B Lotus" panose="00000400000000000000" pitchFamily="2" charset="-78"/>
              </a:rPr>
              <a:t>تعیین سرعت استناد مقالات در یک مجله است که در پایان هر سال تعیین مشود</a:t>
            </a:r>
            <a:endParaRPr lang="en-US" sz="2400" dirty="0">
              <a:cs typeface="B Lotus" panose="00000400000000000000" pitchFamily="2" charset="-78"/>
            </a:endParaRPr>
          </a:p>
        </p:txBody>
      </p:sp>
      <p:pic>
        <p:nvPicPr>
          <p:cNvPr id="5" name="Picture 4">
            <a:extLst>
              <a:ext uri="{FF2B5EF4-FFF2-40B4-BE49-F238E27FC236}">
                <a16:creationId xmlns:a16="http://schemas.microsoft.com/office/drawing/2014/main" id="{11942836-BC11-1FF4-458A-9C7606400CBD}"/>
              </a:ext>
            </a:extLst>
          </p:cNvPr>
          <p:cNvPicPr>
            <a:picLocks noChangeAspect="1"/>
          </p:cNvPicPr>
          <p:nvPr/>
        </p:nvPicPr>
        <p:blipFill>
          <a:blip r:embed="rId2"/>
          <a:stretch>
            <a:fillRect/>
          </a:stretch>
        </p:blipFill>
        <p:spPr>
          <a:xfrm>
            <a:off x="552555" y="3729496"/>
            <a:ext cx="5382376" cy="1028844"/>
          </a:xfrm>
          <a:prstGeom prst="rect">
            <a:avLst/>
          </a:prstGeom>
        </p:spPr>
      </p:pic>
      <p:pic>
        <p:nvPicPr>
          <p:cNvPr id="6" name="Picture 5">
            <a:extLst>
              <a:ext uri="{FF2B5EF4-FFF2-40B4-BE49-F238E27FC236}">
                <a16:creationId xmlns:a16="http://schemas.microsoft.com/office/drawing/2014/main" id="{9FB2D64E-B7C8-8FFA-4619-45AC7AB67AEE}"/>
              </a:ext>
            </a:extLst>
          </p:cNvPr>
          <p:cNvPicPr>
            <a:picLocks noChangeAspect="1"/>
          </p:cNvPicPr>
          <p:nvPr/>
        </p:nvPicPr>
        <p:blipFill>
          <a:blip r:embed="rId3"/>
          <a:stretch>
            <a:fillRect/>
          </a:stretch>
        </p:blipFill>
        <p:spPr>
          <a:xfrm>
            <a:off x="6253216" y="4559557"/>
            <a:ext cx="4514850" cy="1276350"/>
          </a:xfrm>
          <a:prstGeom prst="rect">
            <a:avLst/>
          </a:prstGeom>
        </p:spPr>
      </p:pic>
    </p:spTree>
    <p:extLst>
      <p:ext uri="{BB962C8B-B14F-4D97-AF65-F5344CB8AC3E}">
        <p14:creationId xmlns:p14="http://schemas.microsoft.com/office/powerpoint/2010/main" val="24108616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CBBFA7-A480-A555-BAEE-90F10CAE4208}"/>
              </a:ext>
            </a:extLst>
          </p:cNvPr>
          <p:cNvSpPr>
            <a:spLocks noGrp="1"/>
          </p:cNvSpPr>
          <p:nvPr>
            <p:ph type="title"/>
          </p:nvPr>
        </p:nvSpPr>
        <p:spPr>
          <a:xfrm>
            <a:off x="685801" y="181762"/>
            <a:ext cx="10131425" cy="1456267"/>
          </a:xfrm>
        </p:spPr>
        <p:txBody>
          <a:bodyPr>
            <a:normAutofit/>
          </a:bodyPr>
          <a:lstStyle/>
          <a:p>
            <a:pPr algn="ctr"/>
            <a:r>
              <a:rPr lang="fa-IR" sz="4800" b="1" dirty="0">
                <a:cs typeface="B Lotus" panose="00000400000000000000" pitchFamily="2" charset="-78"/>
              </a:rPr>
              <a:t>علم‌سنجی</a:t>
            </a:r>
            <a:endParaRPr lang="en-US" sz="4800" b="1" dirty="0">
              <a:cs typeface="B Lotus" panose="00000400000000000000" pitchFamily="2" charset="-78"/>
            </a:endParaRPr>
          </a:p>
        </p:txBody>
      </p:sp>
      <p:sp>
        <p:nvSpPr>
          <p:cNvPr id="3" name="Content Placeholder 2">
            <a:extLst>
              <a:ext uri="{FF2B5EF4-FFF2-40B4-BE49-F238E27FC236}">
                <a16:creationId xmlns:a16="http://schemas.microsoft.com/office/drawing/2014/main" id="{B8F94663-141D-67F3-F5F2-DFFAF9E5BE6C}"/>
              </a:ext>
            </a:extLst>
          </p:cNvPr>
          <p:cNvSpPr>
            <a:spLocks noGrp="1"/>
          </p:cNvSpPr>
          <p:nvPr>
            <p:ph idx="1"/>
          </p:nvPr>
        </p:nvSpPr>
        <p:spPr>
          <a:xfrm>
            <a:off x="302005" y="2351791"/>
            <a:ext cx="10989578" cy="3649133"/>
          </a:xfrm>
        </p:spPr>
        <p:txBody>
          <a:bodyPr>
            <a:normAutofit fontScale="85000" lnSpcReduction="10000"/>
          </a:bodyPr>
          <a:lstStyle/>
          <a:p>
            <a:pPr algn="r" rtl="1" eaLnBrk="1" hangingPunct="1">
              <a:spcAft>
                <a:spcPct val="30000"/>
              </a:spcAft>
              <a:buFont typeface="Wingdings" panose="05000000000000000000" pitchFamily="2" charset="2"/>
              <a:buChar char="q"/>
            </a:pPr>
            <a:r>
              <a:rPr lang="fa-IR" altLang="en-US" sz="3200" b="1" dirty="0">
                <a:cs typeface="B Lotus" panose="00000400000000000000" pitchFamily="2" charset="-78"/>
              </a:rPr>
              <a:t>مطالعه اندازه</a:t>
            </a:r>
            <a:r>
              <a:rPr lang="fa-IR" altLang="en-US" sz="500" b="1" dirty="0">
                <a:cs typeface="B Lotus" panose="00000400000000000000" pitchFamily="2" charset="-78"/>
              </a:rPr>
              <a:t> </a:t>
            </a:r>
            <a:r>
              <a:rPr lang="fa-IR" altLang="en-US" sz="3200" b="1" dirty="0">
                <a:cs typeface="B Lotus" panose="00000400000000000000" pitchFamily="2" charset="-78"/>
              </a:rPr>
              <a:t>گیری پیشرفت</a:t>
            </a:r>
            <a:r>
              <a:rPr lang="fa-IR" altLang="en-US" sz="500" b="1" dirty="0">
                <a:cs typeface="B Lotus" panose="00000400000000000000" pitchFamily="2" charset="-78"/>
              </a:rPr>
              <a:t> </a:t>
            </a:r>
            <a:r>
              <a:rPr lang="fa-IR" altLang="en-US" sz="3200" b="1" dirty="0">
                <a:cs typeface="B Lotus" panose="00000400000000000000" pitchFamily="2" charset="-78"/>
              </a:rPr>
              <a:t>های علم و فناوری </a:t>
            </a:r>
            <a:r>
              <a:rPr lang="fa-IR" altLang="en-US" sz="2400" b="1" dirty="0">
                <a:cs typeface="B Lotus" panose="00000400000000000000" pitchFamily="2" charset="-78"/>
              </a:rPr>
              <a:t>(اگه و روسو، 1990).</a:t>
            </a:r>
          </a:p>
          <a:p>
            <a:pPr algn="r" rtl="1" eaLnBrk="1" hangingPunct="1">
              <a:spcAft>
                <a:spcPct val="30000"/>
              </a:spcAft>
              <a:buFont typeface="Wingdings" panose="05000000000000000000" pitchFamily="2" charset="2"/>
              <a:buChar char="q"/>
            </a:pPr>
            <a:r>
              <a:rPr lang="fa-IR" altLang="en-US" sz="3200" b="1" dirty="0">
                <a:cs typeface="B Lotus" panose="00000400000000000000" pitchFamily="2" charset="-78"/>
              </a:rPr>
              <a:t>دانش اندازه</a:t>
            </a:r>
            <a:r>
              <a:rPr lang="fa-IR" altLang="en-US" sz="500" b="1" dirty="0">
                <a:cs typeface="B Lotus" panose="00000400000000000000" pitchFamily="2" charset="-78"/>
              </a:rPr>
              <a:t> </a:t>
            </a:r>
            <a:r>
              <a:rPr lang="fa-IR" altLang="en-US" sz="3200" b="1" dirty="0">
                <a:cs typeface="B Lotus" panose="00000400000000000000" pitchFamily="2" charset="-78"/>
              </a:rPr>
              <a:t>گیری علم (بوکشتاین، 1995).</a:t>
            </a:r>
          </a:p>
          <a:p>
            <a:pPr algn="r" rtl="1" eaLnBrk="1" hangingPunct="1">
              <a:spcAft>
                <a:spcPct val="30000"/>
              </a:spcAft>
              <a:buFont typeface="Wingdings" panose="05000000000000000000" pitchFamily="2" charset="2"/>
              <a:buChar char="q"/>
            </a:pPr>
            <a:r>
              <a:rPr lang="fa-IR" altLang="en-US" sz="3200" b="1" dirty="0">
                <a:cs typeface="B Lotus" panose="00000400000000000000" pitchFamily="2" charset="-78"/>
              </a:rPr>
              <a:t>یافته</a:t>
            </a:r>
            <a:r>
              <a:rPr lang="fa-IR" altLang="en-US" sz="500" b="1" dirty="0">
                <a:cs typeface="B Lotus" panose="00000400000000000000" pitchFamily="2" charset="-78"/>
              </a:rPr>
              <a:t> </a:t>
            </a:r>
            <a:r>
              <a:rPr lang="fa-IR" altLang="en-US" sz="3200" b="1" dirty="0">
                <a:cs typeface="B Lotus" panose="00000400000000000000" pitchFamily="2" charset="-78"/>
              </a:rPr>
              <a:t>های پژوهشی در مورد جنبه</a:t>
            </a:r>
            <a:r>
              <a:rPr lang="fa-IR" altLang="en-US" sz="500" b="1" dirty="0">
                <a:cs typeface="B Lotus" panose="00000400000000000000" pitchFamily="2" charset="-78"/>
              </a:rPr>
              <a:t> </a:t>
            </a:r>
            <a:r>
              <a:rPr lang="fa-IR" altLang="en-US" sz="3200" b="1" dirty="0">
                <a:cs typeface="B Lotus" panose="00000400000000000000" pitchFamily="2" charset="-78"/>
              </a:rPr>
              <a:t>های کمّی و ویژگی</a:t>
            </a:r>
            <a:r>
              <a:rPr lang="fa-IR" altLang="en-US" sz="500" b="1" dirty="0">
                <a:cs typeface="B Lotus" panose="00000400000000000000" pitchFamily="2" charset="-78"/>
              </a:rPr>
              <a:t> </a:t>
            </a:r>
            <a:r>
              <a:rPr lang="fa-IR" altLang="en-US" sz="3200" b="1" dirty="0">
                <a:cs typeface="B Lotus" panose="00000400000000000000" pitchFamily="2" charset="-78"/>
              </a:rPr>
              <a:t>های علم (انتشارات الزویر).</a:t>
            </a:r>
          </a:p>
          <a:p>
            <a:pPr algn="r" rtl="1" eaLnBrk="1" hangingPunct="1">
              <a:spcAft>
                <a:spcPct val="30000"/>
              </a:spcAft>
              <a:buFont typeface="Wingdings" panose="05000000000000000000" pitchFamily="2" charset="2"/>
              <a:buChar char="q"/>
            </a:pPr>
            <a:r>
              <a:rPr lang="fa-IR" altLang="en-US" sz="3200" b="1" dirty="0">
                <a:cs typeface="B Lotus" panose="00000400000000000000" pitchFamily="2" charset="-78"/>
              </a:rPr>
              <a:t>مطالعه کمّی و ریاضی علم و فناوری (دیوداتو، 1994).</a:t>
            </a:r>
          </a:p>
          <a:p>
            <a:pPr algn="r" rtl="1" eaLnBrk="1" hangingPunct="1">
              <a:spcAft>
                <a:spcPct val="30000"/>
              </a:spcAft>
              <a:buFont typeface="Wingdings" panose="05000000000000000000" pitchFamily="2" charset="2"/>
              <a:buChar char="q"/>
            </a:pPr>
            <a:r>
              <a:rPr lang="fa-IR" altLang="en-US" sz="3200" b="1" dirty="0">
                <a:cs typeface="B Lotus" panose="00000400000000000000" pitchFamily="2" charset="-78"/>
              </a:rPr>
              <a:t>بررسی جنبه</a:t>
            </a:r>
            <a:r>
              <a:rPr lang="fa-IR" altLang="en-US" sz="500" b="1" dirty="0">
                <a:cs typeface="B Lotus" panose="00000400000000000000" pitchFamily="2" charset="-78"/>
              </a:rPr>
              <a:t> </a:t>
            </a:r>
            <a:r>
              <a:rPr lang="fa-IR" altLang="en-US" sz="3200" b="1" dirty="0">
                <a:cs typeface="B Lotus" panose="00000400000000000000" pitchFamily="2" charset="-78"/>
              </a:rPr>
              <a:t>های کمّی علم به عنوان یک رشته یا یک فعالیت اقتصادی (تیگ- ساتکلیف، 1992).</a:t>
            </a:r>
          </a:p>
          <a:p>
            <a:pPr algn="r" rtl="1">
              <a:buFont typeface="Wingdings" panose="05000000000000000000" pitchFamily="2" charset="2"/>
              <a:buChar char="q"/>
            </a:pPr>
            <a:endParaRPr lang="en-US" sz="3200" dirty="0"/>
          </a:p>
        </p:txBody>
      </p:sp>
    </p:spTree>
    <p:extLst>
      <p:ext uri="{BB962C8B-B14F-4D97-AF65-F5344CB8AC3E}">
        <p14:creationId xmlns:p14="http://schemas.microsoft.com/office/powerpoint/2010/main" val="402417326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A0B9A3-1856-9777-F838-9B2805168DF3}"/>
              </a:ext>
            </a:extLst>
          </p:cNvPr>
          <p:cNvSpPr>
            <a:spLocks noGrp="1"/>
          </p:cNvSpPr>
          <p:nvPr>
            <p:ph type="title"/>
          </p:nvPr>
        </p:nvSpPr>
        <p:spPr>
          <a:xfrm>
            <a:off x="666227" y="278236"/>
            <a:ext cx="10131425" cy="766194"/>
          </a:xfrm>
        </p:spPr>
        <p:txBody>
          <a:bodyPr>
            <a:normAutofit/>
          </a:bodyPr>
          <a:lstStyle/>
          <a:p>
            <a:pPr algn="ctr"/>
            <a:r>
              <a:rPr lang="fa-IR" sz="4400" b="1" dirty="0">
                <a:cs typeface="B Lotus" panose="00000400000000000000" pitchFamily="2" charset="-78"/>
              </a:rPr>
              <a:t>شاخص نیم عمر</a:t>
            </a:r>
            <a:endParaRPr lang="en-US" sz="4400" b="1" dirty="0">
              <a:cs typeface="B Lotus" panose="00000400000000000000" pitchFamily="2" charset="-78"/>
            </a:endParaRPr>
          </a:p>
        </p:txBody>
      </p:sp>
      <p:sp>
        <p:nvSpPr>
          <p:cNvPr id="3" name="Content Placeholder 2">
            <a:extLst>
              <a:ext uri="{FF2B5EF4-FFF2-40B4-BE49-F238E27FC236}">
                <a16:creationId xmlns:a16="http://schemas.microsoft.com/office/drawing/2014/main" id="{C27D39BB-099B-4072-4226-7733EE3400D1}"/>
              </a:ext>
            </a:extLst>
          </p:cNvPr>
          <p:cNvSpPr>
            <a:spLocks noGrp="1"/>
          </p:cNvSpPr>
          <p:nvPr>
            <p:ph idx="1"/>
          </p:nvPr>
        </p:nvSpPr>
        <p:spPr>
          <a:xfrm>
            <a:off x="282241" y="2154269"/>
            <a:ext cx="10899395" cy="3238151"/>
          </a:xfrm>
        </p:spPr>
        <p:txBody>
          <a:bodyPr>
            <a:noAutofit/>
          </a:bodyPr>
          <a:lstStyle/>
          <a:p>
            <a:pPr marL="0" indent="0" algn="r" rtl="1" eaLnBrk="1" hangingPunct="1">
              <a:lnSpc>
                <a:spcPct val="110000"/>
              </a:lnSpc>
              <a:spcBef>
                <a:spcPct val="35000"/>
              </a:spcBef>
              <a:buNone/>
            </a:pPr>
            <a:r>
              <a:rPr lang="fa-IR" altLang="en-US" sz="2400" b="1" dirty="0">
                <a:cs typeface="B Lotus" panose="00000400000000000000" pitchFamily="2" charset="-78"/>
              </a:rPr>
              <a:t> مدت زمانی است که در خلال آن نیمی از متون استنادکننده به متون علمی مورد استناد در حوزه</a:t>
            </a:r>
            <a:r>
              <a:rPr lang="fa-IR" altLang="en-US" sz="2400" b="1" dirty="0">
                <a:latin typeface="Arial" panose="020B0604020202020204" pitchFamily="34" charset="0"/>
                <a:cs typeface="B Lotus" panose="00000400000000000000" pitchFamily="2" charset="-78"/>
              </a:rPr>
              <a:t>­</a:t>
            </a:r>
            <a:r>
              <a:rPr lang="fa-IR" altLang="en-US" sz="2400" b="1" dirty="0">
                <a:cs typeface="B Lotus" panose="00000400000000000000" pitchFamily="2" charset="-78"/>
              </a:rPr>
              <a:t>های علمی مورد نظر منتشر شده است. </a:t>
            </a:r>
          </a:p>
          <a:p>
            <a:pPr marL="0" indent="0" algn="r" rtl="1" eaLnBrk="1" hangingPunct="1">
              <a:lnSpc>
                <a:spcPct val="110000"/>
              </a:lnSpc>
              <a:spcBef>
                <a:spcPct val="35000"/>
              </a:spcBef>
              <a:buNone/>
            </a:pPr>
            <a:r>
              <a:rPr lang="fa-IR" altLang="en-US" sz="2400" b="1" dirty="0">
                <a:cs typeface="B Lotus" panose="00000400000000000000" pitchFamily="2" charset="-78"/>
              </a:rPr>
              <a:t>به عبارت دیگر، تعداد سال هایی است که از سال ارزیابی باید به عقب برگشت تا شاهد پنجاه درصد کل ارجاعات به مجله در سال مورد ارزیابی باشیم. به عبارت دیگر، این شاخص مدت زمانی که نیمی از کل استنادات به آن مجله صورت پذیرفته باشد را نشان می دهد و در حقیقت سرعت کاهش میزان ارجاعات به مجله را بیان می کند.</a:t>
            </a:r>
          </a:p>
          <a:p>
            <a:pPr marL="0" indent="0" algn="r" rtl="1" eaLnBrk="1" hangingPunct="1">
              <a:lnSpc>
                <a:spcPct val="110000"/>
              </a:lnSpc>
              <a:spcBef>
                <a:spcPct val="35000"/>
              </a:spcBef>
              <a:buNone/>
            </a:pPr>
            <a:r>
              <a:rPr lang="fa-IR" altLang="en-US" sz="2400" b="1" dirty="0">
                <a:cs typeface="B Lotus" panose="00000400000000000000" pitchFamily="2" charset="-78"/>
              </a:rPr>
              <a:t>علوم که بیشتر جنبه نظری دارند (مانند ریاضیات) دارای نیم عمر طولانی و علومی که به مباحث نوین، روزآمدی و فناوری وابستگی دارند (مانند پزشکی) دارای نیم عمر کوتاهی هستند. </a:t>
            </a:r>
          </a:p>
          <a:p>
            <a:pPr marL="0" indent="0" algn="r" rtl="1" eaLnBrk="1" hangingPunct="1">
              <a:lnSpc>
                <a:spcPct val="110000"/>
              </a:lnSpc>
              <a:spcBef>
                <a:spcPct val="35000"/>
              </a:spcBef>
              <a:buNone/>
            </a:pPr>
            <a:endParaRPr lang="fa-IR" altLang="en-US" sz="2400" b="1" dirty="0">
              <a:cs typeface="B Lotus" panose="00000400000000000000" pitchFamily="2" charset="-78"/>
            </a:endParaRPr>
          </a:p>
          <a:p>
            <a:pPr marL="0" indent="0" algn="r" rtl="1" eaLnBrk="1" hangingPunct="1">
              <a:lnSpc>
                <a:spcPct val="110000"/>
              </a:lnSpc>
              <a:spcBef>
                <a:spcPct val="35000"/>
              </a:spcBef>
              <a:buNone/>
            </a:pPr>
            <a:endParaRPr lang="fa-IR" altLang="en-US" sz="2400" b="1" dirty="0">
              <a:cs typeface="B Lotus" panose="00000400000000000000" pitchFamily="2" charset="-78"/>
            </a:endParaRPr>
          </a:p>
          <a:p>
            <a:pPr marL="0" indent="0" algn="r" rtl="1" eaLnBrk="1" hangingPunct="1">
              <a:lnSpc>
                <a:spcPct val="110000"/>
              </a:lnSpc>
              <a:spcBef>
                <a:spcPct val="35000"/>
              </a:spcBef>
              <a:buNone/>
            </a:pPr>
            <a:endParaRPr lang="fa-IR" altLang="en-US" sz="2400" b="1" dirty="0">
              <a:cs typeface="B Lotus" panose="00000400000000000000" pitchFamily="2" charset="-78"/>
            </a:endParaRPr>
          </a:p>
        </p:txBody>
      </p:sp>
    </p:spTree>
    <p:extLst>
      <p:ext uri="{BB962C8B-B14F-4D97-AF65-F5344CB8AC3E}">
        <p14:creationId xmlns:p14="http://schemas.microsoft.com/office/powerpoint/2010/main" val="292580935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1E032A14-A387-1ACF-CEE7-8AB6F33AF91E}"/>
              </a:ext>
            </a:extLst>
          </p:cNvPr>
          <p:cNvPicPr>
            <a:picLocks noChangeAspect="1"/>
          </p:cNvPicPr>
          <p:nvPr/>
        </p:nvPicPr>
        <p:blipFill>
          <a:blip r:embed="rId2"/>
          <a:stretch>
            <a:fillRect/>
          </a:stretch>
        </p:blipFill>
        <p:spPr>
          <a:xfrm>
            <a:off x="1611286" y="65464"/>
            <a:ext cx="8969428" cy="6727072"/>
          </a:xfrm>
          <a:prstGeom prst="rect">
            <a:avLst/>
          </a:prstGeom>
        </p:spPr>
      </p:pic>
    </p:spTree>
    <p:extLst>
      <p:ext uri="{BB962C8B-B14F-4D97-AF65-F5344CB8AC3E}">
        <p14:creationId xmlns:p14="http://schemas.microsoft.com/office/powerpoint/2010/main" val="18151065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1B42F76-6598-5860-9317-26177C5984AD}"/>
              </a:ext>
            </a:extLst>
          </p:cNvPr>
          <p:cNvSpPr>
            <a:spLocks noGrp="1"/>
          </p:cNvSpPr>
          <p:nvPr>
            <p:ph idx="1"/>
          </p:nvPr>
        </p:nvSpPr>
        <p:spPr>
          <a:xfrm>
            <a:off x="1030287" y="1885581"/>
            <a:ext cx="10131425" cy="3086837"/>
          </a:xfrm>
        </p:spPr>
        <p:txBody>
          <a:bodyPr>
            <a:normAutofit/>
          </a:bodyPr>
          <a:lstStyle/>
          <a:p>
            <a:pPr marL="0" indent="0" algn="ctr" rtl="1">
              <a:buNone/>
            </a:pPr>
            <a:r>
              <a:rPr lang="fa-IR" sz="4800" dirty="0">
                <a:cs typeface="B Lotus" panose="00000400000000000000" pitchFamily="2" charset="-78"/>
              </a:rPr>
              <a:t>این شاخص ها از طریق </a:t>
            </a:r>
            <a:r>
              <a:rPr lang="en-US" sz="9600" b="1" dirty="0">
                <a:cs typeface="B Lotus" panose="00000400000000000000" pitchFamily="2" charset="-78"/>
              </a:rPr>
              <a:t>JCR</a:t>
            </a:r>
            <a:r>
              <a:rPr lang="en-US" sz="4800" dirty="0">
                <a:cs typeface="B Lotus" panose="00000400000000000000" pitchFamily="2" charset="-78"/>
              </a:rPr>
              <a:t> </a:t>
            </a:r>
            <a:r>
              <a:rPr lang="fa-IR" sz="4800" dirty="0">
                <a:cs typeface="B Lotus" panose="00000400000000000000" pitchFamily="2" charset="-78"/>
              </a:rPr>
              <a:t> مرکز </a:t>
            </a:r>
            <a:r>
              <a:rPr lang="en-US" sz="9600" b="1" dirty="0">
                <a:cs typeface="B Lotus" panose="00000400000000000000" pitchFamily="2" charset="-78"/>
              </a:rPr>
              <a:t>ISI</a:t>
            </a:r>
            <a:r>
              <a:rPr lang="fa-IR" sz="4800" dirty="0">
                <a:cs typeface="B Lotus" panose="00000400000000000000" pitchFamily="2" charset="-78"/>
              </a:rPr>
              <a:t> قابل بازیابی است</a:t>
            </a:r>
            <a:endParaRPr lang="en-US" sz="4800" dirty="0">
              <a:cs typeface="B Lotus" panose="00000400000000000000" pitchFamily="2" charset="-78"/>
            </a:endParaRPr>
          </a:p>
        </p:txBody>
      </p:sp>
    </p:spTree>
    <p:extLst>
      <p:ext uri="{BB962C8B-B14F-4D97-AF65-F5344CB8AC3E}">
        <p14:creationId xmlns:p14="http://schemas.microsoft.com/office/powerpoint/2010/main" val="332564450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864A64-15BE-464C-871A-FA4BDE92B14A}"/>
              </a:ext>
            </a:extLst>
          </p:cNvPr>
          <p:cNvSpPr>
            <a:spLocks noGrp="1"/>
          </p:cNvSpPr>
          <p:nvPr>
            <p:ph type="title"/>
          </p:nvPr>
        </p:nvSpPr>
        <p:spPr>
          <a:xfrm>
            <a:off x="685801" y="349543"/>
            <a:ext cx="10131425" cy="724250"/>
          </a:xfrm>
        </p:spPr>
        <p:txBody>
          <a:bodyPr>
            <a:normAutofit fontScale="90000"/>
          </a:bodyPr>
          <a:lstStyle/>
          <a:p>
            <a:pPr algn="ctr" rtl="1"/>
            <a:r>
              <a:rPr lang="fa-IR" sz="4800" b="1" dirty="0">
                <a:cs typeface="B Lotus" panose="00000400000000000000" pitchFamily="2" charset="-78"/>
              </a:rPr>
              <a:t>شاخص های </a:t>
            </a:r>
            <a:r>
              <a:rPr lang="en-US" sz="4800" b="1" dirty="0">
                <a:cs typeface="B Lotus" panose="00000400000000000000" pitchFamily="2" charset="-78"/>
              </a:rPr>
              <a:t>Scopus</a:t>
            </a:r>
          </a:p>
        </p:txBody>
      </p:sp>
      <p:sp>
        <p:nvSpPr>
          <p:cNvPr id="3" name="Content Placeholder 2">
            <a:extLst>
              <a:ext uri="{FF2B5EF4-FFF2-40B4-BE49-F238E27FC236}">
                <a16:creationId xmlns:a16="http://schemas.microsoft.com/office/drawing/2014/main" id="{D2729568-CC90-781B-886A-90EA50A73522}"/>
              </a:ext>
            </a:extLst>
          </p:cNvPr>
          <p:cNvSpPr>
            <a:spLocks noGrp="1"/>
          </p:cNvSpPr>
          <p:nvPr>
            <p:ph idx="1"/>
          </p:nvPr>
        </p:nvSpPr>
        <p:spPr>
          <a:xfrm>
            <a:off x="744524" y="1296226"/>
            <a:ext cx="10131425" cy="3649133"/>
          </a:xfrm>
        </p:spPr>
        <p:txBody>
          <a:bodyPr>
            <a:normAutofit fontScale="92500" lnSpcReduction="10000"/>
          </a:bodyPr>
          <a:lstStyle/>
          <a:p>
            <a:pPr marL="0" indent="0" algn="ctr" rtl="1">
              <a:buNone/>
            </a:pPr>
            <a:r>
              <a:rPr lang="fa-IR" sz="3600" b="1" dirty="0">
                <a:cs typeface="B Lotus" panose="00000400000000000000" pitchFamily="2" charset="-78"/>
              </a:rPr>
              <a:t>شاخص </a:t>
            </a:r>
            <a:r>
              <a:rPr lang="en-US" sz="3600" b="1" dirty="0" err="1">
                <a:cs typeface="B Lotus" panose="00000400000000000000" pitchFamily="2" charset="-78"/>
              </a:rPr>
              <a:t>CiteScore</a:t>
            </a:r>
            <a:endParaRPr lang="fa-IR" sz="3600" b="1" dirty="0">
              <a:cs typeface="B Lotus" panose="00000400000000000000" pitchFamily="2" charset="-78"/>
            </a:endParaRPr>
          </a:p>
          <a:p>
            <a:pPr algn="r" rtl="1">
              <a:buFont typeface="Wingdings" panose="05000000000000000000" pitchFamily="2" charset="2"/>
              <a:buChar char="q"/>
            </a:pPr>
            <a:r>
              <a:rPr lang="fa-IR" dirty="0">
                <a:cs typeface="B Lotus" panose="00000400000000000000" pitchFamily="2" charset="-78"/>
              </a:rPr>
              <a:t>در ۸ دسامبر </a:t>
            </a:r>
            <a:r>
              <a:rPr lang="en-US" dirty="0">
                <a:cs typeface="B Lotus" panose="00000400000000000000" pitchFamily="2" charset="-78"/>
              </a:rPr>
              <a:t>2016</a:t>
            </a:r>
            <a:r>
              <a:rPr lang="fa-IR" dirty="0">
                <a:cs typeface="B Lotus" panose="00000400000000000000" pitchFamily="2" charset="-78"/>
              </a:rPr>
              <a:t> الزویر از محصول جدیدی که به عنوان رقیب </a:t>
            </a:r>
            <a:r>
              <a:rPr lang="en-US" dirty="0">
                <a:cs typeface="B Lotus" panose="00000400000000000000" pitchFamily="2" charset="-78"/>
              </a:rPr>
              <a:t>IF </a:t>
            </a:r>
            <a:r>
              <a:rPr lang="fa-IR" dirty="0">
                <a:cs typeface="B Lotus" panose="00000400000000000000" pitchFamily="2" charset="-78"/>
              </a:rPr>
              <a:t>معرفی شده، رونمایی کرد.</a:t>
            </a:r>
          </a:p>
          <a:p>
            <a:pPr algn="r" rtl="1">
              <a:buFont typeface="Wingdings" panose="05000000000000000000" pitchFamily="2" charset="2"/>
              <a:buChar char="q"/>
            </a:pPr>
            <a:r>
              <a:rPr lang="fa-IR" dirty="0">
                <a:cs typeface="B Lotus" panose="00000400000000000000" pitchFamily="2" charset="-78"/>
              </a:rPr>
              <a:t>شاخص استنادی اصلی </a:t>
            </a:r>
            <a:r>
              <a:rPr lang="en-US" dirty="0" err="1">
                <a:cs typeface="B Lotus" panose="00000400000000000000" pitchFamily="2" charset="-78"/>
              </a:rPr>
              <a:t>CiteScore</a:t>
            </a:r>
            <a:r>
              <a:rPr lang="en-US" dirty="0">
                <a:cs typeface="B Lotus" panose="00000400000000000000" pitchFamily="2" charset="-78"/>
              </a:rPr>
              <a:t> </a:t>
            </a:r>
            <a:r>
              <a:rPr lang="fa-IR" dirty="0">
                <a:cs typeface="B Lotus" panose="00000400000000000000" pitchFamily="2" charset="-78"/>
              </a:rPr>
              <a:t>در هر دوره بر اساس استنادات به مقالات مجله در ۳ سال قبل</a:t>
            </a:r>
            <a:r>
              <a:rPr lang="en-US" dirty="0">
                <a:cs typeface="B Lotus" panose="00000400000000000000" pitchFamily="2" charset="-78"/>
              </a:rPr>
              <a:t> </a:t>
            </a:r>
            <a:r>
              <a:rPr lang="fa-IR" dirty="0">
                <a:cs typeface="B Lotus" panose="00000400000000000000" pitchFamily="2" charset="-78"/>
              </a:rPr>
              <a:t>محاسبه میگردد.</a:t>
            </a:r>
          </a:p>
          <a:p>
            <a:pPr algn="r" rtl="1">
              <a:buFont typeface="Wingdings" panose="05000000000000000000" pitchFamily="2" charset="2"/>
              <a:buChar char="q"/>
            </a:pPr>
            <a:r>
              <a:rPr lang="fa-IR" dirty="0">
                <a:cs typeface="B Lotus" panose="00000400000000000000" pitchFamily="2" charset="-78"/>
              </a:rPr>
              <a:t> بر خلاف ضریب تاثیر که انواع خاصی از مقالات </a:t>
            </a:r>
            <a:r>
              <a:rPr lang="en-US" dirty="0">
                <a:cs typeface="B Lotus" panose="00000400000000000000" pitchFamily="2" charset="-78"/>
              </a:rPr>
              <a:t>)</a:t>
            </a:r>
            <a:r>
              <a:rPr lang="fa-IR" dirty="0">
                <a:cs typeface="B Lotus" panose="00000400000000000000" pitchFamily="2" charset="-78"/>
              </a:rPr>
              <a:t>مروری و پژوهشی و فنی</a:t>
            </a:r>
            <a:r>
              <a:rPr lang="en-US" dirty="0">
                <a:cs typeface="B Lotus" panose="00000400000000000000" pitchFamily="2" charset="-78"/>
              </a:rPr>
              <a:t>(</a:t>
            </a:r>
            <a:r>
              <a:rPr lang="fa-IR" dirty="0">
                <a:cs typeface="B Lotus" panose="00000400000000000000" pitchFamily="2" charset="-78"/>
              </a:rPr>
              <a:t> را در محاسبه تعداد</a:t>
            </a:r>
            <a:r>
              <a:rPr lang="en-US" dirty="0">
                <a:cs typeface="B Lotus" panose="00000400000000000000" pitchFamily="2" charset="-78"/>
              </a:rPr>
              <a:t> </a:t>
            </a:r>
            <a:r>
              <a:rPr lang="fa-IR" dirty="0">
                <a:cs typeface="B Lotus" panose="00000400000000000000" pitchFamily="2" charset="-78"/>
              </a:rPr>
              <a:t>مقالات در مخرج کسر در نظر میگیرد، این شاخص همه انواع مقالات را در محاسبه خود در نظرمی گیرد.</a:t>
            </a:r>
            <a:endParaRPr lang="en-US" dirty="0">
              <a:cs typeface="B Lotus" panose="00000400000000000000" pitchFamily="2" charset="-78"/>
            </a:endParaRPr>
          </a:p>
          <a:p>
            <a:pPr marL="0" indent="0" algn="r" rtl="1">
              <a:buNone/>
            </a:pPr>
            <a:endParaRPr lang="en-US" dirty="0"/>
          </a:p>
          <a:p>
            <a:pPr rtl="1">
              <a:buFont typeface="Wingdings" panose="05000000000000000000" pitchFamily="2" charset="2"/>
              <a:buChar char="q"/>
            </a:pPr>
            <a:r>
              <a:rPr lang="en-US" dirty="0" err="1"/>
              <a:t>CiteScore</a:t>
            </a:r>
            <a:r>
              <a:rPr lang="en-US" dirty="0"/>
              <a:t> for 2015 counts the citations received in 2015 to documents published in 2012, 2013 or 2014, and divides this by the number of documents published in 2012, 2013 and 2014.</a:t>
            </a:r>
          </a:p>
          <a:p>
            <a:pPr algn="r" rtl="1">
              <a:buFont typeface="Wingdings" panose="05000000000000000000" pitchFamily="2" charset="2"/>
              <a:buChar char="q"/>
            </a:pPr>
            <a:endParaRPr lang="en-US" dirty="0"/>
          </a:p>
          <a:p>
            <a:pPr algn="r" rtl="1">
              <a:buFont typeface="Wingdings" panose="05000000000000000000" pitchFamily="2" charset="2"/>
              <a:buChar char="q"/>
            </a:pPr>
            <a:endParaRPr lang="fa-IR" dirty="0"/>
          </a:p>
        </p:txBody>
      </p:sp>
      <p:pic>
        <p:nvPicPr>
          <p:cNvPr id="4" name="Picture 3">
            <a:extLst>
              <a:ext uri="{FF2B5EF4-FFF2-40B4-BE49-F238E27FC236}">
                <a16:creationId xmlns:a16="http://schemas.microsoft.com/office/drawing/2014/main" id="{B8F9B45A-1CFD-B78A-E033-AAE217E89161}"/>
              </a:ext>
            </a:extLst>
          </p:cNvPr>
          <p:cNvPicPr>
            <a:picLocks noChangeAspect="1"/>
          </p:cNvPicPr>
          <p:nvPr/>
        </p:nvPicPr>
        <p:blipFill>
          <a:blip r:embed="rId2"/>
          <a:stretch>
            <a:fillRect/>
          </a:stretch>
        </p:blipFill>
        <p:spPr>
          <a:xfrm>
            <a:off x="3079750" y="4945359"/>
            <a:ext cx="5343525" cy="1790700"/>
          </a:xfrm>
          <a:prstGeom prst="rect">
            <a:avLst/>
          </a:prstGeom>
        </p:spPr>
      </p:pic>
    </p:spTree>
    <p:extLst>
      <p:ext uri="{BB962C8B-B14F-4D97-AF65-F5344CB8AC3E}">
        <p14:creationId xmlns:p14="http://schemas.microsoft.com/office/powerpoint/2010/main" val="163646619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864A64-15BE-464C-871A-FA4BDE92B14A}"/>
              </a:ext>
            </a:extLst>
          </p:cNvPr>
          <p:cNvSpPr>
            <a:spLocks noGrp="1"/>
          </p:cNvSpPr>
          <p:nvPr>
            <p:ph type="title"/>
          </p:nvPr>
        </p:nvSpPr>
        <p:spPr>
          <a:xfrm>
            <a:off x="685801" y="349543"/>
            <a:ext cx="10131425" cy="724250"/>
          </a:xfrm>
        </p:spPr>
        <p:txBody>
          <a:bodyPr>
            <a:normAutofit fontScale="90000"/>
          </a:bodyPr>
          <a:lstStyle/>
          <a:p>
            <a:pPr algn="ctr" rtl="1"/>
            <a:r>
              <a:rPr lang="fa-IR" sz="4800" b="1" dirty="0">
                <a:cs typeface="B Lotus" panose="00000400000000000000" pitchFamily="2" charset="-78"/>
              </a:rPr>
              <a:t>شاخص های </a:t>
            </a:r>
            <a:r>
              <a:rPr lang="en-US" sz="4800" b="1" dirty="0">
                <a:cs typeface="B Lotus" panose="00000400000000000000" pitchFamily="2" charset="-78"/>
              </a:rPr>
              <a:t>Scopus</a:t>
            </a:r>
          </a:p>
        </p:txBody>
      </p:sp>
      <p:sp>
        <p:nvSpPr>
          <p:cNvPr id="3" name="Content Placeholder 2">
            <a:extLst>
              <a:ext uri="{FF2B5EF4-FFF2-40B4-BE49-F238E27FC236}">
                <a16:creationId xmlns:a16="http://schemas.microsoft.com/office/drawing/2014/main" id="{D2729568-CC90-781B-886A-90EA50A73522}"/>
              </a:ext>
            </a:extLst>
          </p:cNvPr>
          <p:cNvSpPr>
            <a:spLocks noGrp="1"/>
          </p:cNvSpPr>
          <p:nvPr>
            <p:ph idx="1"/>
          </p:nvPr>
        </p:nvSpPr>
        <p:spPr>
          <a:xfrm>
            <a:off x="744524" y="1296227"/>
            <a:ext cx="10131425" cy="2780824"/>
          </a:xfrm>
        </p:spPr>
        <p:txBody>
          <a:bodyPr/>
          <a:lstStyle/>
          <a:p>
            <a:pPr marL="0" indent="0" algn="ctr" rtl="1">
              <a:buNone/>
            </a:pPr>
            <a:r>
              <a:rPr lang="fa-IR" sz="3600" b="1" dirty="0">
                <a:cs typeface="B Lotus" panose="00000400000000000000" pitchFamily="2" charset="-78"/>
              </a:rPr>
              <a:t>شاخص </a:t>
            </a:r>
            <a:r>
              <a:rPr lang="en-US" sz="3600" b="1" dirty="0">
                <a:cs typeface="B Lotus" panose="00000400000000000000" pitchFamily="2" charset="-78"/>
              </a:rPr>
              <a:t>SNIP</a:t>
            </a:r>
            <a:endParaRPr lang="fa-IR" sz="3600" b="1" dirty="0">
              <a:cs typeface="B Lotus" panose="00000400000000000000" pitchFamily="2" charset="-78"/>
            </a:endParaRPr>
          </a:p>
          <a:p>
            <a:pPr algn="r" rtl="1">
              <a:buFont typeface="Wingdings" panose="05000000000000000000" pitchFamily="2" charset="2"/>
              <a:buChar char="q"/>
            </a:pPr>
            <a:r>
              <a:rPr lang="fa-IR" dirty="0">
                <a:cs typeface="B Lotus" panose="00000400000000000000" pitchFamily="2" charset="-78"/>
              </a:rPr>
              <a:t>این شاخص که توسط دانشگاه لایدن پیشنهاد شد میزان تأثیر استناد را با وزن دادن به استناد</a:t>
            </a:r>
            <a:r>
              <a:rPr lang="en-US" dirty="0">
                <a:cs typeface="B Lotus" panose="00000400000000000000" pitchFamily="2" charset="-78"/>
              </a:rPr>
              <a:t> </a:t>
            </a:r>
            <a:r>
              <a:rPr lang="fa-IR" dirty="0">
                <a:cs typeface="B Lotus" panose="00000400000000000000" pitchFamily="2" charset="-78"/>
              </a:rPr>
              <a:t>بر اساس کل استنادات دریافتی یک حوزه موضوعی می سنجد.</a:t>
            </a:r>
          </a:p>
          <a:p>
            <a:pPr algn="r" rtl="1">
              <a:buFont typeface="Wingdings" panose="05000000000000000000" pitchFamily="2" charset="2"/>
              <a:buChar char="q"/>
            </a:pPr>
            <a:r>
              <a:rPr lang="fa-IR" dirty="0">
                <a:cs typeface="B Lotus" panose="00000400000000000000" pitchFamily="2" charset="-78"/>
              </a:rPr>
              <a:t>بنابراین تأثیر یک استناد می تواند در یک حوزه موضوعی نسبت به یک حوزه موضوعی</a:t>
            </a:r>
            <a:r>
              <a:rPr lang="en-US" dirty="0">
                <a:cs typeface="B Lotus" panose="00000400000000000000" pitchFamily="2" charset="-78"/>
              </a:rPr>
              <a:t> </a:t>
            </a:r>
            <a:r>
              <a:rPr lang="fa-IR" dirty="0">
                <a:cs typeface="B Lotus" panose="00000400000000000000" pitchFamily="2" charset="-78"/>
              </a:rPr>
              <a:t>دیگر ارزش بیشتری داشته باشد.</a:t>
            </a:r>
          </a:p>
        </p:txBody>
      </p:sp>
      <p:sp>
        <p:nvSpPr>
          <p:cNvPr id="6" name="TextBox 5">
            <a:extLst>
              <a:ext uri="{FF2B5EF4-FFF2-40B4-BE49-F238E27FC236}">
                <a16:creationId xmlns:a16="http://schemas.microsoft.com/office/drawing/2014/main" id="{DFF2373F-B309-2268-E03A-963C8054FB0D}"/>
              </a:ext>
            </a:extLst>
          </p:cNvPr>
          <p:cNvSpPr txBox="1"/>
          <p:nvPr/>
        </p:nvSpPr>
        <p:spPr>
          <a:xfrm>
            <a:off x="1501538" y="3848911"/>
            <a:ext cx="6094602" cy="2246769"/>
          </a:xfrm>
          <a:prstGeom prst="rect">
            <a:avLst/>
          </a:prstGeom>
          <a:noFill/>
        </p:spPr>
        <p:txBody>
          <a:bodyPr wrap="square">
            <a:spAutoFit/>
          </a:bodyPr>
          <a:lstStyle/>
          <a:p>
            <a:r>
              <a:rPr lang="en-US" sz="2800" b="1" dirty="0"/>
              <a:t>journal’s citation count per paper</a:t>
            </a:r>
          </a:p>
          <a:p>
            <a:endParaRPr lang="en-US" sz="2800" b="1" dirty="0"/>
          </a:p>
          <a:p>
            <a:r>
              <a:rPr lang="en-US" sz="2800" b="1" dirty="0"/>
              <a:t>÷ </a:t>
            </a:r>
          </a:p>
          <a:p>
            <a:endParaRPr lang="en-US" sz="2800" b="1" dirty="0"/>
          </a:p>
          <a:p>
            <a:r>
              <a:rPr lang="en-US" sz="2800" b="1" dirty="0"/>
              <a:t>citation potential in its subject area</a:t>
            </a:r>
          </a:p>
        </p:txBody>
      </p:sp>
    </p:spTree>
    <p:extLst>
      <p:ext uri="{BB962C8B-B14F-4D97-AF65-F5344CB8AC3E}">
        <p14:creationId xmlns:p14="http://schemas.microsoft.com/office/powerpoint/2010/main" val="28652647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864A64-15BE-464C-871A-FA4BDE92B14A}"/>
              </a:ext>
            </a:extLst>
          </p:cNvPr>
          <p:cNvSpPr>
            <a:spLocks noGrp="1"/>
          </p:cNvSpPr>
          <p:nvPr>
            <p:ph type="title"/>
          </p:nvPr>
        </p:nvSpPr>
        <p:spPr>
          <a:xfrm>
            <a:off x="685801" y="349543"/>
            <a:ext cx="10131425" cy="724250"/>
          </a:xfrm>
        </p:spPr>
        <p:txBody>
          <a:bodyPr>
            <a:normAutofit fontScale="90000"/>
          </a:bodyPr>
          <a:lstStyle/>
          <a:p>
            <a:pPr algn="ctr" rtl="1"/>
            <a:r>
              <a:rPr lang="fa-IR" sz="4800" b="1" dirty="0">
                <a:cs typeface="B Lotus" panose="00000400000000000000" pitchFamily="2" charset="-78"/>
              </a:rPr>
              <a:t>شاخص های </a:t>
            </a:r>
            <a:r>
              <a:rPr lang="en-US" sz="4800" b="1" dirty="0">
                <a:cs typeface="B Lotus" panose="00000400000000000000" pitchFamily="2" charset="-78"/>
              </a:rPr>
              <a:t>Scopus</a:t>
            </a:r>
          </a:p>
        </p:txBody>
      </p:sp>
      <p:sp>
        <p:nvSpPr>
          <p:cNvPr id="3" name="Content Placeholder 2">
            <a:extLst>
              <a:ext uri="{FF2B5EF4-FFF2-40B4-BE49-F238E27FC236}">
                <a16:creationId xmlns:a16="http://schemas.microsoft.com/office/drawing/2014/main" id="{D2729568-CC90-781B-886A-90EA50A73522}"/>
              </a:ext>
            </a:extLst>
          </p:cNvPr>
          <p:cNvSpPr>
            <a:spLocks noGrp="1"/>
          </p:cNvSpPr>
          <p:nvPr>
            <p:ph idx="1"/>
          </p:nvPr>
        </p:nvSpPr>
        <p:spPr>
          <a:xfrm>
            <a:off x="744524" y="1296226"/>
            <a:ext cx="10131425" cy="2957721"/>
          </a:xfrm>
        </p:spPr>
        <p:txBody>
          <a:bodyPr>
            <a:normAutofit fontScale="92500" lnSpcReduction="20000"/>
          </a:bodyPr>
          <a:lstStyle/>
          <a:p>
            <a:pPr marL="0" indent="0" algn="ctr" rtl="1">
              <a:buNone/>
            </a:pPr>
            <a:r>
              <a:rPr lang="fa-IR" sz="3600" b="1" dirty="0">
                <a:cs typeface="B Lotus" panose="00000400000000000000" pitchFamily="2" charset="-78"/>
              </a:rPr>
              <a:t>شاخص </a:t>
            </a:r>
            <a:r>
              <a:rPr lang="en-US" sz="3600" b="1" dirty="0">
                <a:cs typeface="B Lotus" panose="00000400000000000000" pitchFamily="2" charset="-78"/>
              </a:rPr>
              <a:t>SJR</a:t>
            </a:r>
          </a:p>
          <a:p>
            <a:pPr marL="0" indent="0" algn="ctr" rtl="1">
              <a:buNone/>
            </a:pPr>
            <a:endParaRPr lang="en-US" sz="3600" b="1" dirty="0">
              <a:cs typeface="B Lotus" panose="00000400000000000000" pitchFamily="2" charset="-78"/>
            </a:endParaRPr>
          </a:p>
          <a:p>
            <a:pPr algn="r" rtl="1">
              <a:buFont typeface="Wingdings" panose="05000000000000000000" pitchFamily="2" charset="2"/>
              <a:buChar char="q"/>
            </a:pPr>
            <a:r>
              <a:rPr lang="fa-IR" sz="2400" dirty="0">
                <a:cs typeface="B Lotus" panose="00000400000000000000" pitchFamily="2" charset="-78"/>
              </a:rPr>
              <a:t>معیاری برای اندازه‌گیری میزان تاثیر علمی مجلات علمی است که به طور هم‌زمان تعداد استنادات انجام شده به مقالات یک مجله و همچنین اعتبار مقالات استناد دهنده را مورد ارزیابی قرار می‌دهد.</a:t>
            </a:r>
            <a:endParaRPr lang="en-US" sz="2400" dirty="0">
              <a:cs typeface="B Lotus" panose="00000400000000000000" pitchFamily="2" charset="-78"/>
            </a:endParaRPr>
          </a:p>
          <a:p>
            <a:pPr algn="r" rtl="1">
              <a:buFont typeface="Wingdings" panose="05000000000000000000" pitchFamily="2" charset="2"/>
              <a:buChar char="q"/>
            </a:pPr>
            <a:r>
              <a:rPr lang="fa-IR" sz="2400" dirty="0">
                <a:cs typeface="B Lotus" panose="00000400000000000000" pitchFamily="2" charset="-78"/>
              </a:rPr>
              <a:t>در واقع یک مقدار عددی است که متوسط تعداد استنادهای موزون به مدارک موجود در سه سال اخیر مجله را در سال مورد نظر نمایش می‌دهد. </a:t>
            </a:r>
          </a:p>
        </p:txBody>
      </p:sp>
      <p:sp>
        <p:nvSpPr>
          <p:cNvPr id="5" name="TextBox 4">
            <a:extLst>
              <a:ext uri="{FF2B5EF4-FFF2-40B4-BE49-F238E27FC236}">
                <a16:creationId xmlns:a16="http://schemas.microsoft.com/office/drawing/2014/main" id="{ED6D2CE9-FFF4-C72D-D023-04A2F2AB8B5D}"/>
              </a:ext>
            </a:extLst>
          </p:cNvPr>
          <p:cNvSpPr txBox="1"/>
          <p:nvPr/>
        </p:nvSpPr>
        <p:spPr>
          <a:xfrm>
            <a:off x="1017166" y="4601010"/>
            <a:ext cx="6094602" cy="1323439"/>
          </a:xfrm>
          <a:prstGeom prst="rect">
            <a:avLst/>
          </a:prstGeom>
          <a:noFill/>
        </p:spPr>
        <p:txBody>
          <a:bodyPr wrap="square">
            <a:spAutoFit/>
          </a:bodyPr>
          <a:lstStyle/>
          <a:p>
            <a:r>
              <a:rPr lang="en-US" sz="2000" b="1" dirty="0"/>
              <a:t>average # of weighted citations received in a year </a:t>
            </a:r>
          </a:p>
          <a:p>
            <a:endParaRPr lang="en-US" sz="2000" b="1" dirty="0"/>
          </a:p>
          <a:p>
            <a:r>
              <a:rPr lang="en-US" sz="2000" b="1" dirty="0"/>
              <a:t>÷ </a:t>
            </a:r>
          </a:p>
          <a:p>
            <a:r>
              <a:rPr lang="en-US" sz="2000" b="1" dirty="0"/>
              <a:t>Num of documents published in previous 3 years</a:t>
            </a:r>
          </a:p>
        </p:txBody>
      </p:sp>
    </p:spTree>
    <p:extLst>
      <p:ext uri="{BB962C8B-B14F-4D97-AF65-F5344CB8AC3E}">
        <p14:creationId xmlns:p14="http://schemas.microsoft.com/office/powerpoint/2010/main" val="14693573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4CA388-DBA7-F7D9-D1CA-66B11582332A}"/>
              </a:ext>
            </a:extLst>
          </p:cNvPr>
          <p:cNvSpPr>
            <a:spLocks noGrp="1"/>
          </p:cNvSpPr>
          <p:nvPr>
            <p:ph type="title"/>
          </p:nvPr>
        </p:nvSpPr>
        <p:spPr/>
        <p:txBody>
          <a:bodyPr>
            <a:normAutofit/>
          </a:bodyPr>
          <a:lstStyle/>
          <a:p>
            <a:pPr algn="ctr"/>
            <a:r>
              <a:rPr lang="fa-IR" sz="5400" b="1" dirty="0">
                <a:cs typeface="B Lotus" panose="00000400000000000000" pitchFamily="2" charset="-78"/>
              </a:rPr>
              <a:t>شاخص‌های جدید</a:t>
            </a:r>
            <a:endParaRPr lang="en-US" sz="5400" b="1" dirty="0">
              <a:cs typeface="B Lotus" panose="00000400000000000000" pitchFamily="2" charset="-78"/>
            </a:endParaRPr>
          </a:p>
        </p:txBody>
      </p:sp>
      <p:sp>
        <p:nvSpPr>
          <p:cNvPr id="3" name="Content Placeholder 2">
            <a:extLst>
              <a:ext uri="{FF2B5EF4-FFF2-40B4-BE49-F238E27FC236}">
                <a16:creationId xmlns:a16="http://schemas.microsoft.com/office/drawing/2014/main" id="{E64C05F2-8A91-A10B-D662-3C8C7947C1D1}"/>
              </a:ext>
            </a:extLst>
          </p:cNvPr>
          <p:cNvSpPr>
            <a:spLocks noGrp="1"/>
          </p:cNvSpPr>
          <p:nvPr>
            <p:ph idx="1"/>
          </p:nvPr>
        </p:nvSpPr>
        <p:spPr/>
        <p:txBody>
          <a:bodyPr>
            <a:normAutofit/>
          </a:bodyPr>
          <a:lstStyle/>
          <a:p>
            <a:pPr algn="r" rtl="1">
              <a:buFont typeface="Wingdings" panose="05000000000000000000" pitchFamily="2" charset="2"/>
              <a:buChar char="q"/>
            </a:pPr>
            <a:r>
              <a:rPr lang="fa-IR" sz="3600" dirty="0">
                <a:cs typeface="B Lotus" panose="00000400000000000000" pitchFamily="2" charset="-78"/>
              </a:rPr>
              <a:t>شاخص هرش</a:t>
            </a:r>
          </a:p>
          <a:p>
            <a:pPr algn="r" rtl="1">
              <a:buFont typeface="Wingdings" panose="05000000000000000000" pitchFamily="2" charset="2"/>
              <a:buChar char="q"/>
            </a:pPr>
            <a:r>
              <a:rPr lang="fa-IR" sz="3600" dirty="0">
                <a:cs typeface="B Lotus" panose="00000400000000000000" pitchFamily="2" charset="-78"/>
              </a:rPr>
              <a:t>شاخص جی</a:t>
            </a:r>
          </a:p>
          <a:p>
            <a:pPr algn="r" rtl="1">
              <a:buFont typeface="Wingdings" panose="05000000000000000000" pitchFamily="2" charset="2"/>
              <a:buChar char="q"/>
            </a:pPr>
            <a:r>
              <a:rPr lang="fa-IR" sz="3600" dirty="0">
                <a:cs typeface="B Lotus" panose="00000400000000000000" pitchFamily="2" charset="-78"/>
              </a:rPr>
              <a:t>شاخص وای </a:t>
            </a:r>
          </a:p>
          <a:p>
            <a:pPr algn="r" rtl="1">
              <a:buFont typeface="Wingdings" panose="05000000000000000000" pitchFamily="2" charset="2"/>
              <a:buChar char="q"/>
            </a:pPr>
            <a:r>
              <a:rPr lang="fa-IR" sz="3600" dirty="0">
                <a:cs typeface="B Lotus" panose="00000400000000000000" pitchFamily="2" charset="-78"/>
              </a:rPr>
              <a:t>ارزش متیو</a:t>
            </a:r>
            <a:endParaRPr lang="en-US" sz="3600" dirty="0">
              <a:cs typeface="B Lotus" panose="00000400000000000000" pitchFamily="2" charset="-78"/>
            </a:endParaRPr>
          </a:p>
        </p:txBody>
      </p:sp>
    </p:spTree>
    <p:extLst>
      <p:ext uri="{BB962C8B-B14F-4D97-AF65-F5344CB8AC3E}">
        <p14:creationId xmlns:p14="http://schemas.microsoft.com/office/powerpoint/2010/main" val="144243807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DF6667-F684-1BE0-4F3F-21A57A8C0AE9}"/>
              </a:ext>
            </a:extLst>
          </p:cNvPr>
          <p:cNvSpPr>
            <a:spLocks noGrp="1"/>
          </p:cNvSpPr>
          <p:nvPr>
            <p:ph type="title"/>
          </p:nvPr>
        </p:nvSpPr>
        <p:spPr>
          <a:xfrm>
            <a:off x="685801" y="215319"/>
            <a:ext cx="10131425" cy="673916"/>
          </a:xfrm>
        </p:spPr>
        <p:txBody>
          <a:bodyPr>
            <a:normAutofit fontScale="90000"/>
          </a:bodyPr>
          <a:lstStyle/>
          <a:p>
            <a:pPr algn="ctr"/>
            <a:r>
              <a:rPr lang="fa-IR" sz="4800" b="1" dirty="0">
                <a:cs typeface="B Lotus" panose="00000400000000000000" pitchFamily="2" charset="-78"/>
              </a:rPr>
              <a:t>شاخص هرش</a:t>
            </a:r>
            <a:endParaRPr lang="en-US" sz="4800" b="1" dirty="0">
              <a:cs typeface="B Lotus" panose="00000400000000000000" pitchFamily="2" charset="-78"/>
            </a:endParaRPr>
          </a:p>
        </p:txBody>
      </p:sp>
      <p:sp>
        <p:nvSpPr>
          <p:cNvPr id="3" name="Content Placeholder 2">
            <a:extLst>
              <a:ext uri="{FF2B5EF4-FFF2-40B4-BE49-F238E27FC236}">
                <a16:creationId xmlns:a16="http://schemas.microsoft.com/office/drawing/2014/main" id="{660CD559-8B0F-4365-9092-CFD7F44D3E06}"/>
              </a:ext>
            </a:extLst>
          </p:cNvPr>
          <p:cNvSpPr>
            <a:spLocks noGrp="1"/>
          </p:cNvSpPr>
          <p:nvPr>
            <p:ph idx="1"/>
          </p:nvPr>
        </p:nvSpPr>
        <p:spPr>
          <a:xfrm>
            <a:off x="899795" y="2254892"/>
            <a:ext cx="10630948" cy="3456795"/>
          </a:xfrm>
        </p:spPr>
        <p:txBody>
          <a:bodyPr>
            <a:normAutofit/>
          </a:bodyPr>
          <a:lstStyle/>
          <a:p>
            <a:pPr algn="just" rtl="1">
              <a:buFont typeface="Wingdings" panose="05000000000000000000" pitchFamily="2" charset="2"/>
              <a:buChar char="q"/>
            </a:pPr>
            <a:r>
              <a:rPr lang="fa-IR" sz="2400" dirty="0">
                <a:cs typeface="B Lotus" panose="00000400000000000000" pitchFamily="2" charset="-78"/>
              </a:rPr>
              <a:t>این شاخص در سال 2005 توسط هرش (استاد فیزیک دانشگاه کالیفرنیا) به عنوان شاخصی برای سنجش برونداد علمی- پژوهشی پژوهشگران به صورت انفرادی ابداع شد. </a:t>
            </a:r>
          </a:p>
          <a:p>
            <a:pPr algn="just" rtl="1">
              <a:buFont typeface="Wingdings" panose="05000000000000000000" pitchFamily="2" charset="2"/>
              <a:buChar char="q"/>
            </a:pPr>
            <a:r>
              <a:rPr lang="fa-IR" sz="2400" dirty="0">
                <a:cs typeface="B Lotus" panose="00000400000000000000" pitchFamily="2" charset="-78"/>
              </a:rPr>
              <a:t>شاخص اچ به این پرسش پاسخ می­دهد که هر یک از </a:t>
            </a:r>
            <a:r>
              <a:rPr lang="fa-IR" sz="2400" b="1" dirty="0">
                <a:cs typeface="B Lotus" panose="00000400000000000000" pitchFamily="2" charset="-78"/>
              </a:rPr>
              <a:t>پژوهشگران</a:t>
            </a:r>
            <a:r>
              <a:rPr lang="fa-IR" sz="2400" dirty="0">
                <a:cs typeface="B Lotus" panose="00000400000000000000" pitchFamily="2" charset="-78"/>
              </a:rPr>
              <a:t> به تنهایی چه نقشی در پیشبرد و گسترش مرزهای علوم در حوزه­های مختلف دانش بشری دارند؟</a:t>
            </a:r>
          </a:p>
          <a:p>
            <a:pPr algn="just" rtl="1">
              <a:buFont typeface="Wingdings" panose="05000000000000000000" pitchFamily="2" charset="2"/>
              <a:buChar char="q"/>
            </a:pPr>
            <a:r>
              <a:rPr lang="fa-IR" sz="2400" dirty="0">
                <a:cs typeface="B Lotus" panose="00000400000000000000" pitchFamily="2" charset="-78"/>
              </a:rPr>
              <a:t>شاخص </a:t>
            </a:r>
            <a:r>
              <a:rPr lang="en-US" sz="2400" dirty="0">
                <a:cs typeface="B Lotus" panose="00000400000000000000" pitchFamily="2" charset="-78"/>
              </a:rPr>
              <a:t>H </a:t>
            </a:r>
            <a:r>
              <a:rPr lang="fa-IR" sz="2400" dirty="0">
                <a:cs typeface="B Lotus" panose="00000400000000000000" pitchFamily="2" charset="-78"/>
              </a:rPr>
              <a:t>یک پژوهشگر، شامل </a:t>
            </a:r>
            <a:r>
              <a:rPr lang="en-US" sz="2400" dirty="0">
                <a:cs typeface="B Lotus" panose="00000400000000000000" pitchFamily="2" charset="-78"/>
              </a:rPr>
              <a:t>H </a:t>
            </a:r>
            <a:r>
              <a:rPr lang="fa-IR" sz="2400" dirty="0">
                <a:cs typeface="B Lotus" panose="00000400000000000000" pitchFamily="2" charset="-78"/>
              </a:rPr>
              <a:t>تعداد از مقالات اوست که به هر کدام از آنها حداقل </a:t>
            </a:r>
            <a:r>
              <a:rPr lang="en-US" sz="2400" dirty="0">
                <a:cs typeface="B Lotus" panose="00000400000000000000" pitchFamily="2" charset="-78"/>
              </a:rPr>
              <a:t>H </a:t>
            </a:r>
            <a:r>
              <a:rPr lang="fa-IR" sz="2400" dirty="0">
                <a:cs typeface="B Lotus" panose="00000400000000000000" pitchFamily="2" charset="-78"/>
              </a:rPr>
              <a:t>بار استناد شده باشد. </a:t>
            </a:r>
          </a:p>
          <a:p>
            <a:pPr algn="r" rtl="1">
              <a:buFont typeface="Wingdings" panose="05000000000000000000" pitchFamily="2" charset="2"/>
              <a:buChar char="q"/>
            </a:pPr>
            <a:endParaRPr lang="fa-IR" sz="2400" dirty="0"/>
          </a:p>
          <a:p>
            <a:pPr algn="r" rtl="1">
              <a:buFont typeface="Wingdings" panose="05000000000000000000" pitchFamily="2" charset="2"/>
              <a:buChar char="q"/>
            </a:pPr>
            <a:endParaRPr lang="fa-IR" sz="2400" dirty="0"/>
          </a:p>
          <a:p>
            <a:pPr algn="r" rtl="1">
              <a:buFont typeface="Wingdings" panose="05000000000000000000" pitchFamily="2" charset="2"/>
              <a:buChar char="q"/>
            </a:pPr>
            <a:endParaRPr lang="en-US" sz="2400" dirty="0"/>
          </a:p>
        </p:txBody>
      </p:sp>
    </p:spTree>
    <p:extLst>
      <p:ext uri="{BB962C8B-B14F-4D97-AF65-F5344CB8AC3E}">
        <p14:creationId xmlns:p14="http://schemas.microsoft.com/office/powerpoint/2010/main" val="339539824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DF6667-F684-1BE0-4F3F-21A57A8C0AE9}"/>
              </a:ext>
            </a:extLst>
          </p:cNvPr>
          <p:cNvSpPr>
            <a:spLocks noGrp="1"/>
          </p:cNvSpPr>
          <p:nvPr>
            <p:ph type="title"/>
          </p:nvPr>
        </p:nvSpPr>
        <p:spPr>
          <a:xfrm>
            <a:off x="685801" y="215319"/>
            <a:ext cx="10131425" cy="673916"/>
          </a:xfrm>
        </p:spPr>
        <p:txBody>
          <a:bodyPr>
            <a:normAutofit fontScale="90000"/>
          </a:bodyPr>
          <a:lstStyle/>
          <a:p>
            <a:pPr algn="ctr"/>
            <a:r>
              <a:rPr lang="fa-IR" sz="4800" b="1" dirty="0">
                <a:cs typeface="B Lotus" panose="00000400000000000000" pitchFamily="2" charset="-78"/>
              </a:rPr>
              <a:t>شاخص هرش</a:t>
            </a:r>
            <a:endParaRPr lang="en-US" sz="4800" b="1" dirty="0">
              <a:cs typeface="B Lotus" panose="00000400000000000000" pitchFamily="2" charset="-78"/>
            </a:endParaRPr>
          </a:p>
        </p:txBody>
      </p:sp>
      <p:sp>
        <p:nvSpPr>
          <p:cNvPr id="3" name="Content Placeholder 2">
            <a:extLst>
              <a:ext uri="{FF2B5EF4-FFF2-40B4-BE49-F238E27FC236}">
                <a16:creationId xmlns:a16="http://schemas.microsoft.com/office/drawing/2014/main" id="{660CD559-8B0F-4365-9092-CFD7F44D3E06}"/>
              </a:ext>
            </a:extLst>
          </p:cNvPr>
          <p:cNvSpPr>
            <a:spLocks noGrp="1"/>
          </p:cNvSpPr>
          <p:nvPr>
            <p:ph idx="1"/>
          </p:nvPr>
        </p:nvSpPr>
        <p:spPr>
          <a:xfrm>
            <a:off x="780526" y="2104256"/>
            <a:ext cx="10630948" cy="3520502"/>
          </a:xfrm>
        </p:spPr>
        <p:txBody>
          <a:bodyPr>
            <a:normAutofit fontScale="92500"/>
          </a:bodyPr>
          <a:lstStyle/>
          <a:p>
            <a:pPr algn="just" rtl="1">
              <a:buFont typeface="Wingdings" panose="05000000000000000000" pitchFamily="2" charset="2"/>
              <a:buChar char="q"/>
            </a:pPr>
            <a:r>
              <a:rPr lang="fa-IR" sz="2400" dirty="0">
                <a:cs typeface="B Lotus" panose="00000400000000000000" pitchFamily="2" charset="-78"/>
              </a:rPr>
              <a:t>برای مثال اگر یک نویسنده، 6 مقاله داشته باشد که به هر یک دست کم 6 بار استناد شده باشد، شاخص </a:t>
            </a:r>
            <a:r>
              <a:rPr lang="en-US" sz="2400" dirty="0">
                <a:cs typeface="B Lotus" panose="00000400000000000000" pitchFamily="2" charset="-78"/>
              </a:rPr>
              <a:t>H </a:t>
            </a:r>
            <a:r>
              <a:rPr lang="fa-IR" sz="2400" dirty="0">
                <a:cs typeface="B Lotus" panose="00000400000000000000" pitchFamily="2" charset="-78"/>
              </a:rPr>
              <a:t>آن نویسنده، 6 خواهد بود. </a:t>
            </a:r>
          </a:p>
          <a:p>
            <a:pPr algn="just" rtl="1">
              <a:buFont typeface="Wingdings" panose="05000000000000000000" pitchFamily="2" charset="2"/>
              <a:buChar char="q"/>
            </a:pPr>
            <a:r>
              <a:rPr lang="fa-IR" sz="2400" dirty="0">
                <a:cs typeface="B Lotus" panose="00000400000000000000" pitchFamily="2" charset="-78"/>
              </a:rPr>
              <a:t>اگر تعداد مقالات آن نویسنده، بیشتر از 6 ولی تعداد استنادها کمتر از 6 باشد، در شاخص </a:t>
            </a:r>
            <a:r>
              <a:rPr lang="en-US" sz="2400" dirty="0">
                <a:cs typeface="B Lotus" panose="00000400000000000000" pitchFamily="2" charset="-78"/>
              </a:rPr>
              <a:t>H </a:t>
            </a:r>
            <a:r>
              <a:rPr lang="fa-IR" sz="2400" dirty="0">
                <a:cs typeface="B Lotus" panose="00000400000000000000" pitchFamily="2" charset="-78"/>
              </a:rPr>
              <a:t>وی تأثیری نخواهد داشت. </a:t>
            </a:r>
          </a:p>
          <a:p>
            <a:pPr algn="just" rtl="1">
              <a:buFont typeface="Wingdings" panose="05000000000000000000" pitchFamily="2" charset="2"/>
              <a:buChar char="q"/>
            </a:pPr>
            <a:r>
              <a:rPr lang="fa-IR" sz="2400" dirty="0">
                <a:cs typeface="B Lotus" panose="00000400000000000000" pitchFamily="2" charset="-78"/>
              </a:rPr>
              <a:t>بدیهی است هر چه عدد </a:t>
            </a:r>
            <a:r>
              <a:rPr lang="en-US" sz="2400" dirty="0">
                <a:cs typeface="B Lotus" panose="00000400000000000000" pitchFamily="2" charset="-78"/>
              </a:rPr>
              <a:t>H </a:t>
            </a:r>
            <a:r>
              <a:rPr lang="fa-IR" sz="2400" dirty="0">
                <a:cs typeface="B Lotus" panose="00000400000000000000" pitchFamily="2" charset="-78"/>
              </a:rPr>
              <a:t>بزرگتر باشد، نشان از توان علمی و تأثیرگذاری بیشتر یک پژوهشگر بر علم خواهد بود.</a:t>
            </a:r>
          </a:p>
          <a:p>
            <a:pPr algn="just" rtl="1">
              <a:buFont typeface="Wingdings" panose="05000000000000000000" pitchFamily="2" charset="2"/>
              <a:buChar char="q"/>
            </a:pPr>
            <a:r>
              <a:rPr lang="fa-IR" sz="2400" dirty="0">
                <a:cs typeface="B Lotus" panose="00000400000000000000" pitchFamily="2" charset="-78"/>
              </a:rPr>
              <a:t>معتبرترین و مهمترین منبع برای به دست آوردن شاخص </a:t>
            </a:r>
            <a:r>
              <a:rPr lang="en-US" sz="2400" dirty="0">
                <a:cs typeface="B Lotus" panose="00000400000000000000" pitchFamily="2" charset="-78"/>
              </a:rPr>
              <a:t>H </a:t>
            </a:r>
            <a:r>
              <a:rPr lang="fa-IR" sz="2400" dirty="0">
                <a:cs typeface="B Lotus" panose="00000400000000000000" pitchFamily="2" charset="-78"/>
              </a:rPr>
              <a:t>پایگاه اطلاعاتی</a:t>
            </a:r>
            <a:r>
              <a:rPr lang="en-US" sz="2400" dirty="0">
                <a:cs typeface="B Lotus" panose="00000400000000000000" pitchFamily="2" charset="-78"/>
              </a:rPr>
              <a:t>Thomson ISI Web of Science </a:t>
            </a:r>
            <a:r>
              <a:rPr lang="fa-IR" sz="2400" dirty="0">
                <a:cs typeface="B Lotus" panose="00000400000000000000" pitchFamily="2" charset="-78"/>
              </a:rPr>
              <a:t>است و امکان اندازه­گیری خودکار این شاخص را نیز فراهم آورده است. </a:t>
            </a:r>
          </a:p>
          <a:p>
            <a:pPr algn="r" rtl="1">
              <a:buFont typeface="Wingdings" panose="05000000000000000000" pitchFamily="2" charset="2"/>
              <a:buChar char="q"/>
            </a:pPr>
            <a:endParaRPr lang="en-US" sz="2400" dirty="0"/>
          </a:p>
        </p:txBody>
      </p:sp>
    </p:spTree>
    <p:extLst>
      <p:ext uri="{BB962C8B-B14F-4D97-AF65-F5344CB8AC3E}">
        <p14:creationId xmlns:p14="http://schemas.microsoft.com/office/powerpoint/2010/main" val="97209219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DF6667-F684-1BE0-4F3F-21A57A8C0AE9}"/>
              </a:ext>
            </a:extLst>
          </p:cNvPr>
          <p:cNvSpPr>
            <a:spLocks noGrp="1"/>
          </p:cNvSpPr>
          <p:nvPr>
            <p:ph type="title"/>
          </p:nvPr>
        </p:nvSpPr>
        <p:spPr>
          <a:xfrm>
            <a:off x="685801" y="215319"/>
            <a:ext cx="10131425" cy="673916"/>
          </a:xfrm>
        </p:spPr>
        <p:txBody>
          <a:bodyPr>
            <a:normAutofit fontScale="90000"/>
          </a:bodyPr>
          <a:lstStyle/>
          <a:p>
            <a:pPr algn="ctr"/>
            <a:r>
              <a:rPr lang="fa-IR" sz="4800" b="1" dirty="0">
                <a:cs typeface="B Lotus" panose="00000400000000000000" pitchFamily="2" charset="-78"/>
              </a:rPr>
              <a:t>محاسبه شاخص هرش</a:t>
            </a:r>
            <a:endParaRPr lang="en-US" sz="4800" b="1" dirty="0">
              <a:cs typeface="B Lotus" panose="00000400000000000000" pitchFamily="2" charset="-78"/>
            </a:endParaRPr>
          </a:p>
        </p:txBody>
      </p:sp>
      <p:sp>
        <p:nvSpPr>
          <p:cNvPr id="3" name="Content Placeholder 2">
            <a:extLst>
              <a:ext uri="{FF2B5EF4-FFF2-40B4-BE49-F238E27FC236}">
                <a16:creationId xmlns:a16="http://schemas.microsoft.com/office/drawing/2014/main" id="{660CD559-8B0F-4365-9092-CFD7F44D3E06}"/>
              </a:ext>
            </a:extLst>
          </p:cNvPr>
          <p:cNvSpPr>
            <a:spLocks noGrp="1"/>
          </p:cNvSpPr>
          <p:nvPr>
            <p:ph idx="1"/>
          </p:nvPr>
        </p:nvSpPr>
        <p:spPr>
          <a:xfrm>
            <a:off x="780526" y="1971735"/>
            <a:ext cx="10630948" cy="2242456"/>
          </a:xfrm>
        </p:spPr>
        <p:txBody>
          <a:bodyPr>
            <a:normAutofit/>
          </a:bodyPr>
          <a:lstStyle/>
          <a:p>
            <a:pPr algn="just" rtl="1">
              <a:buFont typeface="Wingdings" panose="05000000000000000000" pitchFamily="2" charset="2"/>
              <a:buChar char="q"/>
            </a:pPr>
            <a:r>
              <a:rPr lang="fa-IR" sz="2400" dirty="0">
                <a:cs typeface="B Lotus" panose="00000400000000000000" pitchFamily="2" charset="-78"/>
              </a:rPr>
              <a:t>برای به دست آوردن عدد </a:t>
            </a:r>
            <a:r>
              <a:rPr lang="en-US" sz="2400" dirty="0">
                <a:cs typeface="B Lotus" panose="00000400000000000000" pitchFamily="2" charset="-78"/>
              </a:rPr>
              <a:t>H، </a:t>
            </a:r>
            <a:r>
              <a:rPr lang="fa-IR" sz="2400" dirty="0">
                <a:cs typeface="B Lotus" panose="00000400000000000000" pitchFamily="2" charset="-78"/>
              </a:rPr>
              <a:t>پس از انجام جستجو، باید مقالات را بر حسب استناد به ترتیب نزولی مرتب کرد و شماره مقاله را با تعداد استنادها مقایسه نمود تا تعداد استناد مساوی یا بیشتر از شماره مقاله باشد. </a:t>
            </a:r>
          </a:p>
          <a:p>
            <a:pPr algn="just" rtl="1">
              <a:buFont typeface="Wingdings" panose="05000000000000000000" pitchFamily="2" charset="2"/>
              <a:buChar char="q"/>
            </a:pPr>
            <a:r>
              <a:rPr lang="fa-IR" sz="2400" dirty="0">
                <a:cs typeface="B Lotus" panose="00000400000000000000" pitchFamily="2" charset="-78"/>
              </a:rPr>
              <a:t>شماره آن مقاله، نشان­دهنده عدد </a:t>
            </a:r>
            <a:r>
              <a:rPr lang="en-US" sz="2400" dirty="0">
                <a:cs typeface="B Lotus" panose="00000400000000000000" pitchFamily="2" charset="-78"/>
              </a:rPr>
              <a:t>H </a:t>
            </a:r>
            <a:r>
              <a:rPr lang="fa-IR" sz="2400" dirty="0">
                <a:cs typeface="B Lotus" panose="00000400000000000000" pitchFamily="2" charset="-78"/>
              </a:rPr>
              <a:t>نویسنده است. </a:t>
            </a:r>
          </a:p>
          <a:p>
            <a:pPr marL="0" indent="0" algn="r" rtl="1">
              <a:buNone/>
            </a:pPr>
            <a:endParaRPr lang="en-US" sz="2400" dirty="0"/>
          </a:p>
        </p:txBody>
      </p:sp>
      <p:pic>
        <p:nvPicPr>
          <p:cNvPr id="4" name="Picture 4">
            <a:extLst>
              <a:ext uri="{FF2B5EF4-FFF2-40B4-BE49-F238E27FC236}">
                <a16:creationId xmlns:a16="http://schemas.microsoft.com/office/drawing/2014/main" id="{53E0C022-7C47-C8DC-4765-EADFE05CB9C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5801" y="4479235"/>
            <a:ext cx="7653338" cy="1447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1125726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CBBFA7-A480-A555-BAEE-90F10CAE4208}"/>
              </a:ext>
            </a:extLst>
          </p:cNvPr>
          <p:cNvSpPr>
            <a:spLocks noGrp="1"/>
          </p:cNvSpPr>
          <p:nvPr>
            <p:ph type="title"/>
          </p:nvPr>
        </p:nvSpPr>
        <p:spPr>
          <a:xfrm>
            <a:off x="685801" y="609600"/>
            <a:ext cx="10131425" cy="925585"/>
          </a:xfrm>
        </p:spPr>
        <p:txBody>
          <a:bodyPr>
            <a:normAutofit/>
          </a:bodyPr>
          <a:lstStyle/>
          <a:p>
            <a:pPr algn="ctr"/>
            <a:r>
              <a:rPr lang="fa-IR" sz="4800" b="1" dirty="0">
                <a:cs typeface="B Lotus" panose="00000400000000000000" pitchFamily="2" charset="-78"/>
              </a:rPr>
              <a:t>علم‌سنجی</a:t>
            </a:r>
            <a:endParaRPr lang="en-US" sz="4800" b="1" dirty="0">
              <a:cs typeface="B Lotus" panose="00000400000000000000" pitchFamily="2" charset="-78"/>
            </a:endParaRPr>
          </a:p>
        </p:txBody>
      </p:sp>
      <p:sp>
        <p:nvSpPr>
          <p:cNvPr id="3" name="Content Placeholder 2">
            <a:extLst>
              <a:ext uri="{FF2B5EF4-FFF2-40B4-BE49-F238E27FC236}">
                <a16:creationId xmlns:a16="http://schemas.microsoft.com/office/drawing/2014/main" id="{B8F94663-141D-67F3-F5F2-DFFAF9E5BE6C}"/>
              </a:ext>
            </a:extLst>
          </p:cNvPr>
          <p:cNvSpPr>
            <a:spLocks noGrp="1"/>
          </p:cNvSpPr>
          <p:nvPr>
            <p:ph idx="1"/>
          </p:nvPr>
        </p:nvSpPr>
        <p:spPr/>
        <p:txBody>
          <a:bodyPr>
            <a:normAutofit fontScale="92500" lnSpcReduction="20000"/>
          </a:bodyPr>
          <a:lstStyle/>
          <a:p>
            <a:pPr algn="just" rtl="1">
              <a:buFont typeface="Wingdings" panose="05000000000000000000" pitchFamily="2" charset="2"/>
              <a:buChar char="q"/>
            </a:pPr>
            <a:r>
              <a:rPr lang="fa-IR" sz="3200" dirty="0">
                <a:cs typeface="B Lotus" panose="00000400000000000000" pitchFamily="2" charset="-78"/>
              </a:rPr>
              <a:t>علم سنجی دانش اندازه گیری علم تعریف شده است که با بررسی و</a:t>
            </a:r>
            <a:r>
              <a:rPr lang="en-US" sz="3200" dirty="0">
                <a:cs typeface="B Lotus" panose="00000400000000000000" pitchFamily="2" charset="-78"/>
              </a:rPr>
              <a:t> </a:t>
            </a:r>
            <a:r>
              <a:rPr lang="fa-IR" sz="3200" dirty="0">
                <a:cs typeface="B Lotus" panose="00000400000000000000" pitchFamily="2" charset="-78"/>
              </a:rPr>
              <a:t>کشف نظام و ساختار یک حوزه علمی به روش کمی، دستاوردهای یک</a:t>
            </a:r>
            <a:r>
              <a:rPr lang="en-US" sz="3200" dirty="0">
                <a:cs typeface="B Lotus" panose="00000400000000000000" pitchFamily="2" charset="-78"/>
              </a:rPr>
              <a:t> </a:t>
            </a:r>
            <a:r>
              <a:rPr lang="fa-IR" sz="3200" dirty="0">
                <a:cs typeface="B Lotus" panose="00000400000000000000" pitchFamily="2" charset="-78"/>
              </a:rPr>
              <a:t>قلمرو فکری را معین کرده و حتی خطوط احتمالی برای پیشرفتهای بعدی</a:t>
            </a:r>
            <a:r>
              <a:rPr lang="en-US" sz="3200" dirty="0">
                <a:cs typeface="B Lotus" panose="00000400000000000000" pitchFamily="2" charset="-78"/>
              </a:rPr>
              <a:t> </a:t>
            </a:r>
            <a:r>
              <a:rPr lang="fa-IR" sz="3200" dirty="0">
                <a:cs typeface="B Lotus" panose="00000400000000000000" pitchFamily="2" charset="-78"/>
              </a:rPr>
              <a:t>را پیش بینی می کند.</a:t>
            </a:r>
            <a:endParaRPr lang="en-US" sz="3200" dirty="0">
              <a:cs typeface="B Lotus" panose="00000400000000000000" pitchFamily="2" charset="-78"/>
            </a:endParaRPr>
          </a:p>
          <a:p>
            <a:pPr algn="just" rtl="1">
              <a:buFont typeface="Wingdings" panose="05000000000000000000" pitchFamily="2" charset="2"/>
              <a:buChar char="q"/>
            </a:pPr>
            <a:r>
              <a:rPr lang="fa-IR" sz="3200" dirty="0">
                <a:cs typeface="B Lotus" panose="00000400000000000000" pitchFamily="2" charset="-78"/>
              </a:rPr>
              <a:t>علم سنجی سعی دارد با استفاده از داده های کمی مربوط به تولید، توزیع</a:t>
            </a:r>
            <a:r>
              <a:rPr lang="en-US" sz="3200" dirty="0">
                <a:cs typeface="B Lotus" panose="00000400000000000000" pitchFamily="2" charset="-78"/>
              </a:rPr>
              <a:t> </a:t>
            </a:r>
            <a:r>
              <a:rPr lang="fa-IR" sz="3200" dirty="0">
                <a:cs typeface="B Lotus" panose="00000400000000000000" pitchFamily="2" charset="-78"/>
              </a:rPr>
              <a:t>و استفاده از متون علمی، علم و پژوهش علمی را توصیف و ویژگیهای آن</a:t>
            </a:r>
            <a:r>
              <a:rPr lang="en-US" sz="3200" dirty="0">
                <a:cs typeface="B Lotus" panose="00000400000000000000" pitchFamily="2" charset="-78"/>
              </a:rPr>
              <a:t> </a:t>
            </a:r>
            <a:r>
              <a:rPr lang="fa-IR" sz="3200" dirty="0">
                <a:cs typeface="B Lotus" panose="00000400000000000000" pitchFamily="2" charset="-78"/>
              </a:rPr>
              <a:t>را مشخص کند.</a:t>
            </a:r>
            <a:endParaRPr lang="en-US" sz="3200" dirty="0">
              <a:cs typeface="B Lotus" panose="00000400000000000000" pitchFamily="2" charset="-78"/>
            </a:endParaRPr>
          </a:p>
        </p:txBody>
      </p:sp>
    </p:spTree>
    <p:extLst>
      <p:ext uri="{BB962C8B-B14F-4D97-AF65-F5344CB8AC3E}">
        <p14:creationId xmlns:p14="http://schemas.microsoft.com/office/powerpoint/2010/main" val="280280097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8556DA-8430-A134-0267-2961587F7E64}"/>
              </a:ext>
            </a:extLst>
          </p:cNvPr>
          <p:cNvSpPr>
            <a:spLocks noGrp="1"/>
          </p:cNvSpPr>
          <p:nvPr>
            <p:ph type="title"/>
          </p:nvPr>
        </p:nvSpPr>
        <p:spPr/>
        <p:txBody>
          <a:bodyPr>
            <a:normAutofit/>
          </a:bodyPr>
          <a:lstStyle/>
          <a:p>
            <a:pPr algn="ctr" rtl="1"/>
            <a:r>
              <a:rPr lang="fa-IR" sz="4800" b="1" dirty="0">
                <a:cs typeface="B Lotus" panose="00000400000000000000" pitchFamily="2" charset="-78"/>
              </a:rPr>
              <a:t>نقاط قوت و ضعف </a:t>
            </a:r>
            <a:r>
              <a:rPr lang="en-US" sz="4800" b="1" dirty="0">
                <a:cs typeface="B Lotus" panose="00000400000000000000" pitchFamily="2" charset="-78"/>
              </a:rPr>
              <a:t>H</a:t>
            </a:r>
          </a:p>
        </p:txBody>
      </p:sp>
      <p:sp>
        <p:nvSpPr>
          <p:cNvPr id="3" name="Content Placeholder 2">
            <a:extLst>
              <a:ext uri="{FF2B5EF4-FFF2-40B4-BE49-F238E27FC236}">
                <a16:creationId xmlns:a16="http://schemas.microsoft.com/office/drawing/2014/main" id="{96EB4520-0871-C200-47C6-86A50C6E8FA3}"/>
              </a:ext>
            </a:extLst>
          </p:cNvPr>
          <p:cNvSpPr>
            <a:spLocks noGrp="1"/>
          </p:cNvSpPr>
          <p:nvPr>
            <p:ph sz="half" idx="1"/>
          </p:nvPr>
        </p:nvSpPr>
        <p:spPr>
          <a:xfrm>
            <a:off x="610541" y="1847809"/>
            <a:ext cx="5211353" cy="4401180"/>
          </a:xfrm>
        </p:spPr>
        <p:txBody>
          <a:bodyPr>
            <a:normAutofit fontScale="92500" lnSpcReduction="10000"/>
          </a:bodyPr>
          <a:lstStyle/>
          <a:p>
            <a:pPr marL="0" indent="0" algn="ctr" rtl="1">
              <a:buNone/>
            </a:pPr>
            <a:r>
              <a:rPr lang="fa-IR" sz="2200" dirty="0">
                <a:cs typeface="B Lotus" panose="00000400000000000000" pitchFamily="2" charset="-78"/>
              </a:rPr>
              <a:t>نقاط ضعف</a:t>
            </a:r>
          </a:p>
          <a:p>
            <a:pPr algn="just" rtl="1">
              <a:buFont typeface="Wingdings" panose="05000000000000000000" pitchFamily="2" charset="2"/>
              <a:buChar char="q"/>
            </a:pPr>
            <a:r>
              <a:rPr lang="fa-IR" sz="2000" dirty="0">
                <a:cs typeface="B Lotus" panose="00000400000000000000" pitchFamily="2" charset="-78"/>
              </a:rPr>
              <a:t>تعداد نویسندگان یک مقاله و سهمی که هرکدام از آن ها در پژوهش داشته اند توسط این ضریب مشخص نمیشود.</a:t>
            </a:r>
          </a:p>
          <a:p>
            <a:pPr algn="just" rtl="1">
              <a:buFont typeface="Wingdings" panose="05000000000000000000" pitchFamily="2" charset="2"/>
              <a:buChar char="q"/>
            </a:pPr>
            <a:r>
              <a:rPr lang="fa-IR" sz="2000" dirty="0">
                <a:cs typeface="B Lotus" panose="00000400000000000000" pitchFamily="2" charset="-78"/>
              </a:rPr>
              <a:t>خود استنادی می تواند شاخص اچ یک پژوهشگر را، بی جهت افزایش دهد.</a:t>
            </a:r>
          </a:p>
          <a:p>
            <a:pPr algn="just" rtl="1">
              <a:buFont typeface="Wingdings" panose="05000000000000000000" pitchFamily="2" charset="2"/>
              <a:buChar char="q"/>
            </a:pPr>
            <a:r>
              <a:rPr lang="fa-IR" sz="2000" dirty="0">
                <a:cs typeface="B Lotus" panose="00000400000000000000" pitchFamily="2" charset="-78"/>
              </a:rPr>
              <a:t>اگر یک محقق تعداد محدودی مقاله داشته باشد اما به دفعات بسیار ارجاع داده شده باشند، شاخص </a:t>
            </a:r>
            <a:r>
              <a:rPr lang="en-US" sz="2000" dirty="0">
                <a:cs typeface="B Lotus" panose="00000400000000000000" pitchFamily="2" charset="-78"/>
              </a:rPr>
              <a:t>H </a:t>
            </a:r>
            <a:r>
              <a:rPr lang="fa-IR" sz="2000" dirty="0">
                <a:cs typeface="B Lotus" panose="00000400000000000000" pitchFamily="2" charset="-78"/>
              </a:rPr>
              <a:t>بالایی نخواهد داشت.</a:t>
            </a:r>
          </a:p>
          <a:p>
            <a:pPr algn="just" rtl="1">
              <a:buFont typeface="Wingdings" panose="05000000000000000000" pitchFamily="2" charset="2"/>
              <a:buChar char="q"/>
            </a:pPr>
            <a:r>
              <a:rPr lang="fa-IR" sz="2000" dirty="0">
                <a:cs typeface="B Lotus" panose="00000400000000000000" pitchFamily="2" charset="-78"/>
              </a:rPr>
              <a:t>دانشمندان و پژوهشگرانی که به هر علت تعداد مقالات آنها بسیار کم ولی بسیار تاثیرگذار بوده اند، اچ ایندکس کمی دریافت میکنند</a:t>
            </a:r>
            <a:endParaRPr lang="en-US" sz="2000" dirty="0">
              <a:cs typeface="B Lotus" panose="00000400000000000000" pitchFamily="2" charset="-78"/>
            </a:endParaRPr>
          </a:p>
          <a:p>
            <a:pPr algn="just" rtl="1">
              <a:buFont typeface="Wingdings" panose="05000000000000000000" pitchFamily="2" charset="2"/>
              <a:buChar char="q"/>
            </a:pPr>
            <a:r>
              <a:rPr lang="fa-IR" sz="2000" dirty="0">
                <a:cs typeface="B Lotus" panose="00000400000000000000" pitchFamily="2" charset="-78"/>
              </a:rPr>
              <a:t>به مقالاتی که استناد بالایی دارند، وزن بیشتری نمی دهد.</a:t>
            </a:r>
            <a:endParaRPr lang="en-US" sz="2000" dirty="0">
              <a:cs typeface="B Lotus" panose="00000400000000000000" pitchFamily="2" charset="-78"/>
            </a:endParaRPr>
          </a:p>
        </p:txBody>
      </p:sp>
      <p:sp>
        <p:nvSpPr>
          <p:cNvPr id="4" name="Content Placeholder 3">
            <a:extLst>
              <a:ext uri="{FF2B5EF4-FFF2-40B4-BE49-F238E27FC236}">
                <a16:creationId xmlns:a16="http://schemas.microsoft.com/office/drawing/2014/main" id="{3463CD4E-E57D-2F68-0334-794A7B1EA85F}"/>
              </a:ext>
            </a:extLst>
          </p:cNvPr>
          <p:cNvSpPr>
            <a:spLocks noGrp="1"/>
          </p:cNvSpPr>
          <p:nvPr>
            <p:ph sz="half" idx="2"/>
          </p:nvPr>
        </p:nvSpPr>
        <p:spPr>
          <a:xfrm>
            <a:off x="5821894" y="1864194"/>
            <a:ext cx="5318685" cy="4613945"/>
          </a:xfrm>
        </p:spPr>
        <p:txBody>
          <a:bodyPr>
            <a:normAutofit fontScale="92500" lnSpcReduction="10000"/>
          </a:bodyPr>
          <a:lstStyle/>
          <a:p>
            <a:pPr marL="0" indent="0" algn="ctr">
              <a:buNone/>
            </a:pPr>
            <a:r>
              <a:rPr lang="fa-IR" sz="2200" b="1" dirty="0">
                <a:cs typeface="B Lotus" panose="00000400000000000000" pitchFamily="2" charset="-78"/>
              </a:rPr>
              <a:t>نقاط قوت</a:t>
            </a:r>
          </a:p>
          <a:p>
            <a:pPr algn="just" rtl="1">
              <a:buFont typeface="Wingdings" panose="05000000000000000000" pitchFamily="2" charset="2"/>
              <a:buChar char="q"/>
            </a:pPr>
            <a:r>
              <a:rPr lang="fa-IR" sz="2000" dirty="0">
                <a:cs typeface="B Lotus" panose="00000400000000000000" pitchFamily="2" charset="-78"/>
              </a:rPr>
              <a:t>هم از لحاظ کیفی </a:t>
            </a:r>
            <a:r>
              <a:rPr lang="en-US" sz="2000" dirty="0">
                <a:cs typeface="B Lotus" panose="00000400000000000000" pitchFamily="2" charset="-78"/>
              </a:rPr>
              <a:t>)</a:t>
            </a:r>
            <a:r>
              <a:rPr lang="fa-IR" sz="2000" dirty="0">
                <a:cs typeface="B Lotus" panose="00000400000000000000" pitchFamily="2" charset="-78"/>
              </a:rPr>
              <a:t>تاثیر یا استنادات دریافت شده</a:t>
            </a:r>
            <a:r>
              <a:rPr lang="en-US" sz="2000" dirty="0">
                <a:cs typeface="B Lotus" panose="00000400000000000000" pitchFamily="2" charset="-78"/>
              </a:rPr>
              <a:t>(</a:t>
            </a:r>
            <a:r>
              <a:rPr lang="fa-IR" sz="2000" dirty="0">
                <a:cs typeface="B Lotus" panose="00000400000000000000" pitchFamily="2" charset="-78"/>
              </a:rPr>
              <a:t> و هم از لحاظ کمی </a:t>
            </a:r>
            <a:r>
              <a:rPr lang="en-US" sz="2000" dirty="0">
                <a:cs typeface="B Lotus" panose="00000400000000000000" pitchFamily="2" charset="-78"/>
              </a:rPr>
              <a:t>)</a:t>
            </a:r>
            <a:r>
              <a:rPr lang="fa-IR" sz="2000" dirty="0">
                <a:cs typeface="B Lotus" panose="00000400000000000000" pitchFamily="2" charset="-78"/>
              </a:rPr>
              <a:t>تعداد مقالات</a:t>
            </a:r>
            <a:r>
              <a:rPr lang="en-US" sz="2000" dirty="0">
                <a:cs typeface="B Lotus" panose="00000400000000000000" pitchFamily="2" charset="-78"/>
              </a:rPr>
              <a:t>(</a:t>
            </a:r>
            <a:r>
              <a:rPr lang="fa-IR" sz="2000" dirty="0">
                <a:cs typeface="B Lotus" panose="00000400000000000000" pitchFamily="2" charset="-78"/>
              </a:rPr>
              <a:t> ارزشیابی کرده و معایب سایر</a:t>
            </a:r>
            <a:r>
              <a:rPr lang="en-US" sz="2000" dirty="0">
                <a:cs typeface="B Lotus" panose="00000400000000000000" pitchFamily="2" charset="-78"/>
              </a:rPr>
              <a:t> </a:t>
            </a:r>
            <a:r>
              <a:rPr lang="fa-IR" sz="2000" dirty="0">
                <a:cs typeface="B Lotus" panose="00000400000000000000" pitchFamily="2" charset="-78"/>
              </a:rPr>
              <a:t>شاخص های رتبه بندی مانند شمارش تعداد کل مقالات یا تعداد کل استنادها را ندارد.</a:t>
            </a:r>
          </a:p>
          <a:p>
            <a:pPr algn="just" rtl="1">
              <a:buFont typeface="Wingdings" panose="05000000000000000000" pitchFamily="2" charset="2"/>
              <a:buChar char="q"/>
            </a:pPr>
            <a:r>
              <a:rPr lang="fa-IR" sz="2000" dirty="0">
                <a:cs typeface="B Lotus" panose="00000400000000000000" pitchFamily="2" charset="-78"/>
              </a:rPr>
              <a:t>شاخص هرش برآوردی قوی از تاثیرات مقالات علمی_پژوهشی یک پژوهشگر ارائه میدهد؛ بدین معنا که مقالات کم استناد و</a:t>
            </a:r>
            <a:r>
              <a:rPr lang="en-US" sz="2000" dirty="0">
                <a:cs typeface="B Lotus" panose="00000400000000000000" pitchFamily="2" charset="-78"/>
              </a:rPr>
              <a:t> </a:t>
            </a:r>
            <a:r>
              <a:rPr lang="fa-IR" sz="2000" dirty="0">
                <a:cs typeface="B Lotus" panose="00000400000000000000" pitchFamily="2" charset="-78"/>
              </a:rPr>
              <a:t>یا بدون استناد، یا مقالات پر استناد را در محاسبه نادیده می گیرد.</a:t>
            </a:r>
          </a:p>
          <a:p>
            <a:pPr algn="just" rtl="1">
              <a:buFont typeface="Wingdings" panose="05000000000000000000" pitchFamily="2" charset="2"/>
              <a:buChar char="q"/>
            </a:pPr>
            <a:r>
              <a:rPr lang="fa-IR" sz="2000" dirty="0">
                <a:cs typeface="B Lotus" panose="00000400000000000000" pitchFamily="2" charset="-78"/>
              </a:rPr>
              <a:t>مزیت دیگر این شاخص این است که داده های لازم برای محاسبه به آسانی از طریق پایگاههای استنادی آی اس آی،</a:t>
            </a:r>
            <a:r>
              <a:rPr lang="en-US" sz="2000" dirty="0">
                <a:cs typeface="B Lotus" panose="00000400000000000000" pitchFamily="2" charset="-78"/>
              </a:rPr>
              <a:t> </a:t>
            </a:r>
            <a:r>
              <a:rPr lang="fa-IR" sz="2000" dirty="0">
                <a:cs typeface="B Lotus" panose="00000400000000000000" pitchFamily="2" charset="-78"/>
              </a:rPr>
              <a:t>اسکوپوس، و گوگل اسکالر بدون نیاز به هر گونه پردازش اطلاعات قابل دسترسی است.</a:t>
            </a:r>
            <a:endParaRPr lang="en-US" sz="2000" dirty="0">
              <a:cs typeface="B Lotus" panose="00000400000000000000" pitchFamily="2" charset="-78"/>
            </a:endParaRPr>
          </a:p>
        </p:txBody>
      </p:sp>
    </p:spTree>
    <p:extLst>
      <p:ext uri="{BB962C8B-B14F-4D97-AF65-F5344CB8AC3E}">
        <p14:creationId xmlns:p14="http://schemas.microsoft.com/office/powerpoint/2010/main" val="330174445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F0B7E1-18FC-4EE6-1041-E8FF15BD30C5}"/>
              </a:ext>
            </a:extLst>
          </p:cNvPr>
          <p:cNvSpPr>
            <a:spLocks noGrp="1"/>
          </p:cNvSpPr>
          <p:nvPr>
            <p:ph type="title"/>
          </p:nvPr>
        </p:nvSpPr>
        <p:spPr>
          <a:xfrm>
            <a:off x="685801" y="233494"/>
            <a:ext cx="10131425" cy="833306"/>
          </a:xfrm>
        </p:spPr>
        <p:txBody>
          <a:bodyPr>
            <a:normAutofit/>
          </a:bodyPr>
          <a:lstStyle/>
          <a:p>
            <a:pPr algn="ctr"/>
            <a:r>
              <a:rPr lang="fa-IR" altLang="en-US" sz="4800" b="1" dirty="0">
                <a:cs typeface="B Lotus" panose="00000400000000000000" pitchFamily="2" charset="-78"/>
              </a:rPr>
              <a:t>شاخص جی</a:t>
            </a:r>
            <a:endParaRPr lang="en-US" sz="4800" b="1" dirty="0">
              <a:cs typeface="B Lotus" panose="00000400000000000000" pitchFamily="2" charset="-78"/>
            </a:endParaRPr>
          </a:p>
        </p:txBody>
      </p:sp>
      <p:sp>
        <p:nvSpPr>
          <p:cNvPr id="3" name="Content Placeholder 2">
            <a:extLst>
              <a:ext uri="{FF2B5EF4-FFF2-40B4-BE49-F238E27FC236}">
                <a16:creationId xmlns:a16="http://schemas.microsoft.com/office/drawing/2014/main" id="{962C7171-2799-2334-B7F1-07B04C67B558}"/>
              </a:ext>
            </a:extLst>
          </p:cNvPr>
          <p:cNvSpPr>
            <a:spLocks noGrp="1"/>
          </p:cNvSpPr>
          <p:nvPr>
            <p:ph idx="1"/>
          </p:nvPr>
        </p:nvSpPr>
        <p:spPr>
          <a:xfrm>
            <a:off x="320180" y="2055182"/>
            <a:ext cx="11551639" cy="4398628"/>
          </a:xfrm>
        </p:spPr>
        <p:txBody>
          <a:bodyPr>
            <a:normAutofit/>
          </a:bodyPr>
          <a:lstStyle/>
          <a:p>
            <a:pPr algn="just" rtl="1">
              <a:buFont typeface="Wingdings" panose="05000000000000000000" pitchFamily="2" charset="2"/>
              <a:buChar char="q"/>
            </a:pPr>
            <a:r>
              <a:rPr lang="fa-IR" sz="2400" dirty="0">
                <a:cs typeface="B Lotus" panose="00000400000000000000" pitchFamily="2" charset="-78"/>
              </a:rPr>
              <a:t>توسط لئو اگه برای اندازه­گیری کمّی برونداد علمی پژوهشگران علم فیزیک و سایر پژوهشگران پیشنهاد شده است. </a:t>
            </a:r>
          </a:p>
          <a:p>
            <a:pPr algn="just" rtl="1">
              <a:buFont typeface="Wingdings" panose="05000000000000000000" pitchFamily="2" charset="2"/>
              <a:buChar char="q"/>
            </a:pPr>
            <a:r>
              <a:rPr lang="fa-IR" sz="2400" dirty="0">
                <a:cs typeface="B Lotus" panose="00000400000000000000" pitchFamily="2" charset="-78"/>
              </a:rPr>
              <a:t>شاخص جی با استفاده از مجذور تعداد مقالات و مقایسه آن با مجموع استنادها در محاسبات، در واقع مقاله­های پراستناد یک پژوهشگر را برجسته­تر می­کند.</a:t>
            </a:r>
          </a:p>
          <a:p>
            <a:pPr algn="just" rtl="1">
              <a:buFont typeface="Wingdings" panose="05000000000000000000" pitchFamily="2" charset="2"/>
              <a:buChar char="q"/>
            </a:pPr>
            <a:r>
              <a:rPr lang="fa-IR" sz="2400" dirty="0">
                <a:cs typeface="B Lotus" panose="00000400000000000000" pitchFamily="2" charset="-78"/>
              </a:rPr>
              <a:t>شاخص جی بالاترین تعداد مقالات است که 2 بار یا بیشتر به آن استناد شده باشد. </a:t>
            </a:r>
          </a:p>
          <a:p>
            <a:pPr algn="just" rtl="1">
              <a:buFont typeface="Wingdings" panose="05000000000000000000" pitchFamily="2" charset="2"/>
              <a:buChar char="q"/>
            </a:pPr>
            <a:r>
              <a:rPr lang="fa-IR" sz="2400" dirty="0">
                <a:cs typeface="B Lotus" panose="00000400000000000000" pitchFamily="2" charset="-78"/>
              </a:rPr>
              <a:t>این شاخص با استفاده از ضرایب خود، سعی دارد تا از تأثیر مقاله­های پراستناد و کم­استناد بر نتیجه­گیری بکاهد و یکی از نواقص شاخص </a:t>
            </a:r>
            <a:r>
              <a:rPr lang="en-US" sz="2400" dirty="0">
                <a:cs typeface="B Lotus" panose="00000400000000000000" pitchFamily="2" charset="-78"/>
              </a:rPr>
              <a:t>H </a:t>
            </a:r>
            <a:r>
              <a:rPr lang="fa-IR" sz="2400" dirty="0">
                <a:cs typeface="B Lotus" panose="00000400000000000000" pitchFamily="2" charset="-78"/>
              </a:rPr>
              <a:t>را برطرف نماید.</a:t>
            </a:r>
          </a:p>
          <a:p>
            <a:pPr algn="r" rtl="1"/>
            <a:endParaRPr lang="en-US" sz="2400" dirty="0"/>
          </a:p>
        </p:txBody>
      </p:sp>
    </p:spTree>
    <p:extLst>
      <p:ext uri="{BB962C8B-B14F-4D97-AF65-F5344CB8AC3E}">
        <p14:creationId xmlns:p14="http://schemas.microsoft.com/office/powerpoint/2010/main" val="371401615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B23B7E-552B-8BC6-9DA4-0CBEE58AB220}"/>
              </a:ext>
            </a:extLst>
          </p:cNvPr>
          <p:cNvSpPr>
            <a:spLocks noGrp="1"/>
          </p:cNvSpPr>
          <p:nvPr>
            <p:ph type="title"/>
          </p:nvPr>
        </p:nvSpPr>
        <p:spPr>
          <a:xfrm>
            <a:off x="685801" y="609600"/>
            <a:ext cx="10131425" cy="972079"/>
          </a:xfrm>
        </p:spPr>
        <p:txBody>
          <a:bodyPr>
            <a:normAutofit/>
          </a:bodyPr>
          <a:lstStyle/>
          <a:p>
            <a:pPr algn="ctr"/>
            <a:r>
              <a:rPr lang="fa-IR" sz="5400" b="1" dirty="0">
                <a:cs typeface="B Lotus" panose="00000400000000000000" pitchFamily="2" charset="-78"/>
              </a:rPr>
              <a:t>شاخص وای</a:t>
            </a:r>
            <a:endParaRPr lang="en-US" sz="5400" b="1" dirty="0">
              <a:cs typeface="B Lotus" panose="00000400000000000000" pitchFamily="2" charset="-78"/>
            </a:endParaRPr>
          </a:p>
        </p:txBody>
      </p:sp>
      <p:sp>
        <p:nvSpPr>
          <p:cNvPr id="3" name="Content Placeholder 2">
            <a:extLst>
              <a:ext uri="{FF2B5EF4-FFF2-40B4-BE49-F238E27FC236}">
                <a16:creationId xmlns:a16="http://schemas.microsoft.com/office/drawing/2014/main" id="{50BE4ED8-FCB4-7CE6-9E37-5A1DDCEA92E8}"/>
              </a:ext>
            </a:extLst>
          </p:cNvPr>
          <p:cNvSpPr>
            <a:spLocks noGrp="1"/>
          </p:cNvSpPr>
          <p:nvPr>
            <p:ph idx="1"/>
          </p:nvPr>
        </p:nvSpPr>
        <p:spPr/>
        <p:txBody>
          <a:bodyPr>
            <a:normAutofit/>
          </a:bodyPr>
          <a:lstStyle/>
          <a:p>
            <a:pPr algn="r" rtl="1">
              <a:buFont typeface="Wingdings" panose="05000000000000000000" pitchFamily="2" charset="2"/>
              <a:buChar char="q"/>
            </a:pPr>
            <a:r>
              <a:rPr lang="fa-IR" sz="2400" dirty="0">
                <a:cs typeface="B Lotus" panose="00000400000000000000" pitchFamily="2" charset="-78"/>
              </a:rPr>
              <a:t>شاخص وای توسط بولن، رودریگز و سمپل در سال 2006پیشنهاد شده است.</a:t>
            </a:r>
          </a:p>
          <a:p>
            <a:pPr algn="r" rtl="1">
              <a:buFont typeface="Wingdings" panose="05000000000000000000" pitchFamily="2" charset="2"/>
              <a:buChar char="q"/>
            </a:pPr>
            <a:r>
              <a:rPr lang="fa-IR" sz="2400" dirty="0">
                <a:cs typeface="B Lotus" panose="00000400000000000000" pitchFamily="2" charset="-78"/>
              </a:rPr>
              <a:t>سعی دارد با در نظر گرفتن کیفیت و کمیّت، نقاط ضعف دیگر شاخص ها را برطرف نماید. </a:t>
            </a:r>
          </a:p>
          <a:p>
            <a:pPr algn="r" rtl="1">
              <a:buFont typeface="Wingdings" panose="05000000000000000000" pitchFamily="2" charset="2"/>
              <a:buChar char="q"/>
            </a:pPr>
            <a:r>
              <a:rPr lang="fa-IR" sz="2400" dirty="0">
                <a:cs typeface="B Lotus" panose="00000400000000000000" pitchFamily="2" charset="-78"/>
              </a:rPr>
              <a:t>شاخص وای، حاصل ضرب عامل تأثیر در رتبه پیچ و در واقع حاصل ضرب کمیّت در کیفیت است و سعی دارد سنجش اعتبار علمی را تا حد امکان کیفی کند. </a:t>
            </a:r>
          </a:p>
          <a:p>
            <a:pPr algn="r" rtl="1">
              <a:buFont typeface="Wingdings" panose="05000000000000000000" pitchFamily="2" charset="2"/>
              <a:buChar char="q"/>
            </a:pPr>
            <a:endParaRPr lang="en-US" sz="2400" dirty="0"/>
          </a:p>
        </p:txBody>
      </p:sp>
      <p:pic>
        <p:nvPicPr>
          <p:cNvPr id="4" name="Picture 4">
            <a:extLst>
              <a:ext uri="{FF2B5EF4-FFF2-40B4-BE49-F238E27FC236}">
                <a16:creationId xmlns:a16="http://schemas.microsoft.com/office/drawing/2014/main" id="{F932C0CB-8883-B2E0-162D-4D2C747C859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113087" y="4866068"/>
            <a:ext cx="2982913" cy="10937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03103817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B23B7E-552B-8BC6-9DA4-0CBEE58AB220}"/>
              </a:ext>
            </a:extLst>
          </p:cNvPr>
          <p:cNvSpPr>
            <a:spLocks noGrp="1"/>
          </p:cNvSpPr>
          <p:nvPr>
            <p:ph type="title"/>
          </p:nvPr>
        </p:nvSpPr>
        <p:spPr>
          <a:xfrm>
            <a:off x="685801" y="609600"/>
            <a:ext cx="10131425" cy="972079"/>
          </a:xfrm>
        </p:spPr>
        <p:txBody>
          <a:bodyPr>
            <a:normAutofit/>
          </a:bodyPr>
          <a:lstStyle/>
          <a:p>
            <a:pPr algn="ctr"/>
            <a:r>
              <a:rPr lang="fa-IR" sz="5400" b="1" dirty="0">
                <a:cs typeface="B Lotus" panose="00000400000000000000" pitchFamily="2" charset="-78"/>
              </a:rPr>
              <a:t>شاخص متیو</a:t>
            </a:r>
            <a:endParaRPr lang="en-US" sz="5400" b="1" dirty="0">
              <a:cs typeface="B Lotus" panose="00000400000000000000" pitchFamily="2" charset="-78"/>
            </a:endParaRPr>
          </a:p>
        </p:txBody>
      </p:sp>
      <p:sp>
        <p:nvSpPr>
          <p:cNvPr id="3" name="Content Placeholder 2">
            <a:extLst>
              <a:ext uri="{FF2B5EF4-FFF2-40B4-BE49-F238E27FC236}">
                <a16:creationId xmlns:a16="http://schemas.microsoft.com/office/drawing/2014/main" id="{50BE4ED8-FCB4-7CE6-9E37-5A1DDCEA92E8}"/>
              </a:ext>
            </a:extLst>
          </p:cNvPr>
          <p:cNvSpPr>
            <a:spLocks noGrp="1"/>
          </p:cNvSpPr>
          <p:nvPr>
            <p:ph idx="1"/>
          </p:nvPr>
        </p:nvSpPr>
        <p:spPr>
          <a:xfrm>
            <a:off x="685801" y="2142067"/>
            <a:ext cx="10689671" cy="3649133"/>
          </a:xfrm>
        </p:spPr>
        <p:txBody>
          <a:bodyPr>
            <a:normAutofit/>
          </a:bodyPr>
          <a:lstStyle/>
          <a:p>
            <a:pPr algn="r" rtl="1">
              <a:buFont typeface="Wingdings" panose="05000000000000000000" pitchFamily="2" charset="2"/>
              <a:buChar char="q"/>
            </a:pPr>
            <a:r>
              <a:rPr lang="fa-IR" sz="2400" dirty="0">
                <a:cs typeface="B Lotus" panose="00000400000000000000" pitchFamily="2" charset="-78"/>
              </a:rPr>
              <a:t>یکی از شاخصهای جدید علم­سنجی است که توسط موییج در سال 2006 معرفی شد. </a:t>
            </a:r>
          </a:p>
          <a:p>
            <a:pPr algn="r" rtl="1">
              <a:buFont typeface="Wingdings" panose="05000000000000000000" pitchFamily="2" charset="2"/>
              <a:buChar char="q"/>
            </a:pPr>
            <a:r>
              <a:rPr lang="fa-IR" sz="2400" dirty="0">
                <a:cs typeface="B Lotus" panose="00000400000000000000" pitchFamily="2" charset="-78"/>
              </a:rPr>
              <a:t>در واقع شکل اصلاح شده ضریب تأثیر است که آن را در یک دوره پنج ساله و در موضوعی خاص محاسبه می­کند. </a:t>
            </a:r>
          </a:p>
          <a:p>
            <a:pPr algn="r" rtl="1">
              <a:buFont typeface="Wingdings" panose="05000000000000000000" pitchFamily="2" charset="2"/>
              <a:buChar char="q"/>
            </a:pPr>
            <a:r>
              <a:rPr lang="fa-IR" sz="2400" dirty="0">
                <a:cs typeface="B Lotus" panose="00000400000000000000" pitchFamily="2" charset="-78"/>
              </a:rPr>
              <a:t>نحوه محاسبه آن تقسیم تعداد استنادها به مقاله­های یک مجله در یک دوره پنج ساله بر تعداد مقاله­های همان مجله در همان دوره زمانی است </a:t>
            </a:r>
          </a:p>
          <a:p>
            <a:pPr algn="r" rtl="1">
              <a:buFont typeface="Wingdings" panose="05000000000000000000" pitchFamily="2" charset="2"/>
              <a:buChar char="q"/>
            </a:pPr>
            <a:endParaRPr lang="en-US" sz="2400" dirty="0"/>
          </a:p>
        </p:txBody>
      </p:sp>
    </p:spTree>
    <p:extLst>
      <p:ext uri="{BB962C8B-B14F-4D97-AF65-F5344CB8AC3E}">
        <p14:creationId xmlns:p14="http://schemas.microsoft.com/office/powerpoint/2010/main" val="240342031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B23B7E-552B-8BC6-9DA4-0CBEE58AB220}"/>
              </a:ext>
            </a:extLst>
          </p:cNvPr>
          <p:cNvSpPr>
            <a:spLocks noGrp="1"/>
          </p:cNvSpPr>
          <p:nvPr>
            <p:ph type="title"/>
          </p:nvPr>
        </p:nvSpPr>
        <p:spPr>
          <a:xfrm>
            <a:off x="685801" y="609600"/>
            <a:ext cx="10131425" cy="972079"/>
          </a:xfrm>
        </p:spPr>
        <p:txBody>
          <a:bodyPr>
            <a:normAutofit/>
          </a:bodyPr>
          <a:lstStyle/>
          <a:p>
            <a:pPr algn="ctr"/>
            <a:r>
              <a:rPr lang="fa-IR" sz="5400" b="1" dirty="0">
                <a:cs typeface="B Lotus" panose="00000400000000000000" pitchFamily="2" charset="-78"/>
              </a:rPr>
              <a:t>مثال</a:t>
            </a:r>
            <a:endParaRPr lang="en-US" sz="5400" b="1" dirty="0">
              <a:cs typeface="B Lotus" panose="00000400000000000000" pitchFamily="2" charset="-78"/>
            </a:endParaRPr>
          </a:p>
        </p:txBody>
      </p:sp>
      <p:sp>
        <p:nvSpPr>
          <p:cNvPr id="3" name="Content Placeholder 2">
            <a:extLst>
              <a:ext uri="{FF2B5EF4-FFF2-40B4-BE49-F238E27FC236}">
                <a16:creationId xmlns:a16="http://schemas.microsoft.com/office/drawing/2014/main" id="{50BE4ED8-FCB4-7CE6-9E37-5A1DDCEA92E8}"/>
              </a:ext>
            </a:extLst>
          </p:cNvPr>
          <p:cNvSpPr>
            <a:spLocks noGrp="1"/>
          </p:cNvSpPr>
          <p:nvPr>
            <p:ph idx="1"/>
          </p:nvPr>
        </p:nvSpPr>
        <p:spPr>
          <a:xfrm>
            <a:off x="685801" y="2142067"/>
            <a:ext cx="10689671" cy="3649133"/>
          </a:xfrm>
        </p:spPr>
        <p:txBody>
          <a:bodyPr>
            <a:normAutofit/>
          </a:bodyPr>
          <a:lstStyle/>
          <a:p>
            <a:pPr algn="r" rtl="1">
              <a:buFont typeface="Wingdings" panose="05000000000000000000" pitchFamily="2" charset="2"/>
              <a:buChar char="q"/>
            </a:pPr>
            <a:r>
              <a:rPr lang="fa-IR" sz="2400" dirty="0">
                <a:cs typeface="B Lotus" panose="00000400000000000000" pitchFamily="2" charset="-78"/>
              </a:rPr>
              <a:t>اگر تعداد استنادها به مقالات یک مجله در یک حوزه موضوعی خاص در یک دوره پنج ساله، </a:t>
            </a:r>
            <a:r>
              <a:rPr lang="en-US" sz="2400" dirty="0">
                <a:cs typeface="B Lotus" panose="00000400000000000000" pitchFamily="2" charset="-78"/>
              </a:rPr>
              <a:t>A؛ </a:t>
            </a:r>
          </a:p>
          <a:p>
            <a:pPr algn="r" rtl="1">
              <a:buFont typeface="Wingdings" panose="05000000000000000000" pitchFamily="2" charset="2"/>
              <a:buChar char="q"/>
            </a:pPr>
            <a:r>
              <a:rPr lang="fa-IR" sz="2400" dirty="0">
                <a:cs typeface="B Lotus" panose="00000400000000000000" pitchFamily="2" charset="-78"/>
              </a:rPr>
              <a:t>تعداد کل مقالات منتشره در همان مجله در همین دوره پنج ساله، </a:t>
            </a:r>
            <a:r>
              <a:rPr lang="en-US" sz="2400" dirty="0">
                <a:cs typeface="B Lotus" panose="00000400000000000000" pitchFamily="2" charset="-78"/>
              </a:rPr>
              <a:t>B؛ </a:t>
            </a:r>
          </a:p>
          <a:p>
            <a:pPr algn="r" rtl="1">
              <a:buFont typeface="Wingdings" panose="05000000000000000000" pitchFamily="2" charset="2"/>
              <a:buChar char="q"/>
            </a:pPr>
            <a:r>
              <a:rPr lang="fa-IR" sz="2400" dirty="0">
                <a:cs typeface="B Lotus" panose="00000400000000000000" pitchFamily="2" charset="-78"/>
              </a:rPr>
              <a:t>تعداد کل استنادهای دریافت شده در آن حوزه موضوعی خاص، </a:t>
            </a:r>
            <a:r>
              <a:rPr lang="en-US" sz="2400" dirty="0">
                <a:cs typeface="B Lotus" panose="00000400000000000000" pitchFamily="2" charset="-78"/>
              </a:rPr>
              <a:t>C؛ </a:t>
            </a:r>
          </a:p>
          <a:p>
            <a:pPr algn="r" rtl="1">
              <a:buFont typeface="Wingdings" panose="05000000000000000000" pitchFamily="2" charset="2"/>
              <a:buChar char="q"/>
            </a:pPr>
            <a:r>
              <a:rPr lang="fa-IR" sz="2400" dirty="0">
                <a:cs typeface="B Lotus" panose="00000400000000000000" pitchFamily="2" charset="-78"/>
              </a:rPr>
              <a:t>و تعداد کل مقالات این حوزه را </a:t>
            </a:r>
            <a:r>
              <a:rPr lang="en-US" sz="2400" dirty="0">
                <a:cs typeface="B Lotus" panose="00000400000000000000" pitchFamily="2" charset="-78"/>
              </a:rPr>
              <a:t>D </a:t>
            </a:r>
            <a:r>
              <a:rPr lang="fa-IR" sz="2400" dirty="0">
                <a:cs typeface="B Lotus" panose="00000400000000000000" pitchFamily="2" charset="-78"/>
              </a:rPr>
              <a:t>بنامیم، </a:t>
            </a:r>
          </a:p>
          <a:p>
            <a:pPr algn="r" rtl="1">
              <a:buFont typeface="Wingdings" panose="05000000000000000000" pitchFamily="2" charset="2"/>
              <a:buChar char="q"/>
            </a:pPr>
            <a:endParaRPr lang="en-US" sz="2400" dirty="0"/>
          </a:p>
        </p:txBody>
      </p:sp>
      <p:pic>
        <p:nvPicPr>
          <p:cNvPr id="4" name="Picture 4">
            <a:extLst>
              <a:ext uri="{FF2B5EF4-FFF2-40B4-BE49-F238E27FC236}">
                <a16:creationId xmlns:a16="http://schemas.microsoft.com/office/drawing/2014/main" id="{657542FB-4674-FA7C-2493-92211F1E154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59041" y="4476681"/>
            <a:ext cx="2176463" cy="14716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1839766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A3E85A-1B82-1486-04F0-E62E8A5F1053}"/>
              </a:ext>
            </a:extLst>
          </p:cNvPr>
          <p:cNvSpPr>
            <a:spLocks noGrp="1"/>
          </p:cNvSpPr>
          <p:nvPr>
            <p:ph type="title"/>
          </p:nvPr>
        </p:nvSpPr>
        <p:spPr/>
        <p:txBody>
          <a:bodyPr>
            <a:normAutofit/>
          </a:bodyPr>
          <a:lstStyle/>
          <a:p>
            <a:pPr algn="ctr"/>
            <a:r>
              <a:rPr lang="fa-IR" sz="4400" b="1" dirty="0">
                <a:cs typeface="B Lotus" panose="00000400000000000000" pitchFamily="2" charset="-78"/>
              </a:rPr>
              <a:t>هدف علم سنجی</a:t>
            </a:r>
            <a:endParaRPr lang="en-US" sz="4400" b="1" dirty="0">
              <a:cs typeface="B Lotus" panose="00000400000000000000" pitchFamily="2" charset="-78"/>
            </a:endParaRPr>
          </a:p>
        </p:txBody>
      </p:sp>
      <p:sp>
        <p:nvSpPr>
          <p:cNvPr id="3" name="Content Placeholder 2">
            <a:extLst>
              <a:ext uri="{FF2B5EF4-FFF2-40B4-BE49-F238E27FC236}">
                <a16:creationId xmlns:a16="http://schemas.microsoft.com/office/drawing/2014/main" id="{95C69B80-09AF-0BB7-E840-FAD7F84695C4}"/>
              </a:ext>
            </a:extLst>
          </p:cNvPr>
          <p:cNvSpPr>
            <a:spLocks noGrp="1"/>
          </p:cNvSpPr>
          <p:nvPr>
            <p:ph idx="1"/>
          </p:nvPr>
        </p:nvSpPr>
        <p:spPr/>
        <p:txBody>
          <a:bodyPr>
            <a:normAutofit lnSpcReduction="10000"/>
          </a:bodyPr>
          <a:lstStyle/>
          <a:p>
            <a:pPr algn="r" rtl="1">
              <a:buFont typeface="Wingdings" panose="05000000000000000000" pitchFamily="2" charset="2"/>
              <a:buChar char="q"/>
            </a:pPr>
            <a:r>
              <a:rPr lang="fa-IR" sz="2400" dirty="0">
                <a:cs typeface="B Lotus" panose="00000400000000000000" pitchFamily="2" charset="-78"/>
              </a:rPr>
              <a:t>سنجش و ارزيابی سريع توليدات علمی در سطح کلان.</a:t>
            </a:r>
          </a:p>
          <a:p>
            <a:pPr algn="r" rtl="1">
              <a:buFont typeface="Wingdings" panose="05000000000000000000" pitchFamily="2" charset="2"/>
              <a:buChar char="q"/>
            </a:pPr>
            <a:r>
              <a:rPr lang="fa-IR" sz="2400" dirty="0">
                <a:cs typeface="B Lotus" panose="00000400000000000000" pitchFamily="2" charset="-78"/>
              </a:rPr>
              <a:t>اندازه گيری و ارزيابی توليدات علمی با استفاده از شاخصهای پذيرفته شدة بين المللی و فراهم کردن امكان مقايسة آ نها.</a:t>
            </a:r>
          </a:p>
          <a:p>
            <a:pPr algn="r" rtl="1">
              <a:buFont typeface="Wingdings" panose="05000000000000000000" pitchFamily="2" charset="2"/>
              <a:buChar char="q"/>
            </a:pPr>
            <a:r>
              <a:rPr lang="fa-IR" sz="2400" dirty="0">
                <a:cs typeface="B Lotus" panose="00000400000000000000" pitchFamily="2" charset="-78"/>
              </a:rPr>
              <a:t>دشواری ارزيابی کيفی حجم عظيم توليدات علمی بي نالمللی و ضرورت استفاده ازابزارهای آماری.</a:t>
            </a:r>
          </a:p>
          <a:p>
            <a:pPr algn="r" rtl="1">
              <a:buFont typeface="Wingdings" panose="05000000000000000000" pitchFamily="2" charset="2"/>
              <a:buChar char="q"/>
            </a:pPr>
            <a:r>
              <a:rPr lang="fa-IR" sz="2400" dirty="0">
                <a:cs typeface="B Lotus" panose="00000400000000000000" pitchFamily="2" charset="-78"/>
              </a:rPr>
              <a:t>شناسايی حوزه های علمی مورد توجّه در کشورهای پيشرو و مقايسه آن با کشورهای رقيب، به منظور تدوين برنامه های راهبردی صحيح</a:t>
            </a:r>
          </a:p>
          <a:p>
            <a:pPr algn="r" rtl="1">
              <a:buFont typeface="Wingdings" panose="05000000000000000000" pitchFamily="2" charset="2"/>
              <a:buChar char="q"/>
            </a:pPr>
            <a:r>
              <a:rPr lang="fa-IR" sz="2400" dirty="0">
                <a:cs typeface="B Lotus" panose="00000400000000000000" pitchFamily="2" charset="-78"/>
              </a:rPr>
              <a:t>کمک به آينده انديشی علوم در جهان</a:t>
            </a:r>
            <a:endParaRPr lang="en-US" sz="2400" dirty="0">
              <a:cs typeface="B Lotus" panose="00000400000000000000" pitchFamily="2" charset="-78"/>
            </a:endParaRPr>
          </a:p>
        </p:txBody>
      </p:sp>
    </p:spTree>
    <p:extLst>
      <p:ext uri="{BB962C8B-B14F-4D97-AF65-F5344CB8AC3E}">
        <p14:creationId xmlns:p14="http://schemas.microsoft.com/office/powerpoint/2010/main" val="39068418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A3E85A-1B82-1486-04F0-E62E8A5F1053}"/>
              </a:ext>
            </a:extLst>
          </p:cNvPr>
          <p:cNvSpPr>
            <a:spLocks noGrp="1"/>
          </p:cNvSpPr>
          <p:nvPr>
            <p:ph type="title"/>
          </p:nvPr>
        </p:nvSpPr>
        <p:spPr>
          <a:xfrm>
            <a:off x="685801" y="609600"/>
            <a:ext cx="10131425" cy="908807"/>
          </a:xfrm>
        </p:spPr>
        <p:txBody>
          <a:bodyPr>
            <a:normAutofit/>
          </a:bodyPr>
          <a:lstStyle/>
          <a:p>
            <a:pPr algn="ctr"/>
            <a:r>
              <a:rPr lang="fa-IR" sz="4400" b="1" dirty="0">
                <a:cs typeface="B Lotus" panose="00000400000000000000" pitchFamily="2" charset="-78"/>
              </a:rPr>
              <a:t>هدف علم سنجی</a:t>
            </a:r>
            <a:endParaRPr lang="en-US" sz="4400" b="1" dirty="0">
              <a:cs typeface="B Lotus" panose="00000400000000000000" pitchFamily="2" charset="-78"/>
            </a:endParaRPr>
          </a:p>
        </p:txBody>
      </p:sp>
      <p:sp>
        <p:nvSpPr>
          <p:cNvPr id="3" name="Content Placeholder 2">
            <a:extLst>
              <a:ext uri="{FF2B5EF4-FFF2-40B4-BE49-F238E27FC236}">
                <a16:creationId xmlns:a16="http://schemas.microsoft.com/office/drawing/2014/main" id="{95C69B80-09AF-0BB7-E840-FAD7F84695C4}"/>
              </a:ext>
            </a:extLst>
          </p:cNvPr>
          <p:cNvSpPr>
            <a:spLocks noGrp="1"/>
          </p:cNvSpPr>
          <p:nvPr>
            <p:ph idx="1"/>
          </p:nvPr>
        </p:nvSpPr>
        <p:spPr>
          <a:xfrm>
            <a:off x="1294362" y="2148254"/>
            <a:ext cx="9603275" cy="3450613"/>
          </a:xfrm>
        </p:spPr>
        <p:txBody>
          <a:bodyPr>
            <a:normAutofit/>
          </a:bodyPr>
          <a:lstStyle/>
          <a:p>
            <a:pPr marL="0" indent="0" algn="ctr" rtl="1">
              <a:buNone/>
            </a:pPr>
            <a:r>
              <a:rPr lang="fa-IR" sz="4800" b="1" dirty="0">
                <a:cs typeface="B Lotus" panose="00000400000000000000" pitchFamily="2" charset="-78"/>
              </a:rPr>
              <a:t>در یک کلام</a:t>
            </a:r>
          </a:p>
          <a:p>
            <a:pPr marL="0" indent="0" algn="ctr" rtl="1">
              <a:buNone/>
            </a:pPr>
            <a:endParaRPr lang="fa-IR" sz="4800" b="1" dirty="0">
              <a:cs typeface="B Lotus" panose="00000400000000000000" pitchFamily="2" charset="-78"/>
            </a:endParaRPr>
          </a:p>
          <a:p>
            <a:pPr marL="0" indent="0" algn="ctr" rtl="1">
              <a:buNone/>
            </a:pPr>
            <a:r>
              <a:rPr lang="fa-IR" sz="3200" dirty="0">
                <a:cs typeface="B Lotus" panose="00000400000000000000" pitchFamily="2" charset="-78"/>
              </a:rPr>
              <a:t>برنامه ریزی، سیاست گذاری و آینده نگری علمی و پژوهشی در ابعاد فردی، گروهی، سازمانی، ملی و بین المللی.</a:t>
            </a:r>
            <a:endParaRPr lang="en-US" sz="3200" dirty="0">
              <a:cs typeface="B Lotus" panose="00000400000000000000" pitchFamily="2" charset="-78"/>
            </a:endParaRPr>
          </a:p>
        </p:txBody>
      </p:sp>
    </p:spTree>
    <p:extLst>
      <p:ext uri="{BB962C8B-B14F-4D97-AF65-F5344CB8AC3E}">
        <p14:creationId xmlns:p14="http://schemas.microsoft.com/office/powerpoint/2010/main" val="18246426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0DCBDE-F726-A247-6EC1-33D57304BA0A}"/>
              </a:ext>
            </a:extLst>
          </p:cNvPr>
          <p:cNvSpPr>
            <a:spLocks noGrp="1"/>
          </p:cNvSpPr>
          <p:nvPr>
            <p:ph type="title"/>
          </p:nvPr>
        </p:nvSpPr>
        <p:spPr/>
        <p:txBody>
          <a:bodyPr>
            <a:normAutofit/>
          </a:bodyPr>
          <a:lstStyle/>
          <a:p>
            <a:pPr algn="ctr"/>
            <a:r>
              <a:rPr lang="fa-IR" sz="4400" b="1" dirty="0">
                <a:cs typeface="B Lotus" panose="00000400000000000000" pitchFamily="2" charset="-78"/>
              </a:rPr>
              <a:t>شاخص‌های علم‌سنجی</a:t>
            </a:r>
            <a:endParaRPr lang="en-US" sz="4400" b="1" dirty="0">
              <a:cs typeface="B Lotus" panose="00000400000000000000" pitchFamily="2" charset="-78"/>
            </a:endParaRPr>
          </a:p>
        </p:txBody>
      </p:sp>
      <p:sp>
        <p:nvSpPr>
          <p:cNvPr id="3" name="Content Placeholder 2">
            <a:extLst>
              <a:ext uri="{FF2B5EF4-FFF2-40B4-BE49-F238E27FC236}">
                <a16:creationId xmlns:a16="http://schemas.microsoft.com/office/drawing/2014/main" id="{559E2D91-9BD3-AF82-C753-42887C5308C9}"/>
              </a:ext>
            </a:extLst>
          </p:cNvPr>
          <p:cNvSpPr>
            <a:spLocks noGrp="1"/>
          </p:cNvSpPr>
          <p:nvPr>
            <p:ph idx="1"/>
          </p:nvPr>
        </p:nvSpPr>
        <p:spPr/>
        <p:txBody>
          <a:bodyPr>
            <a:normAutofit/>
          </a:bodyPr>
          <a:lstStyle/>
          <a:p>
            <a:pPr algn="r" rtl="1"/>
            <a:r>
              <a:rPr lang="fa-IR" sz="2400" dirty="0">
                <a:cs typeface="B Lotus" panose="00000400000000000000" pitchFamily="2" charset="-78"/>
              </a:rPr>
              <a:t>مدیریت اثربخش علم، پژوهش، فناوری و نوآوری مستلزم کنترل وارزیابی این مؤلفه ها است. هر چیزی که قابل اندازه گیری نباشد قابل کنترل نیست و هر آن چه که قابل کنترل نباشد، مدیریت پذیر نیست.</a:t>
            </a:r>
          </a:p>
          <a:p>
            <a:pPr algn="r" rtl="1"/>
            <a:r>
              <a:rPr lang="fa-IR" sz="2400" dirty="0">
                <a:cs typeface="B Lotus" panose="00000400000000000000" pitchFamily="2" charset="-78"/>
              </a:rPr>
              <a:t>پژوهشگران علم سنجی پیوسته تلاش می کنند تا </a:t>
            </a:r>
            <a:r>
              <a:rPr lang="fa-IR" sz="2800" b="1" dirty="0">
                <a:cs typeface="B Lotus" panose="00000400000000000000" pitchFamily="2" charset="-78"/>
              </a:rPr>
              <a:t>کیفیت‌ها</a:t>
            </a:r>
            <a:r>
              <a:rPr lang="fa-IR" sz="2400" dirty="0">
                <a:cs typeface="B Lotus" panose="00000400000000000000" pitchFamily="2" charset="-78"/>
              </a:rPr>
              <a:t> را به صورت </a:t>
            </a:r>
            <a:r>
              <a:rPr lang="fa-IR" sz="2800" b="1" dirty="0">
                <a:cs typeface="B Lotus" panose="00000400000000000000" pitchFamily="2" charset="-78"/>
              </a:rPr>
              <a:t>کمیت‌هایی</a:t>
            </a:r>
            <a:r>
              <a:rPr lang="fa-IR" sz="2400" dirty="0">
                <a:cs typeface="B Lotus" panose="00000400000000000000" pitchFamily="2" charset="-78"/>
              </a:rPr>
              <a:t> نشان دهند که بیانگر آن کیفیت باشد. این معیارهای کمّی در علم سنجی با عنوان ”</a:t>
            </a:r>
            <a:r>
              <a:rPr lang="fa-IR" sz="3200" b="1" dirty="0">
                <a:cs typeface="B Lotus" panose="00000400000000000000" pitchFamily="2" charset="-78"/>
              </a:rPr>
              <a:t>شاخص</a:t>
            </a:r>
            <a:r>
              <a:rPr lang="fa-IR" sz="2400" dirty="0">
                <a:cs typeface="B Lotus" panose="00000400000000000000" pitchFamily="2" charset="-78"/>
              </a:rPr>
              <a:t>“ شناخته می شوند.</a:t>
            </a:r>
            <a:endParaRPr lang="en-US" sz="2400" dirty="0">
              <a:cs typeface="B Lotus" panose="00000400000000000000" pitchFamily="2" charset="-78"/>
            </a:endParaRPr>
          </a:p>
        </p:txBody>
      </p:sp>
    </p:spTree>
    <p:extLst>
      <p:ext uri="{BB962C8B-B14F-4D97-AF65-F5344CB8AC3E}">
        <p14:creationId xmlns:p14="http://schemas.microsoft.com/office/powerpoint/2010/main" val="248398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5E22A2-6047-67D8-0A71-6722C5337DB5}"/>
              </a:ext>
            </a:extLst>
          </p:cNvPr>
          <p:cNvSpPr>
            <a:spLocks noGrp="1"/>
          </p:cNvSpPr>
          <p:nvPr>
            <p:ph type="title"/>
          </p:nvPr>
        </p:nvSpPr>
        <p:spPr>
          <a:xfrm>
            <a:off x="685801" y="0"/>
            <a:ext cx="10131425" cy="1208015"/>
          </a:xfrm>
        </p:spPr>
        <p:txBody>
          <a:bodyPr>
            <a:normAutofit/>
          </a:bodyPr>
          <a:lstStyle/>
          <a:p>
            <a:pPr algn="ctr"/>
            <a:r>
              <a:rPr lang="fa-IR" sz="4000" b="1" dirty="0">
                <a:cs typeface="B Lotus" panose="00000400000000000000" pitchFamily="2" charset="-78"/>
              </a:rPr>
              <a:t>شاخص های علم‌سنجی: </a:t>
            </a:r>
            <a:r>
              <a:rPr lang="fa-IR" sz="8000" b="1" dirty="0">
                <a:cs typeface="B Lotus" panose="00000400000000000000" pitchFamily="2" charset="-78"/>
              </a:rPr>
              <a:t>چرا</a:t>
            </a:r>
            <a:endParaRPr lang="en-US" sz="4000" b="1" dirty="0">
              <a:cs typeface="B Lotus" panose="00000400000000000000" pitchFamily="2" charset="-78"/>
            </a:endParaRPr>
          </a:p>
        </p:txBody>
      </p:sp>
      <p:sp>
        <p:nvSpPr>
          <p:cNvPr id="3" name="Content Placeholder 2">
            <a:extLst>
              <a:ext uri="{FF2B5EF4-FFF2-40B4-BE49-F238E27FC236}">
                <a16:creationId xmlns:a16="http://schemas.microsoft.com/office/drawing/2014/main" id="{67785F80-218C-0103-955D-BC45428F7D60}"/>
              </a:ext>
            </a:extLst>
          </p:cNvPr>
          <p:cNvSpPr>
            <a:spLocks noGrp="1"/>
          </p:cNvSpPr>
          <p:nvPr>
            <p:ph idx="1"/>
          </p:nvPr>
        </p:nvSpPr>
        <p:spPr>
          <a:xfrm>
            <a:off x="744524" y="2550253"/>
            <a:ext cx="10131425" cy="3568117"/>
          </a:xfrm>
        </p:spPr>
        <p:txBody>
          <a:bodyPr>
            <a:normAutofit/>
          </a:bodyPr>
          <a:lstStyle/>
          <a:p>
            <a:pPr algn="just" rtl="1">
              <a:buFont typeface="Wingdings" panose="05000000000000000000" pitchFamily="2" charset="2"/>
              <a:buChar char="q"/>
            </a:pPr>
            <a:r>
              <a:rPr lang="fa-IR" sz="2400" b="1" dirty="0">
                <a:cs typeface="B Lotus" panose="00000400000000000000" pitchFamily="2" charset="-78"/>
              </a:rPr>
              <a:t>تعیین جایگاه علمی، میزان مشارکت در توسعه علم جهانی، رتبه کشور، دانشگاه ها </a:t>
            </a:r>
            <a:r>
              <a:rPr lang="fa-IR" sz="2000" dirty="0">
                <a:cs typeface="B Lotus" panose="00000400000000000000" pitchFamily="2" charset="-78"/>
              </a:rPr>
              <a:t>و دیگر شاخص‌هایی که در اسنادی چون </a:t>
            </a:r>
            <a:r>
              <a:rPr lang="fa-IR" sz="2400" b="1" dirty="0">
                <a:cs typeface="B Lotus" panose="00000400000000000000" pitchFamily="2" charset="-78"/>
              </a:rPr>
              <a:t>نقشه جامع علمی کشور </a:t>
            </a:r>
            <a:r>
              <a:rPr lang="fa-IR" sz="2000" dirty="0">
                <a:cs typeface="B Lotus" panose="00000400000000000000" pitchFamily="2" charset="-78"/>
              </a:rPr>
              <a:t>مشخص شده اند، به کمک ارزیابی‌های علم سنجی انجام می پذیرد.</a:t>
            </a:r>
          </a:p>
          <a:p>
            <a:pPr algn="just" rtl="1">
              <a:buFont typeface="Wingdings" panose="05000000000000000000" pitchFamily="2" charset="2"/>
              <a:buChar char="q"/>
            </a:pPr>
            <a:r>
              <a:rPr lang="fa-IR" sz="2000" dirty="0">
                <a:cs typeface="B Lotus" panose="00000400000000000000" pitchFamily="2" charset="-78"/>
              </a:rPr>
              <a:t>اندازه گیری و تحلیل این شاخص ها نقش مهمی در </a:t>
            </a:r>
            <a:r>
              <a:rPr lang="fa-IR" sz="2400" b="1" dirty="0">
                <a:cs typeface="B Lotus" panose="00000400000000000000" pitchFamily="2" charset="-78"/>
              </a:rPr>
              <a:t>تدوین سیاست های توسعه </a:t>
            </a:r>
            <a:r>
              <a:rPr lang="fa-IR" sz="2000" dirty="0">
                <a:cs typeface="B Lotus" panose="00000400000000000000" pitchFamily="2" charset="-78"/>
              </a:rPr>
              <a:t>علم دارد.</a:t>
            </a:r>
          </a:p>
          <a:p>
            <a:pPr algn="just" rtl="1">
              <a:buFont typeface="Wingdings" panose="05000000000000000000" pitchFamily="2" charset="2"/>
              <a:buChar char="q"/>
            </a:pPr>
            <a:endParaRPr lang="fa-IR" sz="2000" dirty="0">
              <a:cs typeface="B Lotus" panose="00000400000000000000" pitchFamily="2" charset="-78"/>
            </a:endParaRPr>
          </a:p>
          <a:p>
            <a:pPr algn="just" rtl="1">
              <a:buFont typeface="Wingdings" panose="05000000000000000000" pitchFamily="2" charset="2"/>
              <a:buChar char="q"/>
            </a:pPr>
            <a:r>
              <a:rPr lang="fa-IR" sz="2000" dirty="0">
                <a:cs typeface="B Lotus" panose="00000400000000000000" pitchFamily="2" charset="-78"/>
              </a:rPr>
              <a:t>در این میان </a:t>
            </a:r>
            <a:r>
              <a:rPr lang="fa-IR" sz="2400" b="1" dirty="0">
                <a:cs typeface="B Lotus" panose="00000400000000000000" pitchFamily="2" charset="-78"/>
              </a:rPr>
              <a:t>پایگاه های اطلاعاتی و استنادی</a:t>
            </a:r>
            <a:r>
              <a:rPr lang="fa-IR" sz="2000" dirty="0">
                <a:cs typeface="B Lotus" panose="00000400000000000000" pitchFamily="2" charset="-78"/>
              </a:rPr>
              <a:t> نقش مهمی در جمع آوری اطلاعات علمی، تدوین شاخص‌ها و اندازه گیری آنها ایفا می کنند.</a:t>
            </a:r>
          </a:p>
          <a:p>
            <a:pPr algn="just" rtl="1">
              <a:buFont typeface="Wingdings" panose="05000000000000000000" pitchFamily="2" charset="2"/>
              <a:buChar char="q"/>
            </a:pPr>
            <a:endParaRPr lang="fa-IR" sz="2000" dirty="0"/>
          </a:p>
          <a:p>
            <a:pPr algn="just" rtl="1">
              <a:buFont typeface="Wingdings" panose="05000000000000000000" pitchFamily="2" charset="2"/>
              <a:buChar char="q"/>
            </a:pPr>
            <a:endParaRPr lang="fa-IR" sz="2000" dirty="0"/>
          </a:p>
          <a:p>
            <a:pPr algn="just" rtl="1">
              <a:buFont typeface="Wingdings" panose="05000000000000000000" pitchFamily="2" charset="2"/>
              <a:buChar char="q"/>
            </a:pPr>
            <a:endParaRPr lang="fa-IR" sz="2000" dirty="0"/>
          </a:p>
          <a:p>
            <a:pPr algn="just" rtl="1">
              <a:buFont typeface="Wingdings" panose="05000000000000000000" pitchFamily="2" charset="2"/>
              <a:buChar char="q"/>
            </a:pPr>
            <a:endParaRPr lang="en-US" sz="2000" dirty="0"/>
          </a:p>
        </p:txBody>
      </p:sp>
    </p:spTree>
    <p:extLst>
      <p:ext uri="{BB962C8B-B14F-4D97-AF65-F5344CB8AC3E}">
        <p14:creationId xmlns:p14="http://schemas.microsoft.com/office/powerpoint/2010/main" val="27138835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309660-75E9-4B7D-82E3-E27623793312}"/>
              </a:ext>
            </a:extLst>
          </p:cNvPr>
          <p:cNvSpPr>
            <a:spLocks noGrp="1"/>
          </p:cNvSpPr>
          <p:nvPr>
            <p:ph type="title"/>
          </p:nvPr>
        </p:nvSpPr>
        <p:spPr/>
        <p:txBody>
          <a:bodyPr>
            <a:normAutofit/>
          </a:bodyPr>
          <a:lstStyle/>
          <a:p>
            <a:pPr algn="ctr"/>
            <a:r>
              <a:rPr lang="fa-IR" sz="4800" b="1" dirty="0">
                <a:cs typeface="B Lotus" panose="00000400000000000000" pitchFamily="2" charset="-78"/>
              </a:rPr>
              <a:t>انواع شاخص‌های علم‌سنجی</a:t>
            </a:r>
            <a:endParaRPr lang="en-US" sz="4800" b="1" dirty="0">
              <a:cs typeface="B Lotus" panose="00000400000000000000" pitchFamily="2" charset="-78"/>
            </a:endParaRPr>
          </a:p>
        </p:txBody>
      </p:sp>
      <p:sp>
        <p:nvSpPr>
          <p:cNvPr id="3" name="Content Placeholder 2">
            <a:extLst>
              <a:ext uri="{FF2B5EF4-FFF2-40B4-BE49-F238E27FC236}">
                <a16:creationId xmlns:a16="http://schemas.microsoft.com/office/drawing/2014/main" id="{7F519DEB-A948-82F7-ABC4-58A8C9F8D855}"/>
              </a:ext>
            </a:extLst>
          </p:cNvPr>
          <p:cNvSpPr>
            <a:spLocks noGrp="1"/>
          </p:cNvSpPr>
          <p:nvPr>
            <p:ph idx="1"/>
          </p:nvPr>
        </p:nvSpPr>
        <p:spPr/>
        <p:txBody>
          <a:bodyPr>
            <a:normAutofit/>
          </a:bodyPr>
          <a:lstStyle/>
          <a:p>
            <a:pPr algn="r" rtl="1">
              <a:lnSpc>
                <a:spcPct val="120000"/>
              </a:lnSpc>
              <a:spcAft>
                <a:spcPct val="25000"/>
              </a:spcAft>
              <a:buFont typeface="Wingdings" panose="05000000000000000000" pitchFamily="2" charset="2"/>
              <a:buChar char="q"/>
            </a:pPr>
            <a:r>
              <a:rPr lang="fa-IR" altLang="en-US" sz="3600" dirty="0">
                <a:cs typeface="B Lotus" panose="00000400000000000000" pitchFamily="2" charset="-78"/>
              </a:rPr>
              <a:t>شاخص های سنتی علم سنجی</a:t>
            </a:r>
            <a:endParaRPr lang="fa-IR" altLang="en-US" sz="3600" dirty="0">
              <a:latin typeface="Times New Roman" panose="02020603050405020304" pitchFamily="18" charset="0"/>
              <a:cs typeface="B Lotus" panose="00000400000000000000" pitchFamily="2" charset="-78"/>
            </a:endParaRPr>
          </a:p>
          <a:p>
            <a:pPr algn="r" rtl="1">
              <a:lnSpc>
                <a:spcPct val="120000"/>
              </a:lnSpc>
              <a:spcAft>
                <a:spcPct val="25000"/>
              </a:spcAft>
              <a:buFont typeface="Wingdings" panose="05000000000000000000" pitchFamily="2" charset="2"/>
              <a:buChar char="q"/>
            </a:pPr>
            <a:r>
              <a:rPr lang="fa-IR" altLang="en-US" sz="3600" dirty="0">
                <a:cs typeface="B Lotus" panose="00000400000000000000" pitchFamily="2" charset="-78"/>
              </a:rPr>
              <a:t>شاخص های جدید علم سنجی</a:t>
            </a:r>
            <a:r>
              <a:rPr lang="fa-IR" altLang="en-US" sz="3600" dirty="0">
                <a:latin typeface="Times New Roman" panose="02020603050405020304" pitchFamily="18" charset="0"/>
                <a:cs typeface="B Lotus" panose="00000400000000000000" pitchFamily="2" charset="-78"/>
              </a:rPr>
              <a:t> </a:t>
            </a:r>
          </a:p>
          <a:p>
            <a:pPr marL="0" indent="0" algn="r" rtl="1">
              <a:buNone/>
            </a:pPr>
            <a:endParaRPr lang="en-US" sz="3200" dirty="0"/>
          </a:p>
        </p:txBody>
      </p:sp>
    </p:spTree>
    <p:extLst>
      <p:ext uri="{BB962C8B-B14F-4D97-AF65-F5344CB8AC3E}">
        <p14:creationId xmlns:p14="http://schemas.microsoft.com/office/powerpoint/2010/main" val="223180559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861082-2937-9F19-F248-C563BA1F4768}"/>
              </a:ext>
            </a:extLst>
          </p:cNvPr>
          <p:cNvSpPr>
            <a:spLocks noGrp="1"/>
          </p:cNvSpPr>
          <p:nvPr>
            <p:ph type="title"/>
          </p:nvPr>
        </p:nvSpPr>
        <p:spPr>
          <a:xfrm>
            <a:off x="601911" y="198540"/>
            <a:ext cx="10131425" cy="808139"/>
          </a:xfrm>
        </p:spPr>
        <p:txBody>
          <a:bodyPr>
            <a:normAutofit/>
          </a:bodyPr>
          <a:lstStyle/>
          <a:p>
            <a:pPr algn="ctr"/>
            <a:r>
              <a:rPr lang="fa-IR" sz="4800" b="1" dirty="0">
                <a:cs typeface="B Lotus" panose="00000400000000000000" pitchFamily="2" charset="-78"/>
              </a:rPr>
              <a:t>شاخص‌های سنتی= شاخص استنادی </a:t>
            </a:r>
            <a:endParaRPr lang="en-US" sz="4800" b="1" dirty="0">
              <a:cs typeface="B Lotus" panose="00000400000000000000" pitchFamily="2" charset="-78"/>
            </a:endParaRPr>
          </a:p>
        </p:txBody>
      </p:sp>
      <p:sp>
        <p:nvSpPr>
          <p:cNvPr id="3" name="Content Placeholder 2">
            <a:extLst>
              <a:ext uri="{FF2B5EF4-FFF2-40B4-BE49-F238E27FC236}">
                <a16:creationId xmlns:a16="http://schemas.microsoft.com/office/drawing/2014/main" id="{2FCC9AB3-CA64-43FF-1B90-E4CAA2BB73F5}"/>
              </a:ext>
            </a:extLst>
          </p:cNvPr>
          <p:cNvSpPr>
            <a:spLocks noGrp="1"/>
          </p:cNvSpPr>
          <p:nvPr>
            <p:ph idx="1"/>
          </p:nvPr>
        </p:nvSpPr>
        <p:spPr>
          <a:xfrm>
            <a:off x="685801" y="1948070"/>
            <a:ext cx="10131425" cy="3843130"/>
          </a:xfrm>
        </p:spPr>
        <p:txBody>
          <a:bodyPr>
            <a:normAutofit fontScale="62500" lnSpcReduction="20000"/>
          </a:bodyPr>
          <a:lstStyle/>
          <a:p>
            <a:pPr marL="0" indent="0" algn="ctr">
              <a:buNone/>
            </a:pPr>
            <a:r>
              <a:rPr lang="fa-IR" sz="5700" b="1" dirty="0">
                <a:cs typeface="B Lotus" panose="00000400000000000000" pitchFamily="2" charset="-78"/>
              </a:rPr>
              <a:t>استناد؟؟؟</a:t>
            </a:r>
          </a:p>
          <a:p>
            <a:pPr marL="0" indent="0" algn="ctr">
              <a:buNone/>
            </a:pPr>
            <a:endParaRPr lang="fa-IR" sz="5700" b="1" dirty="0">
              <a:cs typeface="B Lotus" panose="00000400000000000000" pitchFamily="2" charset="-78"/>
            </a:endParaRPr>
          </a:p>
          <a:p>
            <a:pPr algn="r" rtl="1">
              <a:buFont typeface="Wingdings" panose="05000000000000000000" pitchFamily="2" charset="2"/>
              <a:buChar char="q"/>
            </a:pPr>
            <a:r>
              <a:rPr lang="fa-IR" sz="3200" dirty="0">
                <a:cs typeface="B Lotus" panose="00000400000000000000" pitchFamily="2" charset="-78"/>
              </a:rPr>
              <a:t>اصلی ترین شاخص پذیرفته شده مرجعیت در دنیای علم امروز استنادها هستند. </a:t>
            </a:r>
          </a:p>
          <a:p>
            <a:pPr algn="r" rtl="1">
              <a:buFont typeface="Wingdings" panose="05000000000000000000" pitchFamily="2" charset="2"/>
              <a:buChar char="q"/>
            </a:pPr>
            <a:endParaRPr lang="fa-IR" sz="3200" dirty="0">
              <a:cs typeface="B Lotus" panose="00000400000000000000" pitchFamily="2" charset="-78"/>
            </a:endParaRPr>
          </a:p>
          <a:p>
            <a:pPr algn="r" rtl="1">
              <a:buFont typeface="Wingdings" panose="05000000000000000000" pitchFamily="2" charset="2"/>
              <a:buChar char="q"/>
            </a:pPr>
            <a:r>
              <a:rPr lang="fa-IR" sz="3200" dirty="0">
                <a:cs typeface="B Lotus" panose="00000400000000000000" pitchFamily="2" charset="-78"/>
              </a:rPr>
              <a:t>استناد به معنای سند و مبنا قرار دادن چیزی یا تکیه کردن بر آن است. پس از انتشار نتایج یک پژوهش، میزان استنادهای دریافتی نماد میزان مرجعیت آن اثر است. </a:t>
            </a:r>
          </a:p>
          <a:p>
            <a:pPr algn="r" rtl="1">
              <a:buFont typeface="Wingdings" panose="05000000000000000000" pitchFamily="2" charset="2"/>
              <a:buChar char="q"/>
            </a:pPr>
            <a:endParaRPr lang="en-US" sz="3200" dirty="0">
              <a:cs typeface="B Lotus" panose="00000400000000000000" pitchFamily="2" charset="-78"/>
            </a:endParaRPr>
          </a:p>
          <a:p>
            <a:pPr algn="r" rtl="1">
              <a:buFont typeface="Wingdings" panose="05000000000000000000" pitchFamily="2" charset="2"/>
              <a:buChar char="q"/>
            </a:pPr>
            <a:r>
              <a:rPr lang="fa-IR" sz="3200" dirty="0">
                <a:cs typeface="B Lotus" panose="00000400000000000000" pitchFamily="2" charset="-78"/>
              </a:rPr>
              <a:t>تعداد استنادهای صورت گرفته به یک محقق بیانگر جایگاه و اهمیت وی در جامعه علمی است. </a:t>
            </a:r>
          </a:p>
          <a:p>
            <a:pPr marL="0" indent="0" algn="ctr">
              <a:buNone/>
            </a:pPr>
            <a:endParaRPr lang="en-US" sz="3200" dirty="0"/>
          </a:p>
        </p:txBody>
      </p:sp>
    </p:spTree>
    <p:extLst>
      <p:ext uri="{BB962C8B-B14F-4D97-AF65-F5344CB8AC3E}">
        <p14:creationId xmlns:p14="http://schemas.microsoft.com/office/powerpoint/2010/main" val="4177688543"/>
      </p:ext>
    </p:extLst>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Gallery</Template>
  <TotalTime>254</TotalTime>
  <Words>2483</Words>
  <Application>Microsoft Office PowerPoint</Application>
  <PresentationFormat>Widescreen</PresentationFormat>
  <Paragraphs>190</Paragraphs>
  <Slides>34</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34</vt:i4>
      </vt:variant>
    </vt:vector>
  </HeadingPairs>
  <TitlesOfParts>
    <vt:vector size="43" baseType="lpstr">
      <vt:lpstr>Arial</vt:lpstr>
      <vt:lpstr>B Lotus</vt:lpstr>
      <vt:lpstr>B Nazanin</vt:lpstr>
      <vt:lpstr>B Titr</vt:lpstr>
      <vt:lpstr>Calibri</vt:lpstr>
      <vt:lpstr>Gill Sans MT</vt:lpstr>
      <vt:lpstr>Times New Roman</vt:lpstr>
      <vt:lpstr>Wingdings</vt:lpstr>
      <vt:lpstr>Gallery</vt:lpstr>
      <vt:lpstr>علم سنجی و شاخص‌های ارزیابی</vt:lpstr>
      <vt:lpstr>علم‌سنجی</vt:lpstr>
      <vt:lpstr>علم‌سنجی</vt:lpstr>
      <vt:lpstr>هدف علم سنجی</vt:lpstr>
      <vt:lpstr>هدف علم سنجی</vt:lpstr>
      <vt:lpstr>شاخص‌های علم‌سنجی</vt:lpstr>
      <vt:lpstr>شاخص های علم‌سنجی: چرا</vt:lpstr>
      <vt:lpstr>انواع شاخص‌های علم‌سنجی</vt:lpstr>
      <vt:lpstr>شاخص‌های سنتی= شاخص استنادی </vt:lpstr>
      <vt:lpstr>شاخص‌های سنتی: انواع</vt:lpstr>
      <vt:lpstr>ضریب تأثیر مجلات</vt:lpstr>
      <vt:lpstr>ضریب تأثیر مجلات</vt:lpstr>
      <vt:lpstr>ضریب تأثیر مجلات</vt:lpstr>
      <vt:lpstr>محاسبه ضریب تاثیر مجلات</vt:lpstr>
      <vt:lpstr>مثال</vt:lpstr>
      <vt:lpstr>ضریب تأثیر رشته (DIF)</vt:lpstr>
      <vt:lpstr>ضریب تأثیر رشته (DIF)</vt:lpstr>
      <vt:lpstr>نقاط قوت و ضعف ضریب تاثیر</vt:lpstr>
      <vt:lpstr>شاخص فوریت</vt:lpstr>
      <vt:lpstr>شاخص نیم عمر</vt:lpstr>
      <vt:lpstr>PowerPoint Presentation</vt:lpstr>
      <vt:lpstr>PowerPoint Presentation</vt:lpstr>
      <vt:lpstr>شاخص های Scopus</vt:lpstr>
      <vt:lpstr>شاخص های Scopus</vt:lpstr>
      <vt:lpstr>شاخص های Scopus</vt:lpstr>
      <vt:lpstr>شاخص‌های جدید</vt:lpstr>
      <vt:lpstr>شاخص هرش</vt:lpstr>
      <vt:lpstr>شاخص هرش</vt:lpstr>
      <vt:lpstr>محاسبه شاخص هرش</vt:lpstr>
      <vt:lpstr>نقاط قوت و ضعف H</vt:lpstr>
      <vt:lpstr>شاخص جی</vt:lpstr>
      <vt:lpstr>شاخص وای</vt:lpstr>
      <vt:lpstr>شاخص متیو</vt:lpstr>
      <vt:lpstr>مثال</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شاخص های علم سنجی</dc:title>
  <dc:creator>shadi1</dc:creator>
  <cp:lastModifiedBy>DearUser</cp:lastModifiedBy>
  <cp:revision>9</cp:revision>
  <dcterms:created xsi:type="dcterms:W3CDTF">2022-11-15T14:41:45Z</dcterms:created>
  <dcterms:modified xsi:type="dcterms:W3CDTF">2024-07-22T05:05:37Z</dcterms:modified>
</cp:coreProperties>
</file>