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8" r:id="rId1"/>
  </p:sldMasterIdLst>
  <p:sldIdLst>
    <p:sldId id="324" r:id="rId2"/>
    <p:sldId id="323" r:id="rId3"/>
    <p:sldId id="325" r:id="rId4"/>
    <p:sldId id="326" r:id="rId5"/>
    <p:sldId id="327" r:id="rId6"/>
    <p:sldId id="328" r:id="rId7"/>
    <p:sldId id="32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86" autoAdjust="0"/>
    <p:restoredTop sz="94660"/>
  </p:normalViewPr>
  <p:slideViewPr>
    <p:cSldViewPr snapToGrid="0">
      <p:cViewPr varScale="1">
        <p:scale>
          <a:sx n="91" d="100"/>
          <a:sy n="91" d="100"/>
        </p:scale>
        <p:origin x="48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D57F1E4F-1CFF-5643-939E-217C01CDF565}" type="slidenum">
              <a:rPr lang="en-US" smtClean="0"/>
              <a:pPr/>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1924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4451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093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756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804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868158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6885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9726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6732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8/10/2024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24466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61BEF0D-F0BB-DE4B-95CE-6DB70DBA9567}" type="datetimeFigureOut">
              <a:rPr lang="en-US" smtClean="0"/>
              <a:pPr/>
              <a:t>8/10/2024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5366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61BEF0D-F0BB-DE4B-95CE-6DB70DBA9567}" type="datetimeFigureOut">
              <a:rPr lang="en-US" smtClean="0"/>
              <a:pPr/>
              <a:t>8/10/2024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57F1E4F-1CFF-5643-939E-217C01CDF565}" type="slidenum">
              <a:rPr lang="en-US" smtClean="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0819917"/>
      </p:ext>
    </p:extLst>
  </p:cSld>
  <p:clrMap bg1="lt1" tx1="dk1" bg2="lt2" tx2="dk2" accent1="accent1" accent2="accent2" accent3="accent3" accent4="accent4" accent5="accent5" accent6="accent6" hlink="hlink" folHlink="folHlink"/>
  <p:sldLayoutIdLst>
    <p:sldLayoutId id="2147483819" r:id="rId1"/>
    <p:sldLayoutId id="2147483820" r:id="rId2"/>
    <p:sldLayoutId id="2147483821" r:id="rId3"/>
    <p:sldLayoutId id="2147483822" r:id="rId4"/>
    <p:sldLayoutId id="2147483823" r:id="rId5"/>
    <p:sldLayoutId id="2147483824" r:id="rId6"/>
    <p:sldLayoutId id="2147483825" r:id="rId7"/>
    <p:sldLayoutId id="2147483826" r:id="rId8"/>
    <p:sldLayoutId id="2147483827" r:id="rId9"/>
    <p:sldLayoutId id="2147483828" r:id="rId10"/>
    <p:sldLayoutId id="214748382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74790-BD76-5F15-10A1-487ACD3756CA}"/>
              </a:ext>
            </a:extLst>
          </p:cNvPr>
          <p:cNvSpPr>
            <a:spLocks noGrp="1"/>
          </p:cNvSpPr>
          <p:nvPr>
            <p:ph type="ctrTitle"/>
          </p:nvPr>
        </p:nvSpPr>
        <p:spPr>
          <a:xfrm>
            <a:off x="2207173" y="951513"/>
            <a:ext cx="8366234" cy="1266170"/>
          </a:xfrm>
        </p:spPr>
        <p:txBody>
          <a:bodyPr>
            <a:normAutofit/>
          </a:bodyPr>
          <a:lstStyle/>
          <a:p>
            <a:r>
              <a:rPr lang="fa-IR" sz="5400" b="1" dirty="0" smtClean="0">
                <a:cs typeface="B Titr" panose="00000700000000000000" pitchFamily="2" charset="-78"/>
              </a:rPr>
              <a:t>علم سنجی و شاخص‌های ارزیابی</a:t>
            </a:r>
            <a:endParaRPr lang="en-US" sz="5400" b="1" dirty="0">
              <a:cs typeface="B Titr" panose="00000700000000000000" pitchFamily="2" charset="-78"/>
            </a:endParaRPr>
          </a:p>
        </p:txBody>
      </p:sp>
      <p:sp>
        <p:nvSpPr>
          <p:cNvPr id="3" name="Subtitle 2">
            <a:extLst>
              <a:ext uri="{FF2B5EF4-FFF2-40B4-BE49-F238E27FC236}">
                <a16:creationId xmlns:a16="http://schemas.microsoft.com/office/drawing/2014/main" id="{5B9C1E0D-54E0-E172-4F80-37A04F203830}"/>
              </a:ext>
            </a:extLst>
          </p:cNvPr>
          <p:cNvSpPr>
            <a:spLocks noGrp="1"/>
          </p:cNvSpPr>
          <p:nvPr>
            <p:ph type="subTitle" idx="1"/>
          </p:nvPr>
        </p:nvSpPr>
        <p:spPr>
          <a:xfrm>
            <a:off x="2633371" y="3674404"/>
            <a:ext cx="7197726" cy="1917099"/>
          </a:xfrm>
        </p:spPr>
        <p:txBody>
          <a:bodyPr>
            <a:normAutofit fontScale="92500" lnSpcReduction="10000"/>
          </a:bodyPr>
          <a:lstStyle/>
          <a:p>
            <a:pPr algn="ctr" rtl="1"/>
            <a:r>
              <a:rPr lang="fa-IR" sz="2000" b="1" dirty="0" smtClean="0">
                <a:cs typeface="B Nazanin" panose="00000400000000000000" pitchFamily="2" charset="-78"/>
              </a:rPr>
              <a:t>مدرسین </a:t>
            </a:r>
          </a:p>
          <a:p>
            <a:pPr algn="ctr" rtl="1"/>
            <a:r>
              <a:rPr lang="fa-IR" sz="2000" b="1" dirty="0" smtClean="0">
                <a:cs typeface="B Nazanin" panose="00000400000000000000" pitchFamily="2" charset="-78"/>
              </a:rPr>
              <a:t>دکتر مریم زرقانی </a:t>
            </a:r>
          </a:p>
          <a:p>
            <a:pPr algn="ctr" rtl="1"/>
            <a:r>
              <a:rPr lang="fa-IR" sz="2000" b="1" dirty="0" smtClean="0">
                <a:cs typeface="B Nazanin" panose="00000400000000000000" pitchFamily="2" charset="-78"/>
              </a:rPr>
              <a:t>آقای علی اوچی</a:t>
            </a:r>
          </a:p>
          <a:p>
            <a:pPr algn="ctr" rtl="1"/>
            <a:r>
              <a:rPr lang="fa-IR" sz="2000" b="1" dirty="0" smtClean="0">
                <a:cs typeface="B Nazanin" panose="00000400000000000000" pitchFamily="2" charset="-78"/>
              </a:rPr>
              <a:t>تاریخ : 16مردادماه 1403</a:t>
            </a:r>
            <a:endParaRPr lang="en-US" sz="2000" b="1" dirty="0">
              <a:cs typeface="B Nazanin" panose="00000400000000000000" pitchFamily="2" charset="-78"/>
            </a:endParaRPr>
          </a:p>
        </p:txBody>
      </p:sp>
    </p:spTree>
    <p:extLst>
      <p:ext uri="{BB962C8B-B14F-4D97-AF65-F5344CB8AC3E}">
        <p14:creationId xmlns:p14="http://schemas.microsoft.com/office/powerpoint/2010/main" val="2159626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rtl="1">
              <a:lnSpc>
                <a:spcPct val="107000"/>
              </a:lnSpc>
              <a:spcAft>
                <a:spcPts val="800"/>
              </a:spcAft>
            </a:pPr>
            <a:r>
              <a:rPr lang="fa-IR" b="1" dirty="0">
                <a:latin typeface="Calibri" panose="020F0502020204030204" pitchFamily="34" charset="0"/>
                <a:ea typeface="Calibri" panose="020F0502020204030204" pitchFamily="34" charset="0"/>
                <a:cs typeface="B Nazanin" panose="00000400000000000000" pitchFamily="2" charset="-78"/>
              </a:rPr>
              <a:t>ارزیابی تولیدات علمی و پیشرفت های موضوعی دانشکده دندانپزشکی دانشگاه علوم پزشکی همدان: یک مطالعه علمسنجی</a:t>
            </a:r>
            <a:endParaRPr lang="en-US" sz="1800" dirty="0">
              <a:latin typeface="Calibri" panose="020F0502020204030204" pitchFamily="34" charset="0"/>
              <a:ea typeface="Calibri" panose="020F050202020403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3341313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dirty="0">
                <a:latin typeface="Calibri" panose="020F0502020204030204" pitchFamily="34" charset="0"/>
                <a:ea typeface="Calibri" panose="020F0502020204030204" pitchFamily="34" charset="0"/>
                <a:cs typeface="B Nazanin" panose="00000400000000000000" pitchFamily="2" charset="-78"/>
              </a:rPr>
              <a:t>در مجموع 427 داکیومنت از 1056 نویسنده در نتیجه جستجو از ابتدا تا سال 2023 از اسکوپوس بازیابی شد. این مدارک در 209 منبع منتشر شده بودند</a:t>
            </a:r>
            <a:endParaRPr lang="en-US" dirty="0"/>
          </a:p>
        </p:txBody>
      </p:sp>
      <p:graphicFrame>
        <p:nvGraphicFramePr>
          <p:cNvPr id="4" name="Content Placeholder 3"/>
          <p:cNvGraphicFramePr>
            <a:graphicFrameLocks noGrp="1"/>
          </p:cNvGraphicFramePr>
          <p:nvPr>
            <p:ph idx="1"/>
          </p:nvPr>
        </p:nvGraphicFramePr>
        <p:xfrm>
          <a:off x="3284537" y="2228056"/>
          <a:ext cx="5937250" cy="3025775"/>
        </p:xfrm>
        <a:graphic>
          <a:graphicData uri="http://schemas.openxmlformats.org/drawingml/2006/table">
            <a:tbl>
              <a:tblPr firstRow="1" firstCol="1" bandRow="1"/>
              <a:tblGrid>
                <a:gridCol w="2738755">
                  <a:extLst>
                    <a:ext uri="{9D8B030D-6E8A-4147-A177-3AD203B41FA5}">
                      <a16:colId xmlns:a16="http://schemas.microsoft.com/office/drawing/2014/main" val="1946133629"/>
                    </a:ext>
                  </a:extLst>
                </a:gridCol>
                <a:gridCol w="797560">
                  <a:extLst>
                    <a:ext uri="{9D8B030D-6E8A-4147-A177-3AD203B41FA5}">
                      <a16:colId xmlns:a16="http://schemas.microsoft.com/office/drawing/2014/main" val="2457599368"/>
                    </a:ext>
                  </a:extLst>
                </a:gridCol>
                <a:gridCol w="1951355">
                  <a:extLst>
                    <a:ext uri="{9D8B030D-6E8A-4147-A177-3AD203B41FA5}">
                      <a16:colId xmlns:a16="http://schemas.microsoft.com/office/drawing/2014/main" val="3763722006"/>
                    </a:ext>
                  </a:extLst>
                </a:gridCol>
                <a:gridCol w="449580">
                  <a:extLst>
                    <a:ext uri="{9D8B030D-6E8A-4147-A177-3AD203B41FA5}">
                      <a16:colId xmlns:a16="http://schemas.microsoft.com/office/drawing/2014/main" val="1757664243"/>
                    </a:ext>
                  </a:extLst>
                </a:gridCol>
              </a:tblGrid>
              <a:tr h="190500">
                <a:tc>
                  <a:txBody>
                    <a:bodyPr/>
                    <a:lstStyle/>
                    <a:p>
                      <a:pPr algn="ctr">
                        <a:lnSpc>
                          <a:spcPct val="107000"/>
                        </a:lnSpc>
                        <a:spcAft>
                          <a:spcPts val="0"/>
                        </a:spcAft>
                      </a:pPr>
                      <a:r>
                        <a:rPr lang="en-US" sz="1100" b="1">
                          <a:effectLst/>
                          <a:latin typeface="Times New Roman" panose="02020603050405020304" pitchFamily="18" charset="0"/>
                          <a:ea typeface="Calibri" panose="020F0502020204030204" pitchFamily="34" charset="0"/>
                          <a:cs typeface="Arial" panose="020B0604020202020204" pitchFamily="34" charset="0"/>
                        </a:rPr>
                        <a:t>Description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b="1">
                          <a:effectLst/>
                          <a:latin typeface="Times New Roman" panose="02020603050405020304" pitchFamily="18" charset="0"/>
                          <a:ea typeface="Calibri" panose="020F0502020204030204" pitchFamily="34" charset="0"/>
                          <a:cs typeface="Arial" panose="020B0604020202020204" pitchFamily="34" charset="0"/>
                        </a:rPr>
                        <a:t>Results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b="1">
                          <a:effectLst/>
                          <a:latin typeface="Times New Roman" panose="02020603050405020304" pitchFamily="18" charset="0"/>
                          <a:ea typeface="Calibri" panose="020F0502020204030204" pitchFamily="34" charset="0"/>
                          <a:cs typeface="Arial" panose="020B0604020202020204" pitchFamily="34" charset="0"/>
                        </a:rPr>
                        <a:t>AUTHORS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8522290"/>
                  </a:ext>
                </a:extLst>
              </a:tr>
              <a:tr h="190500">
                <a:tc>
                  <a:txBody>
                    <a:bodyPr/>
                    <a:lstStyle/>
                    <a:p>
                      <a:pPr algn="ctr">
                        <a:lnSpc>
                          <a:spcPct val="107000"/>
                        </a:lnSpc>
                        <a:spcAft>
                          <a:spcPts val="0"/>
                        </a:spcAft>
                      </a:pPr>
                      <a:r>
                        <a:rPr lang="en-US" sz="1100" b="1">
                          <a:effectLst/>
                          <a:latin typeface="Times New Roman" panose="02020603050405020304" pitchFamily="18" charset="0"/>
                          <a:ea typeface="Calibri" panose="020F0502020204030204" pitchFamily="34" charset="0"/>
                          <a:cs typeface="Arial" panose="020B0604020202020204" pitchFamily="34" charset="0"/>
                        </a:rPr>
                        <a:t>MAIN INFORMATION ABOUT DATA</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Authors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1056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36273017"/>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Timespan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2004:2023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Authors of single-authored docs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30694778"/>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Sources (Journals, Books, etc)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209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US" sz="1100" b="1">
                          <a:effectLst/>
                          <a:latin typeface="Times New Roman" panose="02020603050405020304" pitchFamily="18" charset="0"/>
                          <a:ea typeface="Calibri" panose="020F0502020204030204" pitchFamily="34" charset="0"/>
                          <a:cs typeface="Arial" panose="020B0604020202020204" pitchFamily="34" charset="0"/>
                        </a:rPr>
                        <a:t>AUTHORS COLLABORATION</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4039464822"/>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Documents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427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Single-authored docs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487700"/>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Annual Growth Rate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25.69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Co-Authors per Doc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5.37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23087665"/>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Document Average Age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5.63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International co-authorships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15.22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3185201"/>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Average citations per doc</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11.13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07000"/>
                        </a:lnSpc>
                        <a:spcAft>
                          <a:spcPts val="0"/>
                        </a:spcAft>
                      </a:pPr>
                      <a:r>
                        <a:rPr lang="en-US" sz="1100" b="1">
                          <a:effectLst/>
                          <a:latin typeface="Times New Roman" panose="02020603050405020304" pitchFamily="18" charset="0"/>
                          <a:ea typeface="Calibri" panose="020F0502020204030204" pitchFamily="34" charset="0"/>
                          <a:cs typeface="Arial" panose="020B0604020202020204" pitchFamily="34" charset="0"/>
                        </a:rPr>
                        <a:t>DOCUMENT TYPES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337196138"/>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References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17925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article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373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938888"/>
                  </a:ext>
                </a:extLst>
              </a:tr>
              <a:tr h="190500">
                <a:tc>
                  <a:txBody>
                    <a:bodyPr/>
                    <a:lstStyle/>
                    <a:p>
                      <a:pPr algn="ctr">
                        <a:lnSpc>
                          <a:spcPct val="107000"/>
                        </a:lnSpc>
                        <a:spcAft>
                          <a:spcPts val="0"/>
                        </a:spcAft>
                      </a:pPr>
                      <a:r>
                        <a:rPr lang="en-US" sz="1100" b="1">
                          <a:effectLst/>
                          <a:latin typeface="Times New Roman" panose="02020603050405020304" pitchFamily="18" charset="0"/>
                          <a:ea typeface="Calibri" panose="020F0502020204030204" pitchFamily="34" charset="0"/>
                          <a:cs typeface="Arial" panose="020B0604020202020204" pitchFamily="34" charset="0"/>
                        </a:rPr>
                        <a:t>DOCUMENT CONTENTS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sz="1100">
                        <a:effectLst/>
                        <a:latin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book chapter</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9</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2736511"/>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Keywords Plus (ID)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2841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erratum</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7581749"/>
                  </a:ext>
                </a:extLst>
              </a:tr>
              <a:tr h="190500">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Author's Keywords (DE)</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1145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letter</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3789553"/>
                  </a:ext>
                </a:extLst>
              </a:tr>
              <a:tr h="190500">
                <a:tc>
                  <a:txBody>
                    <a:bodyPr/>
                    <a:lstStyle/>
                    <a:p>
                      <a:pPr algn="ctr" rtl="1">
                        <a:lnSpc>
                          <a:spcPct val="107000"/>
                        </a:lnSpc>
                        <a:spcAft>
                          <a:spcPts val="0"/>
                        </a:spcAft>
                      </a:pPr>
                      <a:r>
                        <a:rPr lang="fa-IR" sz="110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0"/>
                        </a:spcAft>
                      </a:pPr>
                      <a:r>
                        <a:rPr lang="fa-IR" sz="110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retracted</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4394072"/>
                  </a:ext>
                </a:extLst>
              </a:tr>
              <a:tr h="190500">
                <a:tc>
                  <a:txBody>
                    <a:bodyPr/>
                    <a:lstStyle/>
                    <a:p>
                      <a:pPr algn="ctr" rtl="1">
                        <a:lnSpc>
                          <a:spcPct val="107000"/>
                        </a:lnSpc>
                        <a:spcAft>
                          <a:spcPts val="0"/>
                        </a:spcAft>
                      </a:pPr>
                      <a:r>
                        <a:rPr lang="fa-IR" sz="110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0"/>
                        </a:spcAft>
                      </a:pPr>
                      <a:r>
                        <a:rPr lang="fa-IR" sz="110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review</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37</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9506974"/>
                  </a:ext>
                </a:extLst>
              </a:tr>
              <a:tr h="190500">
                <a:tc>
                  <a:txBody>
                    <a:bodyPr/>
                    <a:lstStyle/>
                    <a:p>
                      <a:pPr algn="ctr" rtl="1">
                        <a:lnSpc>
                          <a:spcPct val="107000"/>
                        </a:lnSpc>
                        <a:spcAft>
                          <a:spcPts val="0"/>
                        </a:spcAft>
                      </a:pPr>
                      <a:r>
                        <a:rPr lang="fa-IR" sz="110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07000"/>
                        </a:lnSpc>
                        <a:spcAft>
                          <a:spcPts val="0"/>
                        </a:spcAft>
                      </a:pPr>
                      <a:r>
                        <a:rPr lang="fa-IR" sz="1100">
                          <a:effectLst/>
                          <a:latin typeface="Calibri" panose="020F0502020204030204" pitchFamily="34" charset="0"/>
                          <a:ea typeface="Calibri" panose="020F0502020204030204" pitchFamily="34" charset="0"/>
                          <a:cs typeface="Times New Roman" panose="02020603050405020304" pitchFamily="18" charset="0"/>
                        </a:rPr>
                        <a: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a:effectLst/>
                          <a:latin typeface="Times New Roman" panose="02020603050405020304" pitchFamily="18" charset="0"/>
                          <a:ea typeface="Calibri" panose="020F0502020204030204" pitchFamily="34" charset="0"/>
                          <a:cs typeface="Arial" panose="020B0604020202020204" pitchFamily="34" charset="0"/>
                        </a:rPr>
                        <a:t>short survey</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0"/>
                        </a:spcAft>
                      </a:pPr>
                      <a:r>
                        <a:rPr lang="en-US" sz="1100" dirty="0">
                          <a:effectLst/>
                          <a:latin typeface="Times New Roman" panose="02020603050405020304" pitchFamily="18" charset="0"/>
                          <a:ea typeface="Calibri" panose="020F0502020204030204" pitchFamily="34" charset="0"/>
                          <a:cs typeface="Arial" panose="020B0604020202020204" pitchFamily="34" charset="0"/>
                        </a:rPr>
                        <a:t>1</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8620987"/>
                  </a:ext>
                </a:extLst>
              </a:tr>
            </a:tbl>
          </a:graphicData>
        </a:graphic>
      </p:graphicFrame>
    </p:spTree>
    <p:extLst>
      <p:ext uri="{BB962C8B-B14F-4D97-AF65-F5344CB8AC3E}">
        <p14:creationId xmlns:p14="http://schemas.microsoft.com/office/powerpoint/2010/main" val="1987588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1579" y="804520"/>
            <a:ext cx="9603275" cy="435702"/>
          </a:xfrm>
        </p:spPr>
        <p:txBody>
          <a:bodyPr>
            <a:normAutofit fontScale="90000"/>
          </a:bodyPr>
          <a:lstStyle/>
          <a:p>
            <a:r>
              <a:rPr lang="fa-IR" dirty="0" smtClean="0"/>
              <a:t>...</a:t>
            </a:r>
            <a:endParaRPr lang="en-US" dirty="0"/>
          </a:p>
        </p:txBody>
      </p:sp>
      <p:sp>
        <p:nvSpPr>
          <p:cNvPr id="3" name="Content Placeholder 2"/>
          <p:cNvSpPr>
            <a:spLocks noGrp="1"/>
          </p:cNvSpPr>
          <p:nvPr>
            <p:ph idx="1"/>
          </p:nvPr>
        </p:nvSpPr>
        <p:spPr/>
        <p:txBody>
          <a:bodyPr>
            <a:normAutofit fontScale="85000" lnSpcReduction="20000"/>
          </a:bodyPr>
          <a:lstStyle/>
          <a:p>
            <a:pPr algn="just" rtl="1"/>
            <a:r>
              <a:rPr lang="fa-IR" dirty="0">
                <a:latin typeface="Calibri" panose="020F0502020204030204" pitchFamily="34" charset="0"/>
                <a:ea typeface="Calibri" panose="020F0502020204030204" pitchFamily="34" charset="0"/>
                <a:cs typeface="B Nazanin" panose="00000400000000000000" pitchFamily="2" charset="-78"/>
              </a:rPr>
              <a:t>اطلاعات اکثر مدارک منتشر شده مقالات اورجینال بودند (</a:t>
            </a:r>
            <a:r>
              <a:rPr lang="en-US" dirty="0">
                <a:latin typeface="Calibri" panose="020F0502020204030204" pitchFamily="34" charset="0"/>
                <a:ea typeface="Calibri" panose="020F0502020204030204" pitchFamily="34" charset="0"/>
                <a:cs typeface="B Nazanin" panose="00000400000000000000" pitchFamily="2" charset="-78"/>
              </a:rPr>
              <a:t>n=373</a:t>
            </a:r>
            <a:r>
              <a:rPr lang="fa-IR" dirty="0">
                <a:latin typeface="Calibri" panose="020F0502020204030204" pitchFamily="34" charset="0"/>
                <a:ea typeface="Calibri" panose="020F0502020204030204" pitchFamily="34" charset="0"/>
                <a:cs typeface="B Nazanin" panose="00000400000000000000" pitchFamily="2" charset="-78"/>
              </a:rPr>
              <a:t>). بعد از آن مقالات مروری (</a:t>
            </a:r>
            <a:r>
              <a:rPr lang="en-US" dirty="0">
                <a:latin typeface="Calibri" panose="020F0502020204030204" pitchFamily="34" charset="0"/>
                <a:ea typeface="Calibri" panose="020F0502020204030204" pitchFamily="34" charset="0"/>
                <a:cs typeface="B Nazanin" panose="00000400000000000000" pitchFamily="2" charset="-78"/>
              </a:rPr>
              <a:t>n=37</a:t>
            </a:r>
            <a:r>
              <a:rPr lang="fa-IR" dirty="0">
                <a:latin typeface="Calibri" panose="020F0502020204030204" pitchFamily="34" charset="0"/>
                <a:ea typeface="Calibri" panose="020F0502020204030204" pitchFamily="34" charset="0"/>
                <a:cs typeface="B Nazanin" panose="00000400000000000000" pitchFamily="2" charset="-78"/>
              </a:rPr>
              <a:t>) و فصل کتاب (</a:t>
            </a:r>
            <a:r>
              <a:rPr lang="en-US" dirty="0">
                <a:latin typeface="Calibri" panose="020F0502020204030204" pitchFamily="34" charset="0"/>
                <a:ea typeface="Calibri" panose="020F0502020204030204" pitchFamily="34" charset="0"/>
                <a:cs typeface="B Nazanin" panose="00000400000000000000" pitchFamily="2" charset="-78"/>
              </a:rPr>
              <a:t>n=9</a:t>
            </a:r>
            <a:r>
              <a:rPr lang="fa-IR" dirty="0">
                <a:latin typeface="Calibri" panose="020F0502020204030204" pitchFamily="34" charset="0"/>
                <a:ea typeface="Calibri" panose="020F0502020204030204" pitchFamily="34" charset="0"/>
                <a:cs typeface="B Nazanin" panose="00000400000000000000" pitchFamily="2" charset="-78"/>
              </a:rPr>
              <a:t>) به ترتیب دومین و سومین نوع مدارک غالب بودند. لازم به ذکر است که در بین مقالات دانشکده یک مورد مقاله ریترکت شده با عنوان "</a:t>
            </a:r>
            <a:r>
              <a:rPr lang="en-US" dirty="0">
                <a:latin typeface="Calibri" panose="020F0502020204030204" pitchFamily="34" charset="0"/>
                <a:ea typeface="Calibri" panose="020F0502020204030204" pitchFamily="34" charset="0"/>
                <a:cs typeface="B Nazanin" panose="00000400000000000000" pitchFamily="2" charset="-78"/>
              </a:rPr>
              <a:t> Biosynthesis of Zn-doped CuFe2O4 nanoparticles and their cytotoxic activity</a:t>
            </a:r>
            <a:r>
              <a:rPr lang="fa-IR" dirty="0">
                <a:latin typeface="Calibri" panose="020F0502020204030204" pitchFamily="34" charset="0"/>
                <a:ea typeface="Calibri" panose="020F0502020204030204" pitchFamily="34" charset="0"/>
                <a:cs typeface="B Nazanin" panose="00000400000000000000" pitchFamily="2" charset="-78"/>
              </a:rPr>
              <a:t> " یافت شد. این مقاله </a:t>
            </a:r>
            <a:r>
              <a:rPr lang="fa-IR" dirty="0">
                <a:solidFill>
                  <a:srgbClr val="000000"/>
                </a:solidFill>
                <a:latin typeface="Calibri" panose="020F0502020204030204" pitchFamily="34" charset="0"/>
                <a:ea typeface="Calibri" panose="020F0502020204030204" pitchFamily="34" charset="0"/>
                <a:cs typeface="B Nazanin" panose="00000400000000000000" pitchFamily="2" charset="-78"/>
              </a:rPr>
              <a:t>توسط </a:t>
            </a:r>
            <a:r>
              <a:rPr lang="en-US" dirty="0" err="1">
                <a:solidFill>
                  <a:srgbClr val="000000"/>
                </a:solidFill>
                <a:latin typeface="Calibri" panose="020F0502020204030204" pitchFamily="34" charset="0"/>
                <a:ea typeface="Calibri" panose="020F0502020204030204" pitchFamily="34" charset="0"/>
                <a:cs typeface="B Nazanin" panose="00000400000000000000" pitchFamily="2" charset="-78"/>
              </a:rPr>
              <a:t>Darvish</a:t>
            </a:r>
            <a:r>
              <a:rPr lang="en-US" dirty="0">
                <a:solidFill>
                  <a:srgbClr val="000000"/>
                </a:solidFill>
                <a:latin typeface="Calibri" panose="020F0502020204030204" pitchFamily="34" charset="0"/>
                <a:ea typeface="Calibri" panose="020F0502020204030204" pitchFamily="34" charset="0"/>
                <a:cs typeface="B Nazanin" panose="00000400000000000000" pitchFamily="2" charset="-78"/>
              </a:rPr>
              <a:t>, Maryam</a:t>
            </a:r>
            <a:r>
              <a:rPr lang="en-US" dirty="0">
                <a:solidFill>
                  <a:srgbClr val="000000"/>
                </a:solidFill>
                <a:latin typeface="B Nazanin" panose="00000400000000000000" pitchFamily="2" charset="-78"/>
                <a:ea typeface="Calibri" panose="020F0502020204030204" pitchFamily="34" charset="0"/>
              </a:rPr>
              <a:t> </a:t>
            </a:r>
            <a:r>
              <a:rPr lang="fa-IR" dirty="0">
                <a:solidFill>
                  <a:srgbClr val="000000"/>
                </a:solidFill>
                <a:latin typeface="B Nazanin" panose="00000400000000000000" pitchFamily="2" charset="-78"/>
                <a:ea typeface="Calibri" panose="020F0502020204030204" pitchFamily="34" charset="0"/>
              </a:rPr>
              <a:t>و همکاران در سال 2022 در </a:t>
            </a:r>
            <a:r>
              <a:rPr lang="en-US" dirty="0">
                <a:solidFill>
                  <a:srgbClr val="000000"/>
                </a:solidFill>
                <a:latin typeface="Calibri" panose="020F0502020204030204" pitchFamily="34" charset="0"/>
                <a:ea typeface="Calibri" panose="020F0502020204030204" pitchFamily="34" charset="0"/>
                <a:cs typeface="B Nazanin" panose="00000400000000000000" pitchFamily="2" charset="-78"/>
              </a:rPr>
              <a:t>Scientific Reports</a:t>
            </a:r>
            <a:r>
              <a:rPr lang="fa-IR" dirty="0">
                <a:solidFill>
                  <a:srgbClr val="000000"/>
                </a:solidFill>
                <a:latin typeface="Calibri" panose="020F0502020204030204" pitchFamily="34" charset="0"/>
                <a:ea typeface="Calibri" panose="020F0502020204030204" pitchFamily="34" charset="0"/>
                <a:cs typeface="B Nazanin" panose="00000400000000000000" pitchFamily="2" charset="-78"/>
              </a:rPr>
              <a:t> منتشر شده بود(1). در میان نویسندگان این مقاله دکتر </a:t>
            </a:r>
            <a:r>
              <a:rPr lang="en-US" dirty="0" err="1">
                <a:solidFill>
                  <a:srgbClr val="000000"/>
                </a:solidFill>
                <a:latin typeface="Calibri" panose="020F0502020204030204" pitchFamily="34" charset="0"/>
                <a:ea typeface="Calibri" panose="020F0502020204030204" pitchFamily="34" charset="0"/>
                <a:cs typeface="B Nazanin" panose="00000400000000000000" pitchFamily="2" charset="-78"/>
              </a:rPr>
              <a:t>Fotovat</a:t>
            </a:r>
            <a:r>
              <a:rPr lang="en-US" dirty="0">
                <a:solidFill>
                  <a:srgbClr val="000000"/>
                </a:solidFill>
                <a:latin typeface="Calibri" panose="020F0502020204030204" pitchFamily="34" charset="0"/>
                <a:ea typeface="Calibri" panose="020F0502020204030204" pitchFamily="34" charset="0"/>
                <a:cs typeface="B Nazanin" panose="00000400000000000000" pitchFamily="2" charset="-78"/>
              </a:rPr>
              <a:t>, </a:t>
            </a:r>
            <a:r>
              <a:rPr lang="en-US" dirty="0" err="1">
                <a:solidFill>
                  <a:srgbClr val="000000"/>
                </a:solidFill>
                <a:latin typeface="Calibri" panose="020F0502020204030204" pitchFamily="34" charset="0"/>
                <a:ea typeface="Calibri" panose="020F0502020204030204" pitchFamily="34" charset="0"/>
                <a:cs typeface="B Nazanin" panose="00000400000000000000" pitchFamily="2" charset="-78"/>
              </a:rPr>
              <a:t>Farnoush</a:t>
            </a:r>
            <a:r>
              <a:rPr lang="fa-IR" dirty="0">
                <a:solidFill>
                  <a:srgbClr val="000000"/>
                </a:solidFill>
                <a:latin typeface="Calibri" panose="020F0502020204030204" pitchFamily="34" charset="0"/>
                <a:ea typeface="Calibri" panose="020F0502020204030204" pitchFamily="34" charset="0"/>
                <a:cs typeface="B Nazanin" panose="00000400000000000000" pitchFamily="2" charset="-78"/>
              </a:rPr>
              <a:t> از دانشکده دندانپزشکی همدان بود. این مقاله توسط سردبیران ژورنال ریترکت شده است. </a:t>
            </a:r>
            <a:r>
              <a:rPr lang="fa-IR" dirty="0">
                <a:solidFill>
                  <a:schemeClr val="accent1">
                    <a:lumMod val="60000"/>
                    <a:lumOff val="40000"/>
                  </a:schemeClr>
                </a:solidFill>
                <a:latin typeface="Calibri" panose="020F0502020204030204" pitchFamily="34" charset="0"/>
                <a:ea typeface="Calibri" panose="020F0502020204030204" pitchFamily="34" charset="0"/>
                <a:cs typeface="B Nazanin" panose="00000400000000000000" pitchFamily="2" charset="-78"/>
              </a:rPr>
              <a:t>در سایت ژورنال در مورد علت ریترکت این مقاله آمده است که: </a:t>
            </a:r>
            <a:r>
              <a:rPr lang="fa-IR" dirty="0">
                <a:solidFill>
                  <a:schemeClr val="accent1">
                    <a:lumMod val="60000"/>
                    <a:lumOff val="40000"/>
                  </a:schemeClr>
                </a:solidFill>
                <a:ea typeface="Calibri" panose="020F0502020204030204" pitchFamily="34" charset="0"/>
                <a:cs typeface="Calibri" panose="020F0502020204030204" pitchFamily="34" charset="0"/>
              </a:rPr>
              <a:t>"</a:t>
            </a:r>
            <a:r>
              <a:rPr lang="fa-IR" i="1" dirty="0">
                <a:solidFill>
                  <a:schemeClr val="accent1">
                    <a:lumMod val="60000"/>
                    <a:lumOff val="40000"/>
                  </a:schemeClr>
                </a:solidFill>
                <a:latin typeface="Calibri" panose="020F0502020204030204" pitchFamily="34" charset="0"/>
                <a:ea typeface="Calibri" panose="020F0502020204030204" pitchFamily="34" charset="0"/>
                <a:cs typeface="B Nazanin" panose="00000400000000000000" pitchFamily="2" charset="-78"/>
              </a:rPr>
              <a:t>پس از انتشار این مقاله، نگرانی هایی در مورد اعتبار طیف </a:t>
            </a:r>
            <a:r>
              <a:rPr lang="en-US" i="1" dirty="0">
                <a:solidFill>
                  <a:schemeClr val="accent1">
                    <a:lumMod val="60000"/>
                    <a:lumOff val="40000"/>
                  </a:schemeClr>
                </a:solidFill>
                <a:latin typeface="Calibri" panose="020F0502020204030204" pitchFamily="34" charset="0"/>
                <a:ea typeface="Calibri" panose="020F0502020204030204" pitchFamily="34" charset="0"/>
                <a:cs typeface="B Nazanin" panose="00000400000000000000" pitchFamily="2" charset="-78"/>
              </a:rPr>
              <a:t>XRD</a:t>
            </a:r>
            <a:r>
              <a:rPr lang="fa-IR" i="1" dirty="0">
                <a:solidFill>
                  <a:schemeClr val="accent1">
                    <a:lumMod val="60000"/>
                    <a:lumOff val="40000"/>
                  </a:schemeClr>
                </a:solidFill>
                <a:latin typeface="Calibri" panose="020F0502020204030204" pitchFamily="34" charset="0"/>
                <a:ea typeface="Calibri" panose="020F0502020204030204" pitchFamily="34" charset="0"/>
                <a:cs typeface="B Nazanin" panose="00000400000000000000" pitchFamily="2" charset="-78"/>
              </a:rPr>
              <a:t> ارائه شده در شکل 1 مقاله و مشارکت نویسندگان و همکاری ها مطرح شد. ویراستاران از نویسندگان درخواست کردند که داده های اصلی خام و توضیحاتی را در مورد مشارکت ارائه دهند، اما پاسخ ارائه شده توسط نویسندگان را ناکافی یافتند. نویسندگان همچنین قادر به ارائه تمام داده های اصلی با متا داده ای نبودند که امکان تأیید صحت آن را فراهم کند. بعلاوه، به نظر می رسد که منابع 18-68 با تحقیقی که در این مقاله توضیح داده شده است، ارتباطی نداشته باشد. بنابراین ویراستاران دیگر به قابلیت اطمینان داده های ارائه شده در این مقاله اطمینان ندارند. مهرداد خاتمی با این عقب نشینی موافق نیست. مریم درویش، نوید نصرآبادی، فرنوش فتوت، ستاره خسروی، سمیرا جمالی، الناز موسوی، سیاوش ایروانی و عباس راهدار به مکاتبات سردبیر درباره این انصراف پاسخی نداده‌اند</a:t>
            </a:r>
            <a:r>
              <a:rPr lang="fa-IR" dirty="0">
                <a:solidFill>
                  <a:schemeClr val="accent1">
                    <a:lumMod val="60000"/>
                    <a:lumOff val="40000"/>
                  </a:schemeClr>
                </a:solidFill>
                <a:ea typeface="Calibri" panose="020F0502020204030204" pitchFamily="34" charset="0"/>
                <a:cs typeface="Calibri" panose="020F0502020204030204" pitchFamily="34" charset="0"/>
              </a:rPr>
              <a:t>".</a:t>
            </a:r>
            <a:endParaRPr lang="en-US" dirty="0">
              <a:solidFill>
                <a:schemeClr val="accent1">
                  <a:lumMod val="60000"/>
                  <a:lumOff val="40000"/>
                </a:schemeClr>
              </a:solidFill>
            </a:endParaRPr>
          </a:p>
        </p:txBody>
      </p:sp>
    </p:spTree>
    <p:extLst>
      <p:ext uri="{BB962C8B-B14F-4D97-AF65-F5344CB8AC3E}">
        <p14:creationId xmlns:p14="http://schemas.microsoft.com/office/powerpoint/2010/main" val="1252743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228600" lvl="0" indent="-228600" rtl="1">
              <a:lnSpc>
                <a:spcPct val="107000"/>
              </a:lnSpc>
              <a:spcBef>
                <a:spcPts val="1000"/>
              </a:spcBef>
              <a:spcAft>
                <a:spcPts val="800"/>
              </a:spcAft>
            </a:pPr>
            <a:r>
              <a:rPr lang="fa-IR" sz="2000" b="1" cap="none" dirty="0">
                <a:solidFill>
                  <a:prstClr val="black"/>
                </a:solidFill>
                <a:latin typeface="Calibri" panose="020F0502020204030204" pitchFamily="34" charset="0"/>
                <a:ea typeface="Calibri" panose="020F0502020204030204" pitchFamily="34" charset="0"/>
                <a:cs typeface="B Nazanin" panose="00000400000000000000" pitchFamily="2" charset="-78"/>
              </a:rPr>
              <a:t>روند انتشار بروندادهای پژوهشی دانشکده دندانپزشکی همدان</a:t>
            </a:r>
            <a:r>
              <a:rPr lang="en-US" sz="1800" cap="none"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US" sz="1800" cap="none" dirty="0">
                <a:solidFill>
                  <a:prstClr val="black"/>
                </a:solidFill>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p:cNvSpPr>
            <a:spLocks noGrp="1"/>
          </p:cNvSpPr>
          <p:nvPr>
            <p:ph idx="1"/>
          </p:nvPr>
        </p:nvSpPr>
        <p:spPr/>
        <p:txBody>
          <a:bodyPr>
            <a:normAutofit/>
          </a:bodyPr>
          <a:lstStyle/>
          <a:p>
            <a:pPr algn="r" rtl="1"/>
            <a:r>
              <a:rPr lang="fa-IR" dirty="0" smtClean="0">
                <a:latin typeface="Calibri" panose="020F0502020204030204" pitchFamily="34" charset="0"/>
                <a:ea typeface="Calibri" panose="020F0502020204030204" pitchFamily="34" charset="0"/>
                <a:cs typeface="B Nazanin" panose="00000400000000000000" pitchFamily="2" charset="-78"/>
              </a:rPr>
              <a:t>روندها </a:t>
            </a:r>
            <a:r>
              <a:rPr lang="fa-IR" dirty="0">
                <a:latin typeface="Calibri" panose="020F0502020204030204" pitchFamily="34" charset="0"/>
                <a:ea typeface="Calibri" panose="020F0502020204030204" pitchFamily="34" charset="0"/>
                <a:cs typeface="B Nazanin" panose="00000400000000000000" pitchFamily="2" charset="-78"/>
              </a:rPr>
              <a:t>و رشد انتشار داکیومنتهای دانشکده در شکل یک نشان داده شده است. براساس شکل یک، آغاز انتشار داکیومنت در دانشکده دندانپزشکی همدان در سال 2004 بوده است. این مقاله با عنوان </a:t>
            </a:r>
            <a:r>
              <a:rPr lang="fa-IR" dirty="0">
                <a:ea typeface="Calibri" panose="020F0502020204030204" pitchFamily="34" charset="0"/>
                <a:cs typeface="Calibri" panose="020F0502020204030204" pitchFamily="34" charset="0"/>
              </a:rPr>
              <a:t>"</a:t>
            </a:r>
            <a:r>
              <a:rPr lang="fa-IR" sz="1800" dirty="0">
                <a:ea typeface="Calibri" panose="020F0502020204030204" pitchFamily="34" charset="0"/>
                <a:cs typeface="Calibri" panose="020F0502020204030204" pitchFamily="34" charset="0"/>
              </a:rPr>
              <a:t> </a:t>
            </a:r>
            <a:r>
              <a:rPr lang="en-US" dirty="0">
                <a:latin typeface="Calibri" panose="020F0502020204030204" pitchFamily="34" charset="0"/>
                <a:ea typeface="Calibri" panose="020F0502020204030204" pitchFamily="34" charset="0"/>
              </a:rPr>
              <a:t>Maxillofacial fractures in Hamedan province, Iran: A retrospective study</a:t>
            </a:r>
            <a:r>
              <a:rPr lang="fa-IR" dirty="0">
                <a:latin typeface="Calibri" panose="020F0502020204030204" pitchFamily="34" charset="0"/>
                <a:ea typeface="Calibri" panose="020F0502020204030204" pitchFamily="34" charset="0"/>
              </a:rPr>
              <a:t> (1987-2001)" </a:t>
            </a:r>
            <a:r>
              <a:rPr lang="fa-IR" dirty="0">
                <a:latin typeface="Calibri" panose="020F0502020204030204" pitchFamily="34" charset="0"/>
                <a:ea typeface="Calibri" panose="020F0502020204030204" pitchFamily="34" charset="0"/>
                <a:cs typeface="B Nazanin" panose="00000400000000000000" pitchFamily="2" charset="-78"/>
              </a:rPr>
              <a:t>که توسط </a:t>
            </a:r>
            <a:r>
              <a:rPr lang="en-US" dirty="0">
                <a:latin typeface="Calibri" panose="020F0502020204030204" pitchFamily="34" charset="0"/>
                <a:ea typeface="Calibri" panose="020F0502020204030204" pitchFamily="34" charset="0"/>
                <a:cs typeface="B Nazanin" panose="00000400000000000000" pitchFamily="2" charset="-78"/>
              </a:rPr>
              <a:t>Ansari, Mohammad Hussein</a:t>
            </a:r>
            <a:r>
              <a:rPr lang="en-US" dirty="0">
                <a:latin typeface="B Nazanin" panose="00000400000000000000" pitchFamily="2" charset="-78"/>
                <a:ea typeface="Calibri" panose="020F0502020204030204" pitchFamily="34" charset="0"/>
              </a:rPr>
              <a:t> </a:t>
            </a:r>
            <a:r>
              <a:rPr lang="fa-IR" dirty="0">
                <a:latin typeface="B Nazanin" panose="00000400000000000000" pitchFamily="2" charset="-78"/>
                <a:ea typeface="Calibri" panose="020F0502020204030204" pitchFamily="34" charset="0"/>
              </a:rPr>
              <a:t>در </a:t>
            </a:r>
            <a:r>
              <a:rPr lang="en-US" dirty="0">
                <a:latin typeface="Calibri" panose="020F0502020204030204" pitchFamily="34" charset="0"/>
                <a:ea typeface="Calibri" panose="020F0502020204030204" pitchFamily="34" charset="0"/>
                <a:cs typeface="B Nazanin" panose="00000400000000000000" pitchFamily="2" charset="-78"/>
              </a:rPr>
              <a:t>Journal of </a:t>
            </a:r>
            <a:r>
              <a:rPr lang="en-US" dirty="0" err="1">
                <a:latin typeface="Calibri" panose="020F0502020204030204" pitchFamily="34" charset="0"/>
                <a:ea typeface="Calibri" panose="020F0502020204030204" pitchFamily="34" charset="0"/>
                <a:cs typeface="B Nazanin" panose="00000400000000000000" pitchFamily="2" charset="-78"/>
              </a:rPr>
              <a:t>Cranio</a:t>
            </a:r>
            <a:r>
              <a:rPr lang="en-US" dirty="0">
                <a:latin typeface="Calibri" panose="020F0502020204030204" pitchFamily="34" charset="0"/>
                <a:ea typeface="Calibri" panose="020F0502020204030204" pitchFamily="34" charset="0"/>
                <a:cs typeface="B Nazanin" panose="00000400000000000000" pitchFamily="2" charset="-78"/>
              </a:rPr>
              <a:t>-Maxillofacial Surgery</a:t>
            </a:r>
            <a:r>
              <a:rPr lang="fa-IR" dirty="0">
                <a:latin typeface="Calibri" panose="020F0502020204030204" pitchFamily="34" charset="0"/>
                <a:ea typeface="Calibri" panose="020F0502020204030204" pitchFamily="34" charset="0"/>
                <a:cs typeface="B Nazanin" panose="00000400000000000000" pitchFamily="2" charset="-78"/>
              </a:rPr>
              <a:t> منتشر شده است، اولین و تنها مقاله سال 2004 در دانشکده است(2). با توجه به شکل یک، روند بروندادهای پژوهشی دانشکده کاملا صعودی و رو به رشد است. به طوری که از یک داکیومنت در سال 2004 به 77 داکیومنت در سال 2023 رسیده است.</a:t>
            </a:r>
            <a:r>
              <a:rPr lang="fa-IR" sz="1800" dirty="0">
                <a:latin typeface="Calibri" panose="020F0502020204030204" pitchFamily="34" charset="0"/>
                <a:ea typeface="Calibri" panose="020F0502020204030204" pitchFamily="34" charset="0"/>
              </a:rPr>
              <a:t> </a:t>
            </a:r>
            <a:r>
              <a:rPr lang="fa-IR" dirty="0">
                <a:latin typeface="Calibri" panose="020F0502020204030204" pitchFamily="34" charset="0"/>
                <a:ea typeface="Calibri" panose="020F0502020204030204" pitchFamily="34" charset="0"/>
                <a:cs typeface="B Nazanin" panose="00000400000000000000" pitchFamily="2" charset="-78"/>
              </a:rPr>
              <a:t>تحلیل بسته </a:t>
            </a:r>
            <a:r>
              <a:rPr lang="en-US" dirty="0" err="1">
                <a:latin typeface="Calibri" panose="020F0502020204030204" pitchFamily="34" charset="0"/>
                <a:ea typeface="Calibri" panose="020F0502020204030204" pitchFamily="34" charset="0"/>
                <a:cs typeface="B Nazanin" panose="00000400000000000000" pitchFamily="2" charset="-78"/>
              </a:rPr>
              <a:t>bibliometrix</a:t>
            </a:r>
            <a:r>
              <a:rPr lang="en-US" dirty="0">
                <a:latin typeface="Calibri" panose="020F0502020204030204" pitchFamily="34" charset="0"/>
                <a:ea typeface="Calibri" panose="020F0502020204030204" pitchFamily="34" charset="0"/>
                <a:cs typeface="B Nazanin" panose="00000400000000000000" pitchFamily="2" charset="-78"/>
              </a:rPr>
              <a:t> R</a:t>
            </a:r>
            <a:r>
              <a:rPr lang="en-US" dirty="0">
                <a:latin typeface="B Nazanin" panose="00000400000000000000" pitchFamily="2" charset="-78"/>
                <a:ea typeface="Calibri" panose="020F0502020204030204" pitchFamily="34" charset="0"/>
              </a:rPr>
              <a:t> </a:t>
            </a:r>
            <a:r>
              <a:rPr lang="fa-IR" dirty="0">
                <a:latin typeface="B Nazanin" panose="00000400000000000000" pitchFamily="2" charset="-78"/>
                <a:ea typeface="Calibri" panose="020F0502020204030204" pitchFamily="34" charset="0"/>
              </a:rPr>
              <a:t>نیز نشان می دهد که بروندادهای پژوهشی دانشکده دارای نرخ رشد سالانه 25.69 درصدی تولید علمی از سال 2004 تا سال 2023 است (جدول یک).</a:t>
            </a:r>
            <a:r>
              <a:rPr lang="fa-IR" sz="1800" dirty="0">
                <a:latin typeface="Calibri" panose="020F0502020204030204" pitchFamily="34" charset="0"/>
                <a:ea typeface="Calibri" panose="020F0502020204030204" pitchFamily="34" charset="0"/>
              </a:rPr>
              <a:t> </a:t>
            </a:r>
            <a:endParaRPr lang="en-US" dirty="0"/>
          </a:p>
        </p:txBody>
      </p:sp>
    </p:spTree>
    <p:extLst>
      <p:ext uri="{BB962C8B-B14F-4D97-AF65-F5344CB8AC3E}">
        <p14:creationId xmlns:p14="http://schemas.microsoft.com/office/powerpoint/2010/main" val="3024497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z="2000" b="1" cap="none" dirty="0">
                <a:solidFill>
                  <a:prstClr val="black"/>
                </a:solidFill>
                <a:latin typeface="Calibri" panose="020F0502020204030204" pitchFamily="34" charset="0"/>
                <a:ea typeface="Calibri" panose="020F0502020204030204" pitchFamily="34" charset="0"/>
                <a:cs typeface="B Nazanin" panose="00000400000000000000" pitchFamily="2" charset="-78"/>
              </a:rPr>
              <a:t>روند انتشار بروندادهای پژوهشی دانشکده دندانپزشکی همدان</a:t>
            </a:r>
            <a:r>
              <a:rPr lang="en-US" sz="1800" cap="none" dirty="0">
                <a:solidFill>
                  <a:prstClr val="black"/>
                </a:solidFill>
                <a:latin typeface="Calibri" panose="020F0502020204030204" pitchFamily="34" charset="0"/>
                <a:ea typeface="Calibri" panose="020F0502020204030204" pitchFamily="34" charset="0"/>
                <a:cs typeface="Arial" panose="020B0604020202020204" pitchFamily="34" charset="0"/>
              </a:rPr>
              <a:t/>
            </a:r>
            <a:br>
              <a:rPr lang="en-US" sz="1800" cap="none" dirty="0">
                <a:solidFill>
                  <a:prstClr val="black"/>
                </a:solidFill>
                <a:latin typeface="Calibri" panose="020F0502020204030204" pitchFamily="34" charset="0"/>
                <a:ea typeface="Calibri" panose="020F0502020204030204" pitchFamily="34" charset="0"/>
                <a:cs typeface="Arial" panose="020B0604020202020204" pitchFamily="34" charset="0"/>
              </a:rPr>
            </a:br>
            <a:endParaRPr lang="en-US" dirty="0"/>
          </a:p>
        </p:txBody>
      </p:sp>
      <p:pic>
        <p:nvPicPr>
          <p:cNvPr id="4" name="Content Placeholder 3"/>
          <p:cNvPicPr>
            <a:picLocks noGrp="1" noChangeAspect="1"/>
          </p:cNvPicPr>
          <p:nvPr>
            <p:ph idx="1"/>
          </p:nvPr>
        </p:nvPicPr>
        <p:blipFill>
          <a:blip r:embed="rId2"/>
          <a:stretch>
            <a:fillRect/>
          </a:stretch>
        </p:blipFill>
        <p:spPr>
          <a:xfrm>
            <a:off x="3342291" y="2112579"/>
            <a:ext cx="5261084" cy="3584028"/>
          </a:xfrm>
          <a:prstGeom prst="rect">
            <a:avLst/>
          </a:prstGeom>
        </p:spPr>
      </p:pic>
    </p:spTree>
    <p:extLst>
      <p:ext uri="{BB962C8B-B14F-4D97-AF65-F5344CB8AC3E}">
        <p14:creationId xmlns:p14="http://schemas.microsoft.com/office/powerpoint/2010/main" val="2476582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rtl="1">
              <a:lnSpc>
                <a:spcPct val="107000"/>
              </a:lnSpc>
              <a:spcAft>
                <a:spcPts val="800"/>
              </a:spcAft>
            </a:pPr>
            <a:r>
              <a:rPr lang="fa-IR" sz="2400" b="1" dirty="0">
                <a:latin typeface="Calibri" panose="020F0502020204030204" pitchFamily="34" charset="0"/>
                <a:ea typeface="Calibri" panose="020F0502020204030204" pitchFamily="34" charset="0"/>
                <a:cs typeface="B Nazanin" panose="00000400000000000000" pitchFamily="2" charset="-78"/>
              </a:rPr>
              <a:t>استنادهای دریافتی بروندادهای پژوهشی دانشکده دندانپزشکی همدان به ازای سال و مقاله</a:t>
            </a:r>
            <a:r>
              <a:rPr lang="en-US" sz="2000" dirty="0">
                <a:latin typeface="Calibri" panose="020F0502020204030204" pitchFamily="34" charset="0"/>
                <a:ea typeface="Calibri" panose="020F0502020204030204" pitchFamily="34" charset="0"/>
                <a:cs typeface="Arial" panose="020B0604020202020204" pitchFamily="34" charset="0"/>
              </a:rPr>
              <a:t/>
            </a:r>
            <a:br>
              <a:rPr lang="en-US" sz="2000" dirty="0">
                <a:latin typeface="Calibri" panose="020F0502020204030204" pitchFamily="34" charset="0"/>
                <a:ea typeface="Calibri" panose="020F0502020204030204" pitchFamily="34" charset="0"/>
                <a:cs typeface="Arial" panose="020B0604020202020204" pitchFamily="34" charset="0"/>
              </a:rPr>
            </a:br>
            <a:endParaRPr lang="en-US" sz="2400" dirty="0"/>
          </a:p>
        </p:txBody>
      </p:sp>
      <p:sp>
        <p:nvSpPr>
          <p:cNvPr id="3" name="Content Placeholder 2"/>
          <p:cNvSpPr>
            <a:spLocks noGrp="1"/>
          </p:cNvSpPr>
          <p:nvPr>
            <p:ph idx="1"/>
          </p:nvPr>
        </p:nvSpPr>
        <p:spPr>
          <a:xfrm>
            <a:off x="1451579" y="2015732"/>
            <a:ext cx="9603275" cy="2293509"/>
          </a:xfrm>
        </p:spPr>
        <p:txBody>
          <a:bodyPr/>
          <a:lstStyle/>
          <a:p>
            <a:pPr algn="just" rtl="1">
              <a:lnSpc>
                <a:spcPct val="107000"/>
              </a:lnSpc>
              <a:spcAft>
                <a:spcPts val="800"/>
              </a:spcAft>
            </a:pPr>
            <a:r>
              <a:rPr lang="fa-IR" dirty="0">
                <a:latin typeface="Calibri" panose="020F0502020204030204" pitchFamily="34" charset="0"/>
                <a:ea typeface="Calibri" panose="020F0502020204030204" pitchFamily="34" charset="0"/>
                <a:cs typeface="B Nazanin" panose="00000400000000000000" pitchFamily="2" charset="-78"/>
              </a:rPr>
              <a:t>بروندادهای پژوهشی دانشکده در مجموع 4752 استناد در پایگاه استنادی اسکوپوس دریافت کرده اند. </a:t>
            </a:r>
            <a:r>
              <a:rPr lang="fa-IR" dirty="0" smtClean="0">
                <a:latin typeface="Calibri" panose="020F0502020204030204" pitchFamily="34" charset="0"/>
                <a:ea typeface="Calibri" panose="020F0502020204030204" pitchFamily="34" charset="0"/>
                <a:cs typeface="B Nazanin" panose="00000400000000000000" pitchFamily="2" charset="-78"/>
              </a:rPr>
              <a:t>تنها </a:t>
            </a:r>
            <a:r>
              <a:rPr lang="fa-IR" dirty="0">
                <a:latin typeface="Calibri" panose="020F0502020204030204" pitchFamily="34" charset="0"/>
                <a:ea typeface="Calibri" panose="020F0502020204030204" pitchFamily="34" charset="0"/>
                <a:cs typeface="B Nazanin" panose="00000400000000000000" pitchFamily="2" charset="-78"/>
              </a:rPr>
              <a:t>مقاله سال 2004 به تنهایی به طور متوسط تعداد 5.48 استناد دریافت کرده است که بیشترین میزان میانگین استناد به ازای سال است. این در حالی است که میانگین استناد به ازای مقاله نیز متعلق به سال 2004 است. این نتایج نشان میدهد که کار دکتر </a:t>
            </a:r>
            <a:r>
              <a:rPr lang="en-US" dirty="0">
                <a:latin typeface="Calibri" panose="020F0502020204030204" pitchFamily="34" charset="0"/>
                <a:ea typeface="Calibri" panose="020F0502020204030204" pitchFamily="34" charset="0"/>
                <a:cs typeface="B Nazanin" panose="00000400000000000000" pitchFamily="2" charset="-78"/>
              </a:rPr>
              <a:t>Ansari, Mohammad Hussein</a:t>
            </a:r>
            <a:r>
              <a:rPr lang="en-US" dirty="0">
                <a:latin typeface="B Nazanin" panose="00000400000000000000" pitchFamily="2" charset="-78"/>
                <a:ea typeface="Calibri" panose="020F0502020204030204" pitchFamily="34" charset="0"/>
                <a:cs typeface="Arial" panose="020B0604020202020204" pitchFamily="34" charset="0"/>
              </a:rPr>
              <a:t> </a:t>
            </a:r>
            <a:r>
              <a:rPr lang="fa-IR" dirty="0">
                <a:latin typeface="B Nazanin" panose="00000400000000000000" pitchFamily="2" charset="-78"/>
                <a:ea typeface="Calibri" panose="020F0502020204030204" pitchFamily="34" charset="0"/>
              </a:rPr>
              <a:t>با دریافت 115 استناد تاثیر خوبی در دانشکده داشته است</a:t>
            </a:r>
            <a:r>
              <a:rPr lang="fa-IR" dirty="0">
                <a:latin typeface="Calibri" panose="020F0502020204030204" pitchFamily="34" charset="0"/>
                <a:ea typeface="Calibri" panose="020F0502020204030204" pitchFamily="34" charset="0"/>
                <a:cs typeface="B Nazanin" panose="00000400000000000000" pitchFamily="2" charset="-78"/>
              </a:rPr>
              <a:t>(2). به طور کلی میانگین استناد به ازای سال با افت و خیزهایی همراه بوده است. </a:t>
            </a:r>
            <a:endParaRPr lang="en-US" sz="1800" dirty="0">
              <a:latin typeface="Calibri" panose="020F0502020204030204" pitchFamily="34" charset="0"/>
              <a:ea typeface="Calibri" panose="020F0502020204030204" pitchFamily="34" charset="0"/>
              <a:cs typeface="Arial" panose="020B0604020202020204" pitchFamily="34" charset="0"/>
            </a:endParaRPr>
          </a:p>
          <a:p>
            <a:pPr algn="just" rtl="1"/>
            <a:endParaRPr lang="en-US" dirty="0"/>
          </a:p>
        </p:txBody>
      </p:sp>
    </p:spTree>
    <p:extLst>
      <p:ext uri="{BB962C8B-B14F-4D97-AF65-F5344CB8AC3E}">
        <p14:creationId xmlns:p14="http://schemas.microsoft.com/office/powerpoint/2010/main" val="69665730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583</TotalTime>
  <Words>704</Words>
  <Application>Microsoft Office PowerPoint</Application>
  <PresentationFormat>Widescreen</PresentationFormat>
  <Paragraphs>69</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B Nazanin</vt:lpstr>
      <vt:lpstr>B Titr</vt:lpstr>
      <vt:lpstr>Calibri</vt:lpstr>
      <vt:lpstr>Gill Sans MT</vt:lpstr>
      <vt:lpstr>Times New Roman</vt:lpstr>
      <vt:lpstr>Gallery</vt:lpstr>
      <vt:lpstr>علم سنجی و شاخص‌های ارزیابی</vt:lpstr>
      <vt:lpstr>PowerPoint Presentation</vt:lpstr>
      <vt:lpstr>در مجموع 427 داکیومنت از 1056 نویسنده در نتیجه جستجو از ابتدا تا سال 2023 از اسکوپوس بازیابی شد. این مدارک در 209 منبع منتشر شده بودند</vt:lpstr>
      <vt:lpstr>...</vt:lpstr>
      <vt:lpstr>روند انتشار بروندادهای پژوهشی دانشکده دندانپزشکی همدان </vt:lpstr>
      <vt:lpstr>روند انتشار بروندادهای پژوهشی دانشکده دندانپزشکی همدان </vt:lpstr>
      <vt:lpstr>استنادهای دریافتی بروندادهای پژوهشی دانشکده دندانپزشکی همدان به ازای سال و مقاله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شاخص های علم سنجی</dc:title>
  <dc:creator>shadi1</dc:creator>
  <cp:lastModifiedBy>DearUser</cp:lastModifiedBy>
  <cp:revision>62</cp:revision>
  <dcterms:created xsi:type="dcterms:W3CDTF">2022-11-15T14:41:45Z</dcterms:created>
  <dcterms:modified xsi:type="dcterms:W3CDTF">2024-08-10T08:15:52Z</dcterms:modified>
</cp:coreProperties>
</file>