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256" r:id="rId3"/>
    <p:sldId id="258" r:id="rId4"/>
    <p:sldId id="296" r:id="rId5"/>
    <p:sldId id="297" r:id="rId6"/>
    <p:sldId id="298" r:id="rId7"/>
    <p:sldId id="259" r:id="rId8"/>
    <p:sldId id="312" r:id="rId9"/>
    <p:sldId id="314" r:id="rId10"/>
    <p:sldId id="260" r:id="rId11"/>
    <p:sldId id="299" r:id="rId12"/>
    <p:sldId id="261" r:id="rId13"/>
    <p:sldId id="262" r:id="rId14"/>
    <p:sldId id="263" r:id="rId15"/>
    <p:sldId id="264" r:id="rId16"/>
    <p:sldId id="309" r:id="rId17"/>
    <p:sldId id="265" r:id="rId18"/>
    <p:sldId id="266" r:id="rId19"/>
    <p:sldId id="267" r:id="rId20"/>
    <p:sldId id="315" r:id="rId21"/>
    <p:sldId id="268" r:id="rId22"/>
    <p:sldId id="300" r:id="rId23"/>
    <p:sldId id="269" r:id="rId24"/>
    <p:sldId id="270" r:id="rId25"/>
    <p:sldId id="271" r:id="rId26"/>
    <p:sldId id="272" r:id="rId27"/>
    <p:sldId id="273" r:id="rId28"/>
    <p:sldId id="301" r:id="rId29"/>
    <p:sldId id="274" r:id="rId30"/>
    <p:sldId id="275" r:id="rId31"/>
    <p:sldId id="276" r:id="rId32"/>
    <p:sldId id="303" r:id="rId33"/>
    <p:sldId id="277" r:id="rId34"/>
    <p:sldId id="278" r:id="rId35"/>
    <p:sldId id="279" r:id="rId36"/>
    <p:sldId id="280" r:id="rId37"/>
    <p:sldId id="281" r:id="rId38"/>
    <p:sldId id="282" r:id="rId39"/>
    <p:sldId id="283" r:id="rId40"/>
    <p:sldId id="304" r:id="rId41"/>
    <p:sldId id="284" r:id="rId42"/>
    <p:sldId id="285" r:id="rId43"/>
    <p:sldId id="286" r:id="rId44"/>
    <p:sldId id="287" r:id="rId45"/>
    <p:sldId id="288" r:id="rId46"/>
    <p:sldId id="289" r:id="rId47"/>
    <p:sldId id="305" r:id="rId48"/>
    <p:sldId id="290" r:id="rId49"/>
    <p:sldId id="291" r:id="rId50"/>
    <p:sldId id="292" r:id="rId51"/>
    <p:sldId id="306" r:id="rId52"/>
    <p:sldId id="293" r:id="rId53"/>
    <p:sldId id="307" r:id="rId54"/>
    <p:sldId id="294" r:id="rId55"/>
    <p:sldId id="295" r:id="rId56"/>
    <p:sldId id="308" r:id="rId57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92" d="100"/>
          <a:sy n="92" d="100"/>
        </p:scale>
        <p:origin x="-40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FA97878-C324-F35C-896B-379523A030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20C5974D-F52A-5211-25E4-4F0CD489C8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2D6E423-24EA-CC7C-E94A-CBD78040B3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BB44A-8D45-4C43-B4BD-FC227E6BFEF8}" type="datetimeFigureOut">
              <a:rPr lang="fa-IR" smtClean="0"/>
              <a:t>07/24/1444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3867891-A758-64E6-253A-FFB1BC0FDB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52E2CE8-EA00-74E2-84DC-BF391648F9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E4367-710C-4203-81EF-E4ADADA7DE7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189993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FC19084-A242-4605-26D1-DF58523808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AD462C11-4FEC-7C76-A256-4ED7798C49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9754A2C-9CCE-8CDB-AF8B-E42497F79C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BB44A-8D45-4C43-B4BD-FC227E6BFEF8}" type="datetimeFigureOut">
              <a:rPr lang="fa-IR" smtClean="0"/>
              <a:t>07/24/1444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F18D2D4-7CA4-6242-B78A-BBF21E3FDC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4AF76F4-418A-1FC2-1526-35291905C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E4367-710C-4203-81EF-E4ADADA7DE7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85081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819F16E9-6507-BAF7-2FB8-C7D73F4B65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4902C04A-4DCE-7DCE-33F8-3D4DCD7F2F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E197828-3CDB-13D3-6E22-A7CBB2063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BB44A-8D45-4C43-B4BD-FC227E6BFEF8}" type="datetimeFigureOut">
              <a:rPr lang="fa-IR" smtClean="0"/>
              <a:t>07/24/1444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D86379F-F6C4-B352-AAC8-17C8EF7FA6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D1652AB-3514-5971-2173-3676F64D1B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E4367-710C-4203-81EF-E4ADADA7DE7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855580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99FC83B-430E-FEC3-05C5-9A2B9925E3AF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322C0FD-6D08-7A85-C1A9-74F86A718A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6191DDE-80C3-3100-F6D2-8D1A58A49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BB44A-8D45-4C43-B4BD-FC227E6BFEF8}" type="datetimeFigureOut">
              <a:rPr lang="fa-IR" smtClean="0"/>
              <a:t>07/24/1444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C55B5DF-80FF-2592-816B-409A3B0232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A8448BA-A604-57E9-D522-88FD1E2DA2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E4367-710C-4203-81EF-E4ADADA7DE7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391822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FFAD-8B56-46FE-8EF4-1C7BD4C65866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07/24/1444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A634A-DF7B-4D47-B216-69AA9C74A794}" type="slidenum">
              <a:rPr lang="fa-IR" smtClean="0">
                <a:solidFill>
                  <a:srgbClr val="90C226"/>
                </a:solidFill>
              </a:rPr>
              <a:pPr/>
              <a:t>‹#›</a:t>
            </a:fld>
            <a:endParaRPr lang="fa-IR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39263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101754"/>
          </a:xfrm>
        </p:spPr>
        <p:txBody>
          <a:bodyPr>
            <a:normAutofit/>
          </a:bodyPr>
          <a:lstStyle>
            <a:lvl1pPr algn="ctr">
              <a:defRPr sz="3200">
                <a:cs typeface="B Titr" panose="00000700000000000000" pitchFamily="2" charset="-78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FFAD-8B56-46FE-8EF4-1C7BD4C65866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07/24/1444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A634A-DF7B-4D47-B216-69AA9C74A794}" type="slidenum">
              <a:rPr lang="fa-IR" smtClean="0">
                <a:solidFill>
                  <a:srgbClr val="90C226"/>
                </a:solidFill>
              </a:rPr>
              <a:pPr/>
              <a:t>‹#›</a:t>
            </a:fld>
            <a:endParaRPr lang="fa-IR">
              <a:solidFill>
                <a:srgbClr val="90C226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6226197A-853B-FD2D-306A-E2B55CC87A2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77334" y="5291196"/>
            <a:ext cx="1756584" cy="1115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6171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FFAD-8B56-46FE-8EF4-1C7BD4C65866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07/24/1444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A634A-DF7B-4D47-B216-69AA9C74A794}" type="slidenum">
              <a:rPr lang="fa-IR" smtClean="0">
                <a:solidFill>
                  <a:srgbClr val="90C226"/>
                </a:solidFill>
              </a:rPr>
              <a:pPr/>
              <a:t>‹#›</a:t>
            </a:fld>
            <a:endParaRPr lang="fa-IR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548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FFAD-8B56-46FE-8EF4-1C7BD4C65866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07/24/1444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A634A-DF7B-4D47-B216-69AA9C74A794}" type="slidenum">
              <a:rPr lang="fa-IR" smtClean="0">
                <a:solidFill>
                  <a:srgbClr val="90C226"/>
                </a:solidFill>
              </a:rPr>
              <a:pPr/>
              <a:t>‹#›</a:t>
            </a:fld>
            <a:endParaRPr lang="fa-IR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3883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FFAD-8B56-46FE-8EF4-1C7BD4C65866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07/24/1444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A634A-DF7B-4D47-B216-69AA9C74A794}" type="slidenum">
              <a:rPr lang="fa-IR" smtClean="0">
                <a:solidFill>
                  <a:srgbClr val="90C226"/>
                </a:solidFill>
              </a:rPr>
              <a:pPr/>
              <a:t>‹#›</a:t>
            </a:fld>
            <a:endParaRPr lang="fa-IR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8317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FFAD-8B56-46FE-8EF4-1C7BD4C65866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07/24/1444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A634A-DF7B-4D47-B216-69AA9C74A794}" type="slidenum">
              <a:rPr lang="fa-IR" smtClean="0">
                <a:solidFill>
                  <a:srgbClr val="90C226"/>
                </a:solidFill>
              </a:rPr>
              <a:pPr/>
              <a:t>‹#›</a:t>
            </a:fld>
            <a:endParaRPr lang="fa-IR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05653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FFAD-8B56-46FE-8EF4-1C7BD4C65866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07/24/1444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A634A-DF7B-4D47-B216-69AA9C74A794}" type="slidenum">
              <a:rPr lang="fa-IR" smtClean="0">
                <a:solidFill>
                  <a:srgbClr val="90C226"/>
                </a:solidFill>
              </a:rPr>
              <a:pPr/>
              <a:t>‹#›</a:t>
            </a:fld>
            <a:endParaRPr lang="fa-IR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63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6CCAF91-389F-8877-8080-7CFCC176E2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96238B0-9510-0F80-3055-1F3E5376B8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1F048C1-B779-3C84-D7C9-F06974BBB9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BB44A-8D45-4C43-B4BD-FC227E6BFEF8}" type="datetimeFigureOut">
              <a:rPr lang="fa-IR" smtClean="0"/>
              <a:t>07/24/1444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D33B246-B711-F5DF-D398-E6BDBD369F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481C003-82C0-E6DA-1529-EFE0B6FF2A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E4367-710C-4203-81EF-E4ADADA7DE7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911823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FFAD-8B56-46FE-8EF4-1C7BD4C65866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07/24/1444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A634A-DF7B-4D47-B216-69AA9C74A794}" type="slidenum">
              <a:rPr lang="fa-IR" smtClean="0">
                <a:solidFill>
                  <a:srgbClr val="90C226"/>
                </a:solidFill>
              </a:rPr>
              <a:pPr/>
              <a:t>‹#›</a:t>
            </a:fld>
            <a:endParaRPr lang="fa-IR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3127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FFAD-8B56-46FE-8EF4-1C7BD4C65866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07/24/1444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A634A-DF7B-4D47-B216-69AA9C74A794}" type="slidenum">
              <a:rPr lang="fa-IR" smtClean="0">
                <a:solidFill>
                  <a:srgbClr val="90C226"/>
                </a:solidFill>
              </a:rPr>
              <a:pPr/>
              <a:t>‹#›</a:t>
            </a:fld>
            <a:endParaRPr lang="fa-IR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9075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FFAD-8B56-46FE-8EF4-1C7BD4C65866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07/24/1444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A634A-DF7B-4D47-B216-69AA9C74A794}" type="slidenum">
              <a:rPr lang="fa-IR" smtClean="0">
                <a:solidFill>
                  <a:srgbClr val="90C226"/>
                </a:solidFill>
              </a:rPr>
              <a:pPr/>
              <a:t>‹#›</a:t>
            </a:fld>
            <a:endParaRPr lang="fa-IR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19314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FFAD-8B56-46FE-8EF4-1C7BD4C65866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07/24/1444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A634A-DF7B-4D47-B216-69AA9C74A794}" type="slidenum">
              <a:rPr lang="fa-IR" smtClean="0">
                <a:solidFill>
                  <a:srgbClr val="90C226"/>
                </a:solidFill>
              </a:rPr>
              <a:pPr/>
              <a:t>‹#›</a:t>
            </a:fld>
            <a:endParaRPr lang="fa-IR">
              <a:solidFill>
                <a:srgbClr val="90C22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defTabSz="457200"/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defTabSz="457200"/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  <a:endParaRPr lang="en-US" dirty="0">
              <a:solidFill>
                <a:srgbClr val="90C226">
                  <a:lumMod val="60000"/>
                  <a:lumOff val="40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3348977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FFAD-8B56-46FE-8EF4-1C7BD4C65866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07/24/1444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A634A-DF7B-4D47-B216-69AA9C74A794}" type="slidenum">
              <a:rPr lang="fa-IR" smtClean="0">
                <a:solidFill>
                  <a:srgbClr val="90C226"/>
                </a:solidFill>
              </a:rPr>
              <a:pPr/>
              <a:t>‹#›</a:t>
            </a:fld>
            <a:endParaRPr lang="fa-IR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15037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FFAD-8B56-46FE-8EF4-1C7BD4C65866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07/24/1444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A634A-DF7B-4D47-B216-69AA9C74A794}" type="slidenum">
              <a:rPr lang="fa-IR" smtClean="0">
                <a:solidFill>
                  <a:srgbClr val="90C226"/>
                </a:solidFill>
              </a:rPr>
              <a:pPr/>
              <a:t>‹#›</a:t>
            </a:fld>
            <a:endParaRPr lang="fa-IR">
              <a:solidFill>
                <a:srgbClr val="90C22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defTabSz="457200"/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defTabSz="457200"/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76378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FFAD-8B56-46FE-8EF4-1C7BD4C65866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07/24/1444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A634A-DF7B-4D47-B216-69AA9C74A794}" type="slidenum">
              <a:rPr lang="fa-IR" smtClean="0">
                <a:solidFill>
                  <a:srgbClr val="90C226"/>
                </a:solidFill>
              </a:rPr>
              <a:pPr/>
              <a:t>‹#›</a:t>
            </a:fld>
            <a:endParaRPr lang="fa-IR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13443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FFAD-8B56-46FE-8EF4-1C7BD4C65866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07/24/1444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A634A-DF7B-4D47-B216-69AA9C74A794}" type="slidenum">
              <a:rPr lang="fa-IR" smtClean="0">
                <a:solidFill>
                  <a:srgbClr val="90C226"/>
                </a:solidFill>
              </a:rPr>
              <a:pPr/>
              <a:t>‹#›</a:t>
            </a:fld>
            <a:endParaRPr lang="fa-IR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64524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FFAD-8B56-46FE-8EF4-1C7BD4C65866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07/24/1444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A634A-DF7B-4D47-B216-69AA9C74A794}" type="slidenum">
              <a:rPr lang="fa-IR" smtClean="0">
                <a:solidFill>
                  <a:srgbClr val="90C226"/>
                </a:solidFill>
              </a:rPr>
              <a:pPr/>
              <a:t>‹#›</a:t>
            </a:fld>
            <a:endParaRPr lang="fa-IR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697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78F3B9D-407C-C8DB-A242-5E277E6B52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BC7A9D6-F45E-D3F9-4D24-5598F72130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A87BA1A-90C3-4585-10A7-C6E69C19C7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BB44A-8D45-4C43-B4BD-FC227E6BFEF8}" type="datetimeFigureOut">
              <a:rPr lang="fa-IR" smtClean="0"/>
              <a:t>07/24/1444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1683AAE-7D21-DD25-9F60-D9F9D00CF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8958DA9-EAEB-12CB-A38B-B4C25E0BE5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E4367-710C-4203-81EF-E4ADADA7DE7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46548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7153065-A8AF-F89D-4EB9-DB07BC34E9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8B28620-F4E2-6669-C06A-75F7FBB913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8B375C2-CF71-1694-A723-7FB46BF3A9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8F1EF5D6-4975-19BC-95F5-3A6B647EC1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BB44A-8D45-4C43-B4BD-FC227E6BFEF8}" type="datetimeFigureOut">
              <a:rPr lang="fa-IR" smtClean="0"/>
              <a:t>07/24/1444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15811D9-875B-DBB6-F873-D690EFCD8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F5E26D3D-A5E3-2B39-D88E-2602F97B1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E4367-710C-4203-81EF-E4ADADA7DE7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514018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11B048B-8E20-D32F-7AAF-643E79981D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D6367C7-6E48-DF45-3AC8-3902901E81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42713996-F4FE-891D-28C5-AD18F15F5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64C7BB18-1284-0FDE-0D05-A2FD8D7551D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FE9738B8-8EAC-FFFB-45C9-87F33613B9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14429EE3-C545-5F2F-6EA7-D40C9CCC2E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BB44A-8D45-4C43-B4BD-FC227E6BFEF8}" type="datetimeFigureOut">
              <a:rPr lang="fa-IR" smtClean="0"/>
              <a:t>07/24/1444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E1A680F4-8C97-7C4C-07F2-DF73971E13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97F1D964-51F5-5C64-CDBA-C870C750A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E4367-710C-4203-81EF-E4ADADA7DE7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36419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2597F70-CBFE-5371-4897-B58865235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F9AC961-FD2D-4D72-EB23-C9C0542630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BB44A-8D45-4C43-B4BD-FC227E6BFEF8}" type="datetimeFigureOut">
              <a:rPr lang="fa-IR" smtClean="0"/>
              <a:t>07/24/1444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FD05A52-9050-6644-F5B2-5B7E758CB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CDBA09D6-FA32-EEE2-1C11-ADE76EEECF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E4367-710C-4203-81EF-E4ADADA7DE7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11484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552C046C-12F9-37E6-D2F2-0DEE113775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BB44A-8D45-4C43-B4BD-FC227E6BFEF8}" type="datetimeFigureOut">
              <a:rPr lang="fa-IR" smtClean="0"/>
              <a:t>07/24/1444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C9757D5E-E621-029F-54AD-BBE6B03DC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08446BC3-AF32-E51C-F13D-85EAF2613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E4367-710C-4203-81EF-E4ADADA7DE7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59196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127B36B-A5FC-68EA-2870-15D71C7911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59758AF-89CF-6785-1DC3-44FA9650AB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4E97EF70-73D3-7ECD-89EE-8549715719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6E866D3E-6416-D19B-23B3-EBBE45700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BB44A-8D45-4C43-B4BD-FC227E6BFEF8}" type="datetimeFigureOut">
              <a:rPr lang="fa-IR" smtClean="0"/>
              <a:t>07/24/1444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4A5AB7DD-F495-D70C-4C34-5702B7C97B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EBD48422-8815-4ED7-181D-C088E35EB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E4367-710C-4203-81EF-E4ADADA7DE7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31143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3D53EE1-85C4-8168-A6C0-E18688A3E1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3B4F52B8-0CB1-099A-4528-9F088042C3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527654D2-97F0-60DE-D51E-3ADBC8236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8DF917A9-27CC-F48A-DC74-F10969C188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BB44A-8D45-4C43-B4BD-FC227E6BFEF8}" type="datetimeFigureOut">
              <a:rPr lang="fa-IR" smtClean="0"/>
              <a:t>07/24/1444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3299B823-1648-9C23-5124-817D9C9BDC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555DD4A3-C9EA-AA7E-CC83-6826B02F5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E4367-710C-4203-81EF-E4ADADA7DE7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86452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FC068299-02E3-4725-A8B8-DA5091A99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9143" y="365125"/>
            <a:ext cx="10515600" cy="13255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fa-IR" dirty="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7492706-AD77-E025-5DDF-6BA16D2160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a-IR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A2CD70B-FC09-ABCC-1E68-42E967EC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3BB44A-8D45-4C43-B4BD-FC227E6BFEF8}" type="datetimeFigureOut">
              <a:rPr lang="fa-IR" smtClean="0"/>
              <a:t>07/24/1444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A995ECD-CA74-6A7C-28A0-43561FA4F9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104F98E-7D8F-82B5-9A23-3C3FFF7A41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3E4367-710C-4203-81EF-E4ADADA7DE7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47778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1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B Titr" panose="00000700000000000000" pitchFamily="2" charset="-78"/>
        </a:defRPr>
      </a:lvl1pPr>
    </p:titleStyle>
    <p:bodyStyle>
      <a:lvl1pPr marL="228600" indent="-228600" algn="just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just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just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just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just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E2DEFFAD-8B56-46FE-8EF4-1C7BD4C65866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defTabSz="457200"/>
              <a:t>07/24/1444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 defTabSz="457200"/>
            <a:fld id="{CBEA634A-DF7B-4D47-B216-69AA9C74A794}" type="slidenum">
              <a:rPr lang="fa-IR" smtClean="0">
                <a:solidFill>
                  <a:srgbClr val="90C226"/>
                </a:solidFill>
              </a:rPr>
              <a:pPr defTabSz="457200"/>
              <a:t>‹#›</a:t>
            </a:fld>
            <a:endParaRPr lang="fa-IR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2421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B5525BD-7997-40B1-F718-4B932ADF82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2351059"/>
            <a:ext cx="10320867" cy="1425074"/>
          </a:xfrm>
        </p:spPr>
        <p:txBody>
          <a:bodyPr/>
          <a:lstStyle/>
          <a:p>
            <a:pPr marR="0" rtl="1"/>
            <a:r>
              <a:rPr lang="fa-IR" b="0" i="0" u="none" strike="noStrike" kern="1400" baseline="0" dirty="0">
                <a:solidFill>
                  <a:srgbClr val="7030A0"/>
                </a:solidFill>
                <a:cs typeface="B Titr" panose="00000700000000000000" pitchFamily="2" charset="-78"/>
              </a:rPr>
              <a:t>راهنماي اخلاقي پژوهش بر گروه‌هاي آسيب‌پذير در جمهوري اسلامي ايران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C22CC30A-3A11-9A92-7AEE-DFE9AA7124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198" y="1862668"/>
            <a:ext cx="10418236" cy="442806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a-IR" sz="1900" b="1" dirty="0">
                <a:solidFill>
                  <a:srgbClr val="002060"/>
                </a:solidFill>
                <a:cs typeface="B Nazanin" panose="00000400000000000000" pitchFamily="2" charset="-78"/>
              </a:rPr>
              <a:t>دانشگاه علوم پزشکی همدان</a:t>
            </a:r>
          </a:p>
          <a:p>
            <a:pPr marL="0" marR="0" lvl="0" indent="0" algn="ctr" rtl="1">
              <a:buNone/>
            </a:pPr>
            <a:endParaRPr lang="fa-IR" sz="2800" b="1" i="0" u="none" strike="noStrike" baseline="0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marR="0" lvl="0" indent="0" algn="ctr" rtl="1">
              <a:buNone/>
            </a:pPr>
            <a:endParaRPr lang="fa-IR" sz="2800" b="1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marR="0" lvl="0" indent="0" algn="ctr" rtl="1">
              <a:buNone/>
            </a:pPr>
            <a:endParaRPr lang="fa-IR" sz="2800" b="1" i="0" u="none" strike="noStrike" baseline="0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marR="0" lvl="0" indent="0" algn="ctr" rtl="1">
              <a:buNone/>
            </a:pPr>
            <a:r>
              <a:rPr lang="fa-IR" sz="2000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دکتر بهروز کارخانه ای</a:t>
            </a:r>
          </a:p>
          <a:p>
            <a:pPr marL="0" marR="0" lvl="0" indent="0" algn="ctr" rtl="1">
              <a:buNone/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گروه اخلاق در آموزش پزشکی</a:t>
            </a:r>
          </a:p>
          <a:p>
            <a:pPr marL="0" marR="0" lvl="0" indent="0" algn="ctr" rtl="1">
              <a:buNone/>
            </a:pPr>
            <a:endParaRPr lang="fa-IR" sz="2800" b="1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marR="0" lvl="0" indent="0" algn="ctr" rtl="1">
              <a:buNone/>
            </a:pPr>
            <a:r>
              <a:rPr lang="fa-IR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بهمن 1401</a:t>
            </a:r>
          </a:p>
          <a:p>
            <a:endParaRPr lang="fa-IR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859236B9-F100-8BF9-723F-90E42011F4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6756" y="529077"/>
            <a:ext cx="1903749" cy="1333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5171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B691A46-88DF-1141-3EA9-C4947665D636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R="0" rtl="1"/>
            <a:r>
              <a:rPr lang="fa-IR" b="0" i="0" u="none" strike="noStrike" kern="1400" baseline="0" dirty="0">
                <a:solidFill>
                  <a:srgbClr val="7030A0"/>
                </a:solidFill>
                <a:cs typeface="B Titr" panose="00000700000000000000" pitchFamily="2" charset="-78"/>
              </a:rPr>
              <a:t>مقدمه</a:t>
            </a:r>
            <a:br>
              <a:rPr lang="fa-IR" b="0" i="0" u="none" strike="noStrike" kern="1400" baseline="0" dirty="0">
                <a:solidFill>
                  <a:srgbClr val="7030A0"/>
                </a:solidFill>
                <a:cs typeface="B Titr" panose="00000700000000000000" pitchFamily="2" charset="-78"/>
              </a:rPr>
            </a:br>
            <a:r>
              <a:rPr lang="fa-IR" sz="2800" b="1" i="0" u="none" strike="noStrike" kern="1400" baseline="0" dirty="0">
                <a:solidFill>
                  <a:srgbClr val="FF0000"/>
                </a:solidFill>
                <a:cs typeface="B Nazanin" pitchFamily="2" charset="-78"/>
              </a:rPr>
              <a:t>راهنماي اخلاقي پژوهش بر گروه‌هاي آسيب‌پذير در جمهوري اسلامي ايران</a:t>
            </a:r>
            <a:endParaRPr lang="fa-IR" b="1" i="0" u="none" strike="noStrike" kern="1400" baseline="0" dirty="0">
              <a:solidFill>
                <a:srgbClr val="FF0000"/>
              </a:solidFill>
              <a:cs typeface="B Nazanin" pitchFamily="2" charset="-78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3CDCE79-409A-3DEC-2B0E-73E1CCBC29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75897"/>
            <a:ext cx="10515600" cy="4588933"/>
          </a:xfrm>
        </p:spPr>
        <p:txBody>
          <a:bodyPr>
            <a:normAutofit/>
          </a:bodyPr>
          <a:lstStyle/>
          <a:p>
            <a:pPr marR="0" lvl="0" rtl="1"/>
            <a:r>
              <a:rPr lang="fa-IR" dirty="0">
                <a:cs typeface="B Nazanin" panose="00000400000000000000" pitchFamily="2" charset="-78"/>
              </a:rPr>
              <a:t>راهنماي اخلاقي پژوهش بر گروه‌هاي آسيب‌پذير در جمهوري اسلامي ايران </a:t>
            </a:r>
            <a:r>
              <a:rPr lang="fa-IR" dirty="0">
                <a:solidFill>
                  <a:srgbClr val="FF0000"/>
                </a:solidFill>
                <a:cs typeface="B Nazanin" panose="00000400000000000000" pitchFamily="2" charset="-78"/>
              </a:rPr>
              <a:t>دربردارنده‌ي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مهم‌ترين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دستورالعمل‌هاي اخلاقي در رابطه با گروه‌هاي آسيب‌پذير است</a:t>
            </a:r>
            <a:r>
              <a:rPr lang="fa-IR" b="0" i="0" u="none" strike="noStrike" baseline="0" dirty="0" smtClean="0">
                <a:cs typeface="B Nazanin" panose="00000400000000000000" pitchFamily="2" charset="-78"/>
              </a:rPr>
              <a:t>.</a:t>
            </a:r>
          </a:p>
          <a:p>
            <a:pPr marR="0" lvl="0" rtl="1"/>
            <a:endParaRPr lang="fa-IR" b="0" i="0" u="none" strike="noStrike" baseline="0" dirty="0">
              <a:cs typeface="B Nazanin" panose="00000400000000000000" pitchFamily="2" charset="-78"/>
            </a:endParaRPr>
          </a:p>
          <a:p>
            <a:pPr lvl="0"/>
            <a:r>
              <a:rPr lang="fa-IR" b="0" i="0" u="none" strike="noStrike" baseline="0" dirty="0">
                <a:cs typeface="B Nazanin" panose="00000400000000000000" pitchFamily="2" charset="-78"/>
              </a:rPr>
              <a:t>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مقدمه و فصل کليات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اين راهنما در رابطه با پژوهش بر روي تمامي گروه‌هاي آسيب‌پذير صادق‌اند.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برخي از گروه‌هاي آسيب‌پذير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که از اهميت خاصي برخوردارند عبارتند از:</a:t>
            </a:r>
          </a:p>
          <a:p>
            <a:pPr marL="1885950" lvl="3" indent="-514350">
              <a:buFont typeface="+mj-lt"/>
              <a:buAutoNum type="arabicPeriod"/>
            </a:pPr>
            <a:r>
              <a:rPr lang="fa-IR" sz="2800" b="0" i="0" u="none" strike="noStrike" baseline="0" dirty="0">
                <a:cs typeface="B Nazanin" panose="00000400000000000000" pitchFamily="2" charset="-78"/>
              </a:rPr>
              <a:t> نوزادان و کودکان</a:t>
            </a:r>
          </a:p>
          <a:p>
            <a:pPr marL="1885950" lvl="3" indent="-514350">
              <a:buFont typeface="+mj-lt"/>
              <a:buAutoNum type="arabicPeriod"/>
            </a:pPr>
            <a:r>
              <a:rPr lang="fa-IR" sz="2800" b="0" i="0" u="none" strike="noStrike" baseline="0" dirty="0">
                <a:cs typeface="B Nazanin" panose="00000400000000000000" pitchFamily="2" charset="-78"/>
              </a:rPr>
              <a:t> ناتوانان ذهني</a:t>
            </a:r>
          </a:p>
          <a:p>
            <a:pPr marL="1885950" lvl="3" indent="-514350">
              <a:buFont typeface="+mj-lt"/>
              <a:buAutoNum type="arabicPeriod"/>
            </a:pPr>
            <a:r>
              <a:rPr lang="fa-IR" sz="2800" b="0" i="0" u="none" strike="noStrike" baseline="0" dirty="0">
                <a:cs typeface="B Nazanin" panose="00000400000000000000" pitchFamily="2" charset="-78"/>
              </a:rPr>
              <a:t> زنان باردار و جنين‌ها</a:t>
            </a:r>
          </a:p>
          <a:p>
            <a:pPr marL="1885950" lvl="3" indent="-514350">
              <a:buFont typeface="+mj-lt"/>
              <a:buAutoNum type="arabicPeriod"/>
            </a:pPr>
            <a:r>
              <a:rPr lang="fa-IR" sz="2800" b="0" i="0" u="none" strike="noStrike" baseline="0" dirty="0">
                <a:cs typeface="B Nazanin" panose="00000400000000000000" pitchFamily="2" charset="-78"/>
              </a:rPr>
              <a:t> زندانيان</a:t>
            </a:r>
          </a:p>
          <a:p>
            <a:pPr marL="1885950" lvl="3" indent="-514350">
              <a:buFont typeface="+mj-lt"/>
              <a:buAutoNum type="arabicPeriod"/>
            </a:pPr>
            <a:r>
              <a:rPr lang="fa-IR" sz="2800" b="0" i="0" u="none" strike="noStrike" baseline="0" dirty="0">
                <a:cs typeface="B Nazanin" panose="00000400000000000000" pitchFamily="2" charset="-78"/>
              </a:rPr>
              <a:t>بيماران اورژانسي </a:t>
            </a:r>
          </a:p>
        </p:txBody>
      </p:sp>
    </p:spTree>
    <p:extLst>
      <p:ext uri="{BB962C8B-B14F-4D97-AF65-F5344CB8AC3E}">
        <p14:creationId xmlns:p14="http://schemas.microsoft.com/office/powerpoint/2010/main" val="4283509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65E0B3A-B84B-B7CF-2BAC-77093C23E08C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r>
              <a:rPr lang="fa-IR" b="0" i="0" u="none" strike="noStrike" kern="1400" baseline="0" dirty="0" smtClean="0">
                <a:solidFill>
                  <a:srgbClr val="7030A0"/>
                </a:solidFill>
                <a:cs typeface="B Titr" panose="00000700000000000000" pitchFamily="2" charset="-78"/>
              </a:rPr>
              <a:t>مقدمه</a:t>
            </a:r>
            <a:br>
              <a:rPr lang="fa-IR" b="0" i="0" u="none" strike="noStrike" kern="1400" baseline="0" dirty="0" smtClean="0">
                <a:solidFill>
                  <a:srgbClr val="7030A0"/>
                </a:solidFill>
                <a:cs typeface="B Titr" panose="00000700000000000000" pitchFamily="2" charset="-78"/>
              </a:rPr>
            </a:br>
            <a:r>
              <a:rPr lang="fa-IR" b="1" kern="1400" dirty="0">
                <a:solidFill>
                  <a:srgbClr val="FF0000"/>
                </a:solidFill>
                <a:cs typeface="B Nazanin" pitchFamily="2" charset="-78"/>
              </a:rPr>
              <a:t>راهنماي اخلاقي پژوهش بر گروه‌هاي آسيب‌پذير در جمهوري اسلامي ايران</a:t>
            </a:r>
            <a:endParaRPr lang="fa-IR" b="0" i="0" u="none" strike="noStrike" kern="1400" baseline="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994FC77-CF62-3B37-67AF-38A4BD0B4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192481"/>
            <a:ext cx="10515600" cy="3984481"/>
          </a:xfrm>
        </p:spPr>
        <p:txBody>
          <a:bodyPr/>
          <a:lstStyle/>
          <a:p>
            <a:pPr marR="0" lvl="0" rtl="1"/>
            <a:r>
              <a:rPr lang="fa-IR" b="0" i="0" u="none" strike="noStrike" baseline="0" dirty="0">
                <a:cs typeface="B Nazanin" panose="00000400000000000000" pitchFamily="2" charset="-78"/>
              </a:rPr>
              <a:t>پژوهشگراني که بر روي آزمودني‌هايي از گروه‌هاي آسيب‌پذير پژوهش مي‌کنند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بايد پيش از آغاز طراحي پژوهش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از مفاد اين راهنما آگاهي کسب کرده، آن را در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تمامي مراحل طراحي و اجرا و گزارش پژوهش رعايت کنند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. </a:t>
            </a:r>
          </a:p>
          <a:p>
            <a:pPr marR="0" lvl="0" rtl="1"/>
            <a:endParaRPr lang="fa-IR" b="0" i="0" u="none" strike="noStrike" baseline="0" dirty="0">
              <a:cs typeface="B Nazanin" panose="00000400000000000000" pitchFamily="2" charset="-78"/>
            </a:endParaRPr>
          </a:p>
          <a:p>
            <a:pPr marR="0" lvl="0" rtl="1"/>
            <a:r>
              <a:rPr lang="fa-IR" b="0" i="0" u="none" strike="noStrike" baseline="0" dirty="0" smtClean="0">
                <a:cs typeface="B Nazanin" panose="00000400000000000000" pitchFamily="2" charset="-78"/>
              </a:rPr>
              <a:t>پژوهشگران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هم‌چنين، بايد از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راهنماي عمومي اخلاق در پژوهش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و ساير راهنماهاي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اختصاصي و قوانين و مقررات کشوري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مرتبط با پژوهش خود آگاه بوده، آن‌ها را نيز رعايت کنند.</a:t>
            </a:r>
          </a:p>
        </p:txBody>
      </p:sp>
    </p:spTree>
    <p:extLst>
      <p:ext uri="{BB962C8B-B14F-4D97-AF65-F5344CB8AC3E}">
        <p14:creationId xmlns:p14="http://schemas.microsoft.com/office/powerpoint/2010/main" val="12423910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FD7A145-69EA-9222-56B9-60CF245B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1"/>
            <a:r>
              <a:rPr lang="fa-IR" b="0" i="0" u="none" strike="noStrike" kern="1400" baseline="0" dirty="0">
                <a:solidFill>
                  <a:srgbClr val="7030A0"/>
                </a:solidFill>
                <a:cs typeface="B Titr" panose="00000700000000000000" pitchFamily="2" charset="-78"/>
              </a:rPr>
              <a:t>فصل اول: کليات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CF746CB-5E66-B58E-5EB4-6BA0A99D09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141537"/>
            <a:ext cx="10515600" cy="4351338"/>
          </a:xfrm>
        </p:spPr>
        <p:txBody>
          <a:bodyPr/>
          <a:lstStyle/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1- در پژوهش‌هاي علوم پزشکي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Titr" pitchFamily="2" charset="-78"/>
              </a:rPr>
              <a:t>نبايد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 از افراد آسيب‌پذير به ‌عنوان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Titr" pitchFamily="2" charset="-78"/>
              </a:rPr>
              <a:t>آزمودني ترجيحي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استفاده شود و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Titr" pitchFamily="2" charset="-78"/>
              </a:rPr>
              <a:t>تنها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 در صورتي بايد از اين افراد در پژوهش استفاده شود</a:t>
            </a:r>
            <a:r>
              <a:rPr lang="fa-IR" dirty="0">
                <a:cs typeface="B Nazanin" panose="00000400000000000000" pitchFamily="2" charset="-78"/>
              </a:rPr>
              <a:t> که 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Titr" pitchFamily="2" charset="-78"/>
              </a:rPr>
              <a:t>دليل موجهی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برای آن وجود داشته باشد</a:t>
            </a:r>
            <a:r>
              <a:rPr lang="fa-IR" b="0" i="0" u="none" strike="noStrike" baseline="0" dirty="0" smtClean="0">
                <a:cs typeface="B Nazanin" panose="00000400000000000000" pitchFamily="2" charset="-78"/>
              </a:rPr>
              <a:t>.</a:t>
            </a:r>
          </a:p>
          <a:p>
            <a:pPr marL="0" marR="0" lvl="0" indent="0" rtl="1">
              <a:buNone/>
            </a:pPr>
            <a:endParaRPr lang="fa-IR" b="0" i="0" u="none" strike="noStrike" baseline="0" dirty="0">
              <a:cs typeface="B Nazanin" panose="00000400000000000000" pitchFamily="2" charset="-78"/>
            </a:endParaRPr>
          </a:p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2- افراد آسيب‌پذير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Titr" pitchFamily="2" charset="-78"/>
              </a:rPr>
              <a:t>بايد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 در تمامي مراحل </a:t>
            </a:r>
            <a:r>
              <a:rPr lang="fa-IR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طراحي و اجرا و گزارش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پژوهش مورد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Titr" pitchFamily="2" charset="-78"/>
              </a:rPr>
              <a:t>حفاظت ويژه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قرار بگيرند.</a:t>
            </a:r>
          </a:p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3- طراحي و اجراي پژوهش بايد به‌گونه‌اي باشد که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Titr" pitchFamily="2" charset="-78"/>
              </a:rPr>
              <a:t>کرامت انساني، احترام و تماميت جسماني و رواني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اين شرکت کنندگان رعايت و حفاظت شود. </a:t>
            </a:r>
          </a:p>
        </p:txBody>
      </p:sp>
    </p:spTree>
    <p:extLst>
      <p:ext uri="{BB962C8B-B14F-4D97-AF65-F5344CB8AC3E}">
        <p14:creationId xmlns:p14="http://schemas.microsoft.com/office/powerpoint/2010/main" val="4370408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56C0A22-55D4-2B89-1B4A-EA1A3ED1E2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1"/>
            <a:r>
              <a:rPr lang="fa-IR" b="0" i="0" u="none" strike="noStrike" kern="1400" baseline="0">
                <a:solidFill>
                  <a:srgbClr val="7030A0"/>
                </a:solidFill>
                <a:cs typeface="B Titr" panose="00000700000000000000" pitchFamily="2" charset="-78"/>
              </a:rPr>
              <a:t>فصل اول: کليات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CD21718A-8A56-2B84-A9CF-843DD851AD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4-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Titr" pitchFamily="2" charset="-78"/>
              </a:rPr>
              <a:t>در صورت ضرورتِ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استفاده از افراد آسيب‌پذير در پژوهش، بايد تا حد ممکن افرادي به‌عنوان آزمودني انتخاب شوند که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Titr" pitchFamily="2" charset="-78"/>
              </a:rPr>
              <a:t>درجات کم‌تري از آسيب‌پذيري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را دارا باشند.</a:t>
            </a:r>
          </a:p>
          <a:p>
            <a:pPr marL="0" marR="0" lvl="0" indent="0" rtl="1">
              <a:buNone/>
            </a:pPr>
            <a:endParaRPr lang="fa-IR" b="0" i="0" u="none" strike="noStrike" baseline="0" dirty="0">
              <a:cs typeface="B Nazanin" panose="00000400000000000000" pitchFamily="2" charset="-78"/>
            </a:endParaRPr>
          </a:p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5- در پژوهش‌هاي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Titr" panose="00000700000000000000" pitchFamily="2" charset="-78"/>
              </a:rPr>
              <a:t>غير درماني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تنها در صورتي بايد از افراد آسيب‌پذير استفاده شود که نتايج پژوهش </a:t>
            </a:r>
            <a:r>
              <a:rPr lang="fa-IR" dirty="0">
                <a:solidFill>
                  <a:srgbClr val="FF0000"/>
                </a:solidFill>
                <a:cs typeface="B Nazanin" panose="00000400000000000000" pitchFamily="2" charset="-78"/>
              </a:rPr>
              <a:t>براي </a:t>
            </a:r>
            <a:r>
              <a:rPr lang="fa-IR" dirty="0">
                <a:solidFill>
                  <a:srgbClr val="FF0000"/>
                </a:solidFill>
                <a:cs typeface="B Titr" pitchFamily="2" charset="-78"/>
              </a:rPr>
              <a:t>خود شرکت‌کننده يا ساير افرادي که به همان گروه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آسيب‌پذير تعلق دارند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Titr" pitchFamily="2" charset="-78"/>
              </a:rPr>
              <a:t>مفيد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باشد و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Titr" pitchFamily="2" charset="-78"/>
              </a:rPr>
              <a:t>خطر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 پژوهش براي هر شرکت‌کننده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بيش از حد متعارف در زندگي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روزمره نباشد. (مفید و خطر)</a:t>
            </a:r>
          </a:p>
          <a:p>
            <a:pPr marL="0" marR="0" lvl="0" indent="0" rtl="1">
              <a:buNone/>
            </a:pPr>
            <a:endParaRPr lang="fa-IR" b="0" i="0" u="none" strike="noStrike" baseline="0" dirty="0">
              <a:cs typeface="B Nazanin" panose="00000400000000000000" pitchFamily="2" charset="-78"/>
            </a:endParaRPr>
          </a:p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6- در پژوهش‌هاي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Titr" panose="00000700000000000000" pitchFamily="2" charset="-78"/>
              </a:rPr>
              <a:t>درماني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 تنها در صورتي بايد از افراد آسيب‌پذير استفاده شود که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نسبت فايده به زيان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مورد انتظار براي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خود آزمودني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به‌گونه‌اي باشد که انجام پژوهش را مبتني بر منافع شخص آزمودني </a:t>
            </a:r>
            <a:r>
              <a:rPr lang="fa-IR" dirty="0">
                <a:cs typeface="B Nazanin" panose="00000400000000000000" pitchFamily="2" charset="-78"/>
              </a:rPr>
              <a:t>توجيه کند. (نسبت فايده به زيان )</a:t>
            </a:r>
          </a:p>
        </p:txBody>
      </p:sp>
    </p:spTree>
    <p:extLst>
      <p:ext uri="{BB962C8B-B14F-4D97-AF65-F5344CB8AC3E}">
        <p14:creationId xmlns:p14="http://schemas.microsoft.com/office/powerpoint/2010/main" val="6099197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B74389C-A7EB-C367-B955-E384B7C5D2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1"/>
            <a:r>
              <a:rPr lang="fa-IR" b="0" i="0" u="none" strike="noStrike" kern="1400" baseline="0">
                <a:solidFill>
                  <a:srgbClr val="7030A0"/>
                </a:solidFill>
                <a:cs typeface="B Titr" panose="00000700000000000000" pitchFamily="2" charset="-78"/>
              </a:rPr>
              <a:t>فصل اول: کليات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BD471DC9-C72A-D806-436F-F3C13DD1F3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048933"/>
            <a:ext cx="10515600" cy="4128030"/>
          </a:xfrm>
        </p:spPr>
        <p:txBody>
          <a:bodyPr/>
          <a:lstStyle/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7- داشتن </a:t>
            </a:r>
            <a:r>
              <a:rPr lang="fa-IR" b="1" i="0" u="none" strike="noStrike" baseline="0" dirty="0">
                <a:cs typeface="B Nazanin" panose="00000400000000000000" pitchFamily="2" charset="-78"/>
              </a:rPr>
              <a:t>تصميم‌گيرنده‌ي جايگزين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،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ضرورت اخذ رضايت‌آگاهانه از خود آزمودني را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Titr" pitchFamily="2" charset="-78"/>
              </a:rPr>
              <a:t>مرتفع </a:t>
            </a:r>
            <a:r>
              <a:rPr lang="fa-IR" b="0" i="0" u="none" strike="noStrike" baseline="0" dirty="0" smtClean="0">
                <a:solidFill>
                  <a:srgbClr val="FF0000"/>
                </a:solidFill>
                <a:cs typeface="B Titr" pitchFamily="2" charset="-78"/>
              </a:rPr>
              <a:t>نمي‌کنــد</a:t>
            </a:r>
            <a:r>
              <a:rPr lang="fa-IR" b="0" i="0" u="none" strike="noStrike" baseline="0" dirty="0">
                <a:cs typeface="B Titr" pitchFamily="2" charset="-78"/>
              </a:rPr>
              <a:t>.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 </a:t>
            </a:r>
            <a:endParaRPr lang="fa-IR" b="0" i="0" u="none" strike="noStrike" baseline="0" dirty="0" smtClean="0">
              <a:cs typeface="B Nazanin" panose="00000400000000000000" pitchFamily="2" charset="-78"/>
            </a:endParaRPr>
          </a:p>
          <a:p>
            <a:pPr marL="0" marR="0" lvl="0" indent="0" rtl="1">
              <a:buNone/>
            </a:pPr>
            <a:r>
              <a:rPr lang="fa-IR" b="0" i="0" u="none" strike="noStrike" baseline="0" dirty="0" smtClean="0">
                <a:cs typeface="B Nazanin" panose="00000400000000000000" pitchFamily="2" charset="-78"/>
              </a:rPr>
              <a:t>در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مورد افرادي که تصميم‌گيرنده‌ي جايگزين (اعم از سرپرست قانوني) دارند، بايد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Titr" pitchFamily="2" charset="-78"/>
              </a:rPr>
              <a:t>تا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Titr" pitchFamily="2" charset="-78"/>
              </a:rPr>
              <a:t>حد ممکن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Titr" pitchFamily="2" charset="-78"/>
              </a:rPr>
              <a:t>از خود فرد هم رضايت "آگاهانه و آزادانه"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اخذ شود. </a:t>
            </a:r>
          </a:p>
          <a:p>
            <a:pPr marL="0" marR="0" lvl="0" indent="0" rtl="1">
              <a:buNone/>
            </a:pPr>
            <a:endParaRPr lang="fa-IR" b="0" i="0" u="none" strike="noStrike" baseline="0" dirty="0">
              <a:cs typeface="B Nazanin" panose="00000400000000000000" pitchFamily="2" charset="-78"/>
            </a:endParaRPr>
          </a:p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8-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Titr" pitchFamily="2" charset="-78"/>
              </a:rPr>
              <a:t>امتناع فرد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از قبول يا ادامه‌ي شرکت در مطالعه را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بايد جدي گرفت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و به آن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 احترام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گذاشت.</a:t>
            </a:r>
          </a:p>
        </p:txBody>
      </p:sp>
    </p:spTree>
    <p:extLst>
      <p:ext uri="{BB962C8B-B14F-4D97-AF65-F5344CB8AC3E}">
        <p14:creationId xmlns:p14="http://schemas.microsoft.com/office/powerpoint/2010/main" val="14852413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285" y="0"/>
            <a:ext cx="1023314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73064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4E1DF73-1928-D275-E946-3D5D420ED715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marR="0" rtl="1"/>
            <a:r>
              <a:rPr lang="fa-IR" b="0" i="0" u="none" strike="noStrike" kern="1400" baseline="0" dirty="0">
                <a:solidFill>
                  <a:srgbClr val="7030A0"/>
                </a:solidFill>
                <a:cs typeface="B Titr" panose="00000700000000000000" pitchFamily="2" charset="-78"/>
              </a:rPr>
              <a:t>فصل دوم: نوزادان و کودکان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84F57DB-6CE2-92BE-9BAF-0DDDF3BD5D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1- در اين راهنما:</a:t>
            </a:r>
          </a:p>
          <a:p>
            <a:pPr marL="971550" lvl="1" indent="-514350">
              <a:buFont typeface="+mj-lt"/>
              <a:buAutoNum type="alphaUcPeriod"/>
            </a:pP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800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دوره‌ي نوزادي </a:t>
            </a:r>
            <a:r>
              <a:rPr lang="fa-IR" sz="2800" b="0" i="0" u="none" strike="noStrike" baseline="0" dirty="0">
                <a:cs typeface="B Nazanin" panose="00000400000000000000" pitchFamily="2" charset="-78"/>
              </a:rPr>
              <a:t>از بدو تولد تا پايان 28 روزگي در نظر گرفته مي‌شود.</a:t>
            </a:r>
          </a:p>
          <a:p>
            <a:pPr marL="971550" lvl="1" indent="-514350">
              <a:buFont typeface="+mj-lt"/>
              <a:buAutoNum type="alphaUcPeriod"/>
            </a:pPr>
            <a:r>
              <a:rPr lang="fa-IR" sz="2800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800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دوره‌ي کودکي </a:t>
            </a:r>
            <a:r>
              <a:rPr lang="fa-IR" sz="2800" b="0" i="0" u="none" strike="noStrike" baseline="0" dirty="0">
                <a:cs typeface="B Nazanin" panose="00000400000000000000" pitchFamily="2" charset="-78"/>
              </a:rPr>
              <a:t>نيز به سنيني اطلاق مي شود که پس از نوزادي آغاز و تا پايان 18 سالگي ادامه مي‌يابد. </a:t>
            </a:r>
          </a:p>
          <a:p>
            <a:pPr marL="971550" lvl="1" indent="-514350">
              <a:buFont typeface="+mj-lt"/>
              <a:buAutoNum type="alphaUcPeriod"/>
            </a:pPr>
            <a:r>
              <a:rPr lang="fa-IR" sz="2800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سرپرست قانوني </a:t>
            </a:r>
            <a:r>
              <a:rPr lang="fa-IR" sz="2800" b="0" i="0" u="none" strike="noStrike" baseline="0" dirty="0">
                <a:cs typeface="B Nazanin" panose="00000400000000000000" pitchFamily="2" charset="-78"/>
              </a:rPr>
              <a:t>به ولي، قيم، يا فرد بزرگسال ديگري اطلاق مي‌شود که بر </a:t>
            </a:r>
            <a:r>
              <a:rPr lang="fa-IR" sz="2800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طبق قانون</a:t>
            </a:r>
            <a:r>
              <a:rPr lang="fa-IR" sz="2800" b="0" i="0" u="none" strike="noStrike" baseline="0" dirty="0">
                <a:cs typeface="B Nazanin" panose="00000400000000000000" pitchFamily="2" charset="-78"/>
              </a:rPr>
              <a:t>، سرپرستي کودک را بر عهده دارد. </a:t>
            </a:r>
          </a:p>
          <a:p>
            <a:pPr marL="971550" lvl="1" indent="-514350">
              <a:buFont typeface="+mj-lt"/>
              <a:buAutoNum type="alphaUcPeriod"/>
            </a:pPr>
            <a:endParaRPr lang="fa-IR" b="0" i="0" u="none" strike="noStrike" baseline="0" dirty="0">
              <a:cs typeface="B Nazanin" panose="00000400000000000000" pitchFamily="2" charset="-78"/>
            </a:endParaRPr>
          </a:p>
          <a:p>
            <a:pPr marL="0" lvl="0" indent="0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2-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Titr" pitchFamily="2" charset="-78"/>
              </a:rPr>
              <a:t>هدف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 از پژوهش بايد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پيشبرد دانش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در رابطه با سلامت نوزادان و کودکان يا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ارتقاي سلامت و مراقبت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 از </a:t>
            </a:r>
            <a:r>
              <a:rPr lang="fa-IR" dirty="0">
                <a:cs typeface="B Nazanin" panose="00000400000000000000" pitchFamily="2" charset="-78"/>
              </a:rPr>
              <a:t>نوزادان و کودکان باشد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509422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09FB208-E625-DEB3-2434-4B36D77A0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0" i="0" u="none" strike="noStrike" kern="1400" baseline="0" dirty="0">
                <a:solidFill>
                  <a:srgbClr val="7030A0"/>
                </a:solidFill>
                <a:cs typeface="B Titr" panose="00000700000000000000" pitchFamily="2" charset="-78"/>
              </a:rPr>
              <a:t>فصل دوم: نوزادان و </a:t>
            </a:r>
            <a:r>
              <a:rPr lang="fa-IR" b="0" i="0" u="none" strike="noStrike" kern="1400" baseline="0" dirty="0" smtClean="0">
                <a:solidFill>
                  <a:srgbClr val="7030A0"/>
                </a:solidFill>
                <a:cs typeface="B Titr" panose="00000700000000000000" pitchFamily="2" charset="-78"/>
              </a:rPr>
              <a:t>کودکان</a:t>
            </a:r>
            <a:br>
              <a:rPr lang="fa-IR" b="0" i="0" u="none" strike="noStrike" kern="1400" baseline="0" dirty="0" smtClean="0">
                <a:solidFill>
                  <a:srgbClr val="7030A0"/>
                </a:solidFill>
                <a:cs typeface="B Titr" panose="00000700000000000000" pitchFamily="2" charset="-78"/>
              </a:rPr>
            </a:b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نوزادان</a:t>
            </a:r>
            <a:endParaRPr lang="fa-IR" b="0" i="0" u="none" strike="noStrike" kern="1400" baseline="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54D7B843-6F4F-43FC-77F7-6148467546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3-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در نوزادان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بايد رضايت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کتبي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هم از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پدر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 و هم از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مادر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نوزاد گرفته شود.</a:t>
            </a:r>
          </a:p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 در صورت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عدم دسترسي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به آن‌ها يا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فقدان ظرفيت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تصميم‌گيري در هر يک از والدين، رضايت از يكي از آن‌ها كفايت مي‌کند. </a:t>
            </a:r>
          </a:p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در صورت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عدم دسترسي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يا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فقدان ظرفيت در هر دو والد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، رضايت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سرپرست قانوني واجد صلاحيت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براي انجام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Titr" panose="00000700000000000000" pitchFamily="2" charset="-78"/>
              </a:rPr>
              <a:t>پژوهش‌هاي درماني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لازم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 است، </a:t>
            </a:r>
            <a:r>
              <a:rPr lang="fa-IR" b="0" i="0" u="none" strike="noStrike" baseline="0" dirty="0">
                <a:solidFill>
                  <a:srgbClr val="7030A0"/>
                </a:solidFill>
                <a:cs typeface="B Titr" panose="00000700000000000000" pitchFamily="2" charset="-78"/>
              </a:rPr>
              <a:t>اما در پژوهش‌هاي غيــردرمــانـي انجام پژوهش‌ها در چنين شرايطي ممنوع است.</a:t>
            </a:r>
          </a:p>
        </p:txBody>
      </p:sp>
    </p:spTree>
    <p:extLst>
      <p:ext uri="{BB962C8B-B14F-4D97-AF65-F5344CB8AC3E}">
        <p14:creationId xmlns:p14="http://schemas.microsoft.com/office/powerpoint/2010/main" val="9713576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758A935-055A-C7A5-0345-165DCEBCD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0" i="0" u="none" strike="noStrike" kern="1400" baseline="0" dirty="0">
                <a:solidFill>
                  <a:srgbClr val="7030A0"/>
                </a:solidFill>
                <a:cs typeface="B Titr" panose="00000700000000000000" pitchFamily="2" charset="-78"/>
              </a:rPr>
              <a:t>فصل دوم: نوزادان و </a:t>
            </a:r>
            <a:r>
              <a:rPr lang="fa-IR" b="0" i="0" u="none" strike="noStrike" kern="1400" baseline="0" dirty="0" smtClean="0">
                <a:solidFill>
                  <a:srgbClr val="7030A0"/>
                </a:solidFill>
                <a:cs typeface="B Titr" panose="00000700000000000000" pitchFamily="2" charset="-78"/>
              </a:rPr>
              <a:t>کودکان</a:t>
            </a:r>
            <a:br>
              <a:rPr lang="fa-IR" b="0" i="0" u="none" strike="noStrike" kern="1400" baseline="0" dirty="0" smtClean="0">
                <a:solidFill>
                  <a:srgbClr val="7030A0"/>
                </a:solidFill>
                <a:cs typeface="B Titr" panose="00000700000000000000" pitchFamily="2" charset="-78"/>
              </a:rPr>
            </a:br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کودکان</a:t>
            </a:r>
            <a:endParaRPr lang="fa-IR" b="0" i="0" u="none" strike="noStrike" kern="1400" baseline="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5963120-E650-65A1-6FCC-D8A2ED3588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4-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کودکان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 از نظر دارا بودن ظرفيت براي دادن رضايت به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سه گروه سني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تقسيم مي‌شوند: </a:t>
            </a:r>
          </a:p>
          <a:p>
            <a:pPr marL="514350" marR="0" lvl="0" indent="-514350" rtl="1">
              <a:buFont typeface="+mj-lt"/>
              <a:buAutoNum type="alphaLcParenR"/>
            </a:pP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زير 7 سال</a:t>
            </a:r>
          </a:p>
          <a:p>
            <a:pPr marL="514350" marR="0" lvl="0" indent="-514350" rtl="1">
              <a:buFont typeface="+mj-lt"/>
              <a:buAutoNum type="alphaLcParenR"/>
            </a:pP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 7 تا 15 سال</a:t>
            </a:r>
          </a:p>
          <a:p>
            <a:pPr marL="514350" marR="0" lvl="0" indent="-514350" rtl="1">
              <a:buFont typeface="+mj-lt"/>
              <a:buAutoNum type="alphaLcParenR"/>
            </a:pP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بالاي 15سال</a:t>
            </a:r>
          </a:p>
          <a:p>
            <a:pPr marL="0" marR="0" lvl="0" indent="0" rtl="1">
              <a:buNone/>
            </a:pPr>
            <a:endParaRPr lang="fa-IR" b="0" i="0" u="none" strike="noStrike" baseline="0" dirty="0">
              <a:cs typeface="B Nazanin" panose="00000400000000000000" pitchFamily="2" charset="-78"/>
            </a:endParaRPr>
          </a:p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1-4-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در کودکان زير 7 سال:  </a:t>
            </a:r>
            <a:r>
              <a:rPr lang="fa-IR" dirty="0">
                <a:solidFill>
                  <a:srgbClr val="FF0000"/>
                </a:solidFill>
                <a:cs typeface="B Nazanin" panose="00000400000000000000" pitchFamily="2" charset="-78"/>
              </a:rPr>
              <a:t>مثل نوزادان در اینجا نیز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بايد رضايت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کتبي هم از پدر و هم از مادر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کودک گرفته شود. در صورت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عدم دسترسي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به يکي از آن‌ها يا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فقدان ظرفيت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تصميم‌گيري درهريک از والدين، رضايت از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يكي از آن‌ها كفايت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مي‌کند. در صورت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عدم دسترسي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يا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فقدان ظرفيت در هر دو والد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، رضايت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سرپرست قانوني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واجد صلاحيت براي انجام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پژوهش‌هاي درماني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لازم است، اما در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پژوهش‌هاي غيردرماني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انجام پژوهش‌ها در چنين شرايطي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 ممنوع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است. </a:t>
            </a:r>
          </a:p>
        </p:txBody>
      </p:sp>
    </p:spTree>
    <p:extLst>
      <p:ext uri="{BB962C8B-B14F-4D97-AF65-F5344CB8AC3E}">
        <p14:creationId xmlns:p14="http://schemas.microsoft.com/office/powerpoint/2010/main" val="32233392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758A935-055A-C7A5-0345-165DCEBCD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0" i="0" u="none" strike="noStrike" kern="1400" baseline="0" dirty="0">
                <a:solidFill>
                  <a:srgbClr val="7030A0"/>
                </a:solidFill>
                <a:cs typeface="B Titr" panose="00000700000000000000" pitchFamily="2" charset="-78"/>
              </a:rPr>
              <a:t>فصل دوم: نوزادان و </a:t>
            </a:r>
            <a:r>
              <a:rPr lang="fa-IR" b="0" i="0" u="none" strike="noStrike" kern="1400" baseline="0" dirty="0" smtClean="0">
                <a:solidFill>
                  <a:srgbClr val="7030A0"/>
                </a:solidFill>
                <a:cs typeface="B Titr" panose="00000700000000000000" pitchFamily="2" charset="-78"/>
              </a:rPr>
              <a:t>کودکان</a:t>
            </a:r>
            <a:br>
              <a:rPr lang="fa-IR" b="0" i="0" u="none" strike="noStrike" kern="1400" baseline="0" dirty="0" smtClean="0">
                <a:solidFill>
                  <a:srgbClr val="7030A0"/>
                </a:solidFill>
                <a:cs typeface="B Titr" panose="00000700000000000000" pitchFamily="2" charset="-78"/>
              </a:rPr>
            </a:br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کودکان </a:t>
            </a: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زير 7 سال</a:t>
            </a:r>
            <a:endParaRPr lang="fa-IR" b="0" i="0" u="none" strike="noStrike" kern="1400" baseline="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5963120-E650-65A1-6FCC-D8A2ED3588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rtl="1">
              <a:buNone/>
            </a:pPr>
            <a:endParaRPr lang="fa-IR" b="0" i="0" u="none" strike="noStrike" baseline="0" dirty="0">
              <a:cs typeface="B Nazanin" panose="00000400000000000000" pitchFamily="2" charset="-78"/>
            </a:endParaRPr>
          </a:p>
          <a:p>
            <a:pPr marL="0" marR="0" lvl="0" indent="0" rtl="1">
              <a:lnSpc>
                <a:spcPct val="150000"/>
              </a:lnSpc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1-4-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در کودکان زير 7 سال:  </a:t>
            </a:r>
            <a:r>
              <a:rPr lang="fa-IR" dirty="0">
                <a:solidFill>
                  <a:srgbClr val="FF0000"/>
                </a:solidFill>
                <a:cs typeface="B Titr" pitchFamily="2" charset="-78"/>
              </a:rPr>
              <a:t>مثل نوزادان </a:t>
            </a:r>
            <a:r>
              <a:rPr lang="fa-IR" dirty="0">
                <a:solidFill>
                  <a:srgbClr val="FF0000"/>
                </a:solidFill>
                <a:cs typeface="B Nazanin" panose="00000400000000000000" pitchFamily="2" charset="-78"/>
              </a:rPr>
              <a:t>در اینجا نیز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بايد رضايت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کتبي هم از پدر و هم از مادر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کودک گرفته شود. در صورت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عدم دسترسي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به يکي از آن‌ها يا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فقدان ظرفيت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تصميم‌گيري درهريک از والدين، رضايت از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يكي از آن‌ها كفايت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مي‌کند. در صورت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عدم دسترسي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يا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فقدان ظرفيت در هر دو والد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، رضايت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سرپرست قانوني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واجد صلاحيت براي انجام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پژوهش‌هاي درماني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لازم است، اما در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پژوهش‌هاي غيردرماني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انجام پژوهش‌ها در چنين شرايطي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 ممنوع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است. </a:t>
            </a:r>
          </a:p>
        </p:txBody>
      </p:sp>
    </p:spTree>
    <p:extLst>
      <p:ext uri="{BB962C8B-B14F-4D97-AF65-F5344CB8AC3E}">
        <p14:creationId xmlns:p14="http://schemas.microsoft.com/office/powerpoint/2010/main" val="19887799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18171DA-BCD8-9605-543E-18F6F6E06AF3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r>
              <a:rPr lang="fa-IR" b="0" i="0" u="none" strike="noStrike" kern="1400" baseline="0" dirty="0" smtClean="0">
                <a:solidFill>
                  <a:srgbClr val="7030A0"/>
                </a:solidFill>
                <a:cs typeface="B Titr" panose="00000700000000000000" pitchFamily="2" charset="-78"/>
              </a:rPr>
              <a:t>مقدمه</a:t>
            </a:r>
            <a:br>
              <a:rPr lang="fa-IR" b="0" i="0" u="none" strike="noStrike" kern="1400" baseline="0" dirty="0" smtClean="0">
                <a:solidFill>
                  <a:srgbClr val="7030A0"/>
                </a:solidFill>
                <a:cs typeface="B Titr" panose="00000700000000000000" pitchFamily="2" charset="-78"/>
              </a:rPr>
            </a:br>
            <a:r>
              <a:rPr lang="fa-IR" b="1" kern="1400" dirty="0">
                <a:solidFill>
                  <a:srgbClr val="FF0000"/>
                </a:solidFill>
                <a:cs typeface="B Nazanin" pitchFamily="2" charset="-78"/>
              </a:rPr>
              <a:t>راهنماي اخلاقي پژوهش بر گروه‌هاي آسيب‌پذير در جمهوري اسلامي ايران</a:t>
            </a:r>
            <a:endParaRPr lang="fa-IR" b="0" i="0" u="none" strike="noStrike" kern="1400" baseline="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EB0013F-31C6-E09F-96A8-A2C66148BA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1"/>
            <a:r>
              <a:rPr lang="fa-IR" b="0" i="0" u="none" strike="noStrike" baseline="0" dirty="0">
                <a:cs typeface="B Nazanin" panose="00000400000000000000" pitchFamily="2" charset="-78"/>
              </a:rPr>
              <a:t>فردي يا گروهي از افراد آسيب‌پذير محسوب مي‌شوند که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استعداد يا بي‌پناهي خاصي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در برابر دچار شدن به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جراحت يا آسيب يا تهاجمي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(اعم از جسماني يا رواني) داشته باشند.</a:t>
            </a:r>
          </a:p>
          <a:p>
            <a:pPr marR="0" lvl="0" rtl="1"/>
            <a:endParaRPr lang="fa-IR" dirty="0">
              <a:cs typeface="B Nazanin" panose="00000400000000000000" pitchFamily="2" charset="-78"/>
            </a:endParaRPr>
          </a:p>
          <a:p>
            <a:pPr marR="0" lvl="0" rtl="1"/>
            <a:r>
              <a:rPr lang="fa-IR" b="0" i="0" u="none" strike="noStrike" baseline="0" dirty="0">
                <a:cs typeface="B Nazanin" panose="00000400000000000000" pitchFamily="2" charset="-78"/>
              </a:rPr>
              <a:t> به معناي عام کلمه، تمامي انسان‌ها آسيب‌پذيرند. بنابراين، پژوهشگران بايد نسبت به آسيب‌پذيري تمامي آزمودني‌هاي خويش </a:t>
            </a:r>
            <a:r>
              <a:rPr lang="fa-IR" b="0" i="0" u="none" strike="noStrike" baseline="0" dirty="0">
                <a:latin typeface="Arial" panose="020B0604020202020204" pitchFamily="34" charset="0"/>
                <a:cs typeface="B Nazanin" panose="00000400000000000000" pitchFamily="2" charset="-78"/>
              </a:rPr>
              <a:t>– و ديگر طرف‌هاي درگير در پژوهش – آگاه و حساس باشند. </a:t>
            </a:r>
          </a:p>
          <a:p>
            <a:pPr marR="0" lvl="0" rtl="0"/>
            <a:r>
              <a:rPr lang="en-US" dirty="0"/>
              <a:t>Vulnerable people are defined as a </a:t>
            </a:r>
            <a:r>
              <a:rPr lang="en-US" b="1" dirty="0"/>
              <a:t>people aged </a:t>
            </a:r>
            <a:r>
              <a:rPr lang="en-US" b="1" dirty="0">
                <a:solidFill>
                  <a:srgbClr val="FF0000"/>
                </a:solidFill>
              </a:rPr>
              <a:t>under 18 </a:t>
            </a:r>
            <a:r>
              <a:rPr lang="en-US" b="1" dirty="0"/>
              <a:t>or other individuals who may be </a:t>
            </a:r>
            <a:r>
              <a:rPr lang="en-US" b="1" dirty="0">
                <a:solidFill>
                  <a:srgbClr val="FF0000"/>
                </a:solidFill>
              </a:rPr>
              <a:t>unable to take care </a:t>
            </a:r>
            <a:r>
              <a:rPr lang="en-US" b="1" dirty="0"/>
              <a:t>of themselves or are </a:t>
            </a:r>
            <a:r>
              <a:rPr lang="en-US" b="1" dirty="0">
                <a:solidFill>
                  <a:srgbClr val="FF0000"/>
                </a:solidFill>
              </a:rPr>
              <a:t>unable to protect </a:t>
            </a:r>
            <a:r>
              <a:rPr lang="en-US" b="1" dirty="0"/>
              <a:t>themselves against harm or exploitation</a:t>
            </a:r>
            <a:r>
              <a:rPr lang="en-US" dirty="0"/>
              <a:t>.</a:t>
            </a:r>
            <a:endParaRPr lang="fa-IR" b="0" i="0" u="none" strike="noStrike" baseline="0" dirty="0"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838030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7BC9732-FBF9-6593-D322-0F19795911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0" i="0" u="none" strike="noStrike" kern="1400" baseline="0" dirty="0">
                <a:solidFill>
                  <a:srgbClr val="7030A0"/>
                </a:solidFill>
                <a:cs typeface="B Titr" panose="00000700000000000000" pitchFamily="2" charset="-78"/>
              </a:rPr>
              <a:t>فصل دوم: نوزادان و </a:t>
            </a:r>
            <a:r>
              <a:rPr lang="fa-IR" b="0" i="0" u="none" strike="noStrike" kern="1400" baseline="0" dirty="0" smtClean="0">
                <a:solidFill>
                  <a:srgbClr val="7030A0"/>
                </a:solidFill>
                <a:cs typeface="B Titr" panose="00000700000000000000" pitchFamily="2" charset="-78"/>
              </a:rPr>
              <a:t>کودکان</a:t>
            </a:r>
            <a:br>
              <a:rPr lang="fa-IR" b="0" i="0" u="none" strike="noStrike" kern="1400" baseline="0" dirty="0" smtClean="0">
                <a:solidFill>
                  <a:srgbClr val="7030A0"/>
                </a:solidFill>
                <a:cs typeface="B Titr" panose="00000700000000000000" pitchFamily="2" charset="-78"/>
              </a:rPr>
            </a:b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کودکان 7 تا 15 سال تمام</a:t>
            </a:r>
            <a:endParaRPr lang="fa-IR" b="0" i="0" u="none" strike="noStrike" kern="1400" baseline="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CD88C99-B1E3-2ABD-9D96-2405A953BE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 2-4-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در کودکان 7 تا 15 سال تمام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، بايد رضايت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آگاهانه‌ي کتبي از سرپرست قانوني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گرفته شود.</a:t>
            </a:r>
          </a:p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 هم‌چنين، بايد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Titr" pitchFamily="2" charset="-78"/>
              </a:rPr>
              <a:t>متناسب با سطح درک و شناخت کودک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، موافقت  آگاهانه‌ي وي نيز اخذ شود.</a:t>
            </a:r>
          </a:p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كودك حق دارد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كه:</a:t>
            </a:r>
          </a:p>
          <a:p>
            <a:pPr marL="1428750" lvl="2" indent="-514350">
              <a:buFont typeface="+mj-lt"/>
              <a:buAutoNum type="alphaLcParenR"/>
            </a:pPr>
            <a:r>
              <a:rPr lang="fa-IR" sz="2800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اطلاعات لازم </a:t>
            </a:r>
            <a:r>
              <a:rPr lang="fa-IR" sz="2800" b="0" i="0" u="none" strike="noStrike" baseline="0" dirty="0">
                <a:cs typeface="B Nazanin" panose="00000400000000000000" pitchFamily="2" charset="-78"/>
              </a:rPr>
              <a:t>را در حد توانايي فهم خود دريافت كند.</a:t>
            </a:r>
          </a:p>
          <a:p>
            <a:pPr marL="1428750" lvl="2" indent="-514350">
              <a:buFont typeface="+mj-lt"/>
              <a:buAutoNum type="alphaLcParenR"/>
            </a:pPr>
            <a:r>
              <a:rPr lang="fa-IR" sz="2800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نظر خود </a:t>
            </a:r>
            <a:r>
              <a:rPr lang="fa-IR" sz="2800" b="0" i="0" u="none" strike="noStrike" baseline="0" dirty="0">
                <a:cs typeface="B Nazanin" panose="00000400000000000000" pitchFamily="2" charset="-78"/>
              </a:rPr>
              <a:t>را بيان كند. </a:t>
            </a:r>
          </a:p>
          <a:p>
            <a:pPr marL="1428750" lvl="2" indent="-514350">
              <a:buFont typeface="+mj-lt"/>
              <a:buAutoNum type="alphaLcParenR"/>
            </a:pPr>
            <a:r>
              <a:rPr lang="fa-IR" sz="2800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تصميم</a:t>
            </a:r>
            <a:r>
              <a:rPr lang="fa-IR" sz="2800" b="0" i="0" u="none" strike="noStrike" baseline="0" dirty="0">
                <a:cs typeface="B Nazanin" panose="00000400000000000000" pitchFamily="2" charset="-78"/>
              </a:rPr>
              <a:t> بگيرد. </a:t>
            </a:r>
          </a:p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روش‌هاي مورد استفاده براي ارائه‌ي اطلاعات و اخذ رضايت، بايد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Titr" pitchFamily="2" charset="-78"/>
              </a:rPr>
              <a:t>متناسب با سن و قدرت فهم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كودك باشد.</a:t>
            </a:r>
          </a:p>
        </p:txBody>
      </p:sp>
    </p:spTree>
    <p:extLst>
      <p:ext uri="{BB962C8B-B14F-4D97-AF65-F5344CB8AC3E}">
        <p14:creationId xmlns:p14="http://schemas.microsoft.com/office/powerpoint/2010/main" val="42699355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7BC9732-FBF9-6593-D322-0F19795911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0" i="0" u="none" strike="noStrike" kern="1400" baseline="0" dirty="0">
                <a:solidFill>
                  <a:srgbClr val="7030A0"/>
                </a:solidFill>
                <a:cs typeface="B Titr" panose="00000700000000000000" pitchFamily="2" charset="-78"/>
              </a:rPr>
              <a:t>فصل دوم: نوزادان و </a:t>
            </a:r>
            <a:r>
              <a:rPr lang="fa-IR" b="0" i="0" u="none" strike="noStrike" kern="1400" baseline="0" dirty="0" smtClean="0">
                <a:solidFill>
                  <a:srgbClr val="7030A0"/>
                </a:solidFill>
                <a:cs typeface="B Titr" panose="00000700000000000000" pitchFamily="2" charset="-78"/>
              </a:rPr>
              <a:t>کودکان</a:t>
            </a:r>
            <a:br>
              <a:rPr lang="fa-IR" b="0" i="0" u="none" strike="noStrike" kern="1400" baseline="0" dirty="0" smtClean="0">
                <a:solidFill>
                  <a:srgbClr val="7030A0"/>
                </a:solidFill>
                <a:cs typeface="B Titr" panose="00000700000000000000" pitchFamily="2" charset="-78"/>
              </a:rPr>
            </a:b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در کودکان بالاي 15 سال</a:t>
            </a:r>
            <a:endParaRPr lang="fa-IR" b="0" i="0" u="none" strike="noStrike" kern="1400" baseline="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CD88C99-B1E3-2ABD-9D96-2405A953BE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rtl="1">
              <a:buNone/>
            </a:pPr>
            <a:endParaRPr lang="fa-IR" b="0" i="0" u="none" strike="noStrike" baseline="0" dirty="0">
              <a:cs typeface="B Nazanin" panose="00000400000000000000" pitchFamily="2" charset="-78"/>
            </a:endParaRPr>
          </a:p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3-4-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در کودکان بالاي 15 سال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، رضايت آگاهانه‌ي کتبي بايد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هم از سرپرست قانوني و هم از کودک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 اخذ شود. </a:t>
            </a:r>
          </a:p>
        </p:txBody>
      </p:sp>
    </p:spTree>
    <p:extLst>
      <p:ext uri="{BB962C8B-B14F-4D97-AF65-F5344CB8AC3E}">
        <p14:creationId xmlns:p14="http://schemas.microsoft.com/office/powerpoint/2010/main" val="7946620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7171306-9574-5511-9CCB-309D1A09DA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1"/>
            <a:r>
              <a:rPr lang="fa-IR" b="0" i="0" u="none" strike="noStrike" kern="1400" baseline="0">
                <a:solidFill>
                  <a:srgbClr val="7030A0"/>
                </a:solidFill>
                <a:cs typeface="B Titr" panose="00000700000000000000" pitchFamily="2" charset="-78"/>
              </a:rPr>
              <a:t>فصل دوم: نوزادان و کودکان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8678C62-08E7-5767-0D11-E6BFC4981A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5- در مورد کودکاني که بر طبق نظر مراجع قضايي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Titr" pitchFamily="2" charset="-78"/>
              </a:rPr>
              <a:t>حکــم رشد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گرفته‌اند، </a:t>
            </a:r>
            <a:r>
              <a:rPr lang="fa-IR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اخذ رضايت از خود فرد ضروري و کافي است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.</a:t>
            </a:r>
          </a:p>
          <a:p>
            <a:pPr marL="0" marR="0" lvl="0" indent="0" rtl="1">
              <a:buNone/>
            </a:pPr>
            <a:endParaRPr lang="fa-IR" b="0" i="0" u="none" strike="noStrike" baseline="0" dirty="0">
              <a:cs typeface="B Nazanin" panose="00000400000000000000" pitchFamily="2" charset="-78"/>
            </a:endParaRPr>
          </a:p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6-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اگر سن سرپرست قانوني کم‌تر از 18 سال باشد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، </a:t>
            </a:r>
            <a:r>
              <a:rPr lang="fa-IR" b="0" i="0" u="none" strike="noStrike" baseline="0" dirty="0" smtClean="0">
                <a:solidFill>
                  <a:srgbClr val="7030A0"/>
                </a:solidFill>
                <a:cs typeface="B Titr" pitchFamily="2" charset="-78"/>
              </a:rPr>
              <a:t>تنهـــا </a:t>
            </a:r>
            <a:r>
              <a:rPr lang="fa-IR" b="0" i="0" u="none" strike="noStrike" baseline="0" dirty="0">
                <a:solidFill>
                  <a:srgbClr val="7030A0"/>
                </a:solidFill>
                <a:cs typeface="B Titr" pitchFamily="2" charset="-78"/>
              </a:rPr>
              <a:t>در صورتي مي تواند به نيابت از كودك رضايت دهد كه ظرفيت تصميم‌گيري در ايشان محرز شود. </a:t>
            </a:r>
          </a:p>
          <a:p>
            <a:pPr marL="0" marR="0" lvl="0" indent="0" rtl="1">
              <a:buNone/>
            </a:pPr>
            <a:endParaRPr lang="fa-IR" b="0" i="0" u="none" strike="noStrike" baseline="0" dirty="0">
              <a:cs typeface="B Nazanin" panose="00000400000000000000" pitchFamily="2" charset="-78"/>
            </a:endParaRPr>
          </a:p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7-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پژوهش بر نوزادان يا کودکان تنها در صورتي بايد انجام گيرد </a:t>
            </a:r>
            <a:r>
              <a:rPr lang="fa-IR" b="0" i="0" u="none" strike="noStrike" baseline="0" dirty="0" smtClean="0">
                <a:cs typeface="B Nazanin" panose="00000400000000000000" pitchFamily="2" charset="-78"/>
              </a:rPr>
              <a:t>که:</a:t>
            </a:r>
          </a:p>
          <a:p>
            <a:pPr marL="971550" lvl="1" indent="-514350">
              <a:buFont typeface="+mj-lt"/>
              <a:buAutoNum type="alphaUcPeriod"/>
            </a:pPr>
            <a:r>
              <a:rPr lang="fa-IR" b="0" i="0" u="none" strike="noStrike" baseline="0" dirty="0" smtClean="0">
                <a:cs typeface="B Nazanin" panose="00000400000000000000" pitchFamily="2" charset="-78"/>
              </a:rPr>
              <a:t>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انجام آن پژوهش بر روي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سنين بالاتر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امکان‌پذير </a:t>
            </a:r>
            <a:r>
              <a:rPr lang="fa-IR" b="0" i="0" u="none" strike="noStrike" baseline="0" dirty="0" smtClean="0">
                <a:cs typeface="B Nazanin" panose="00000400000000000000" pitchFamily="2" charset="-78"/>
              </a:rPr>
              <a:t>نباشد. </a:t>
            </a:r>
          </a:p>
          <a:p>
            <a:pPr marL="971550" lvl="1" indent="-514350">
              <a:buFont typeface="+mj-lt"/>
              <a:buAutoNum type="alphaUcPeriod"/>
            </a:pPr>
            <a:r>
              <a:rPr lang="fa-IR" b="0" i="0" u="none" strike="noStrike" baseline="0" dirty="0" smtClean="0">
                <a:solidFill>
                  <a:srgbClr val="FF0000"/>
                </a:solidFill>
                <a:cs typeface="B Nazanin" panose="00000400000000000000" pitchFamily="2" charset="-78"/>
              </a:rPr>
              <a:t>توجيه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اخلاقی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برای انجام آن پژوهش بر روی کودکان وجود داشته باشد.</a:t>
            </a:r>
          </a:p>
        </p:txBody>
      </p:sp>
    </p:spTree>
    <p:extLst>
      <p:ext uri="{BB962C8B-B14F-4D97-AF65-F5344CB8AC3E}">
        <p14:creationId xmlns:p14="http://schemas.microsoft.com/office/powerpoint/2010/main" val="33590348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55DB773-731B-B88B-2D70-CA4E6269DB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1"/>
            <a:r>
              <a:rPr lang="fa-IR" b="0" i="0" u="none" strike="noStrike" kern="1400" baseline="0" dirty="0">
                <a:solidFill>
                  <a:srgbClr val="7030A0"/>
                </a:solidFill>
                <a:cs typeface="B Titr" panose="00000700000000000000" pitchFamily="2" charset="-78"/>
              </a:rPr>
              <a:t>فصل دوم: نوزادان و </a:t>
            </a:r>
            <a:r>
              <a:rPr lang="fa-IR" b="0" i="0" u="none" strike="noStrike" kern="1400" baseline="0" dirty="0" smtClean="0">
                <a:solidFill>
                  <a:srgbClr val="7030A0"/>
                </a:solidFill>
                <a:cs typeface="B Titr" panose="00000700000000000000" pitchFamily="2" charset="-78"/>
              </a:rPr>
              <a:t>کودکان</a:t>
            </a:r>
            <a:br>
              <a:rPr lang="fa-IR" b="0" i="0" u="none" strike="noStrike" kern="1400" baseline="0" dirty="0" smtClean="0">
                <a:solidFill>
                  <a:srgbClr val="7030A0"/>
                </a:solidFill>
                <a:cs typeface="B Titr" panose="00000700000000000000" pitchFamily="2" charset="-78"/>
              </a:rPr>
            </a:br>
            <a:r>
              <a:rPr lang="fa-IR" sz="2800" dirty="0">
                <a:solidFill>
                  <a:srgbClr val="FF0000"/>
                </a:solidFill>
                <a:latin typeface="+mn-lt"/>
                <a:ea typeface="+mn-ea"/>
                <a:cs typeface="B Nazanin" panose="00000400000000000000" pitchFamily="2" charset="-78"/>
              </a:rPr>
              <a:t>انواع نوزاد</a:t>
            </a:r>
            <a:endParaRPr lang="fa-IR" sz="2800" dirty="0">
              <a:solidFill>
                <a:srgbClr val="FF0000"/>
              </a:solidFill>
              <a:latin typeface="+mn-lt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3AA53A4-5DCC-24F8-8F9C-DFE1247F6D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057399"/>
            <a:ext cx="10515600" cy="4119563"/>
          </a:xfrm>
        </p:spPr>
        <p:txBody>
          <a:bodyPr/>
          <a:lstStyle/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8- از حيث برخي از ملاحظات اخلاق در پژوهش،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نوزادان به سه گروه تقسيم مي‌شوند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:</a:t>
            </a:r>
          </a:p>
          <a:p>
            <a:pPr marL="0" marR="0" lvl="0" indent="0" rtl="1">
              <a:buNone/>
            </a:pPr>
            <a:endParaRPr lang="fa-IR" b="0" i="0" u="none" strike="noStrike" baseline="0" dirty="0">
              <a:cs typeface="B Nazanin" panose="00000400000000000000" pitchFamily="2" charset="-78"/>
            </a:endParaRPr>
          </a:p>
          <a:p>
            <a:pPr marL="914400" lvl="2" indent="0">
              <a:buNone/>
            </a:pPr>
            <a:r>
              <a:rPr lang="fa-IR" sz="2800" b="0" i="0" u="none" strike="noStrike" baseline="0" dirty="0">
                <a:cs typeface="B Nazanin" panose="00000400000000000000" pitchFamily="2" charset="-78"/>
              </a:rPr>
              <a:t>1-8- نوزاداني که از </a:t>
            </a:r>
            <a:r>
              <a:rPr lang="fa-IR" sz="2800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قابليت زنده ماندن برخوردارند</a:t>
            </a:r>
            <a:r>
              <a:rPr lang="fa-IR" sz="2800" b="0" i="0" u="none" strike="noStrike" baseline="0" dirty="0">
                <a:cs typeface="B Nazanin" panose="00000400000000000000" pitchFamily="2" charset="-78"/>
              </a:rPr>
              <a:t>.</a:t>
            </a:r>
          </a:p>
          <a:p>
            <a:pPr marL="914400" lvl="2" indent="0">
              <a:buNone/>
            </a:pPr>
            <a:r>
              <a:rPr lang="fa-IR" sz="2800" b="0" i="0" u="none" strike="noStrike" baseline="0" dirty="0">
                <a:cs typeface="B Nazanin" panose="00000400000000000000" pitchFamily="2" charset="-78"/>
              </a:rPr>
              <a:t>2-8- نوزاداني که </a:t>
            </a:r>
            <a:r>
              <a:rPr lang="fa-IR" sz="2800" b="0" i="0" u="none" strike="noStrike" baseline="0" dirty="0" smtClean="0">
                <a:cs typeface="B Nazanin" panose="00000400000000000000" pitchFamily="2" charset="-78"/>
              </a:rPr>
              <a:t>قابلیت زنده </a:t>
            </a:r>
            <a:r>
              <a:rPr lang="fa-IR" sz="2800" b="0" i="0" u="none" strike="noStrike" baseline="0" dirty="0">
                <a:cs typeface="B Nazanin" panose="00000400000000000000" pitchFamily="2" charset="-78"/>
              </a:rPr>
              <a:t>ماندن آن‌ها مورد </a:t>
            </a:r>
            <a:r>
              <a:rPr lang="fa-IR" sz="2800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ترديد است</a:t>
            </a:r>
            <a:r>
              <a:rPr lang="fa-IR" sz="2800" b="0" i="0" u="none" strike="noStrike" baseline="0" dirty="0">
                <a:cs typeface="B Nazanin" panose="00000400000000000000" pitchFamily="2" charset="-78"/>
              </a:rPr>
              <a:t>.</a:t>
            </a:r>
          </a:p>
          <a:p>
            <a:pPr marL="914400" lvl="2" indent="0">
              <a:buNone/>
            </a:pPr>
            <a:r>
              <a:rPr lang="fa-IR" sz="2800" b="0" i="0" u="none" strike="noStrike" baseline="0" dirty="0">
                <a:cs typeface="B Nazanin" panose="00000400000000000000" pitchFamily="2" charset="-78"/>
              </a:rPr>
              <a:t>3-8- نوزاداني که از قابليت زنده ماندن </a:t>
            </a:r>
            <a:r>
              <a:rPr lang="fa-IR" sz="2800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برخوردار نيستند</a:t>
            </a:r>
            <a:r>
              <a:rPr lang="fa-IR" sz="2800" b="0" i="0" u="none" strike="noStrike" baseline="0" dirty="0">
                <a:cs typeface="B Nazanin" panose="00000400000000000000" pitchFamily="2" charset="-7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975382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F0D3D4-1203-89AF-8796-3D1C17C5C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1"/>
            <a:r>
              <a:rPr lang="fa-IR" b="0" i="0" u="none" strike="noStrike" kern="1400" baseline="0">
                <a:solidFill>
                  <a:srgbClr val="7030A0"/>
                </a:solidFill>
                <a:cs typeface="B Titr" panose="00000700000000000000" pitchFamily="2" charset="-78"/>
              </a:rPr>
              <a:t>فصل دوم: نوزادان و کودکان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BA3FE54E-28F0-6096-05D5-0A7218036D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082799"/>
            <a:ext cx="10515600" cy="4094163"/>
          </a:xfrm>
        </p:spPr>
        <p:txBody>
          <a:bodyPr/>
          <a:lstStyle/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9- در نوزاداني كه از قابليت زنده ماندن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Titr" pitchFamily="2" charset="-78"/>
              </a:rPr>
              <a:t>برخوردار نيستند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يا زنده‌ماندن آن‌ها مورد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Titr" pitchFamily="2" charset="-78"/>
              </a:rPr>
              <a:t>ترديد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 است، هر گونه تصميم‌گيري در مورد:</a:t>
            </a:r>
          </a:p>
          <a:p>
            <a:pPr marL="914400" lvl="2" indent="0">
              <a:buNone/>
            </a:pPr>
            <a:r>
              <a:rPr lang="fa-IR" sz="2800" b="0" i="0" u="none" strike="noStrike" baseline="0" dirty="0">
                <a:cs typeface="B Nazanin" panose="00000400000000000000" pitchFamily="2" charset="-78"/>
              </a:rPr>
              <a:t> احيا يا عدم احياي قلبي - عروقي نوزاد</a:t>
            </a:r>
          </a:p>
          <a:p>
            <a:pPr marL="914400" lvl="2" indent="0">
              <a:buNone/>
            </a:pPr>
            <a:r>
              <a:rPr lang="fa-IR" sz="2800" b="0" i="0" u="none" strike="noStrike" baseline="0" dirty="0">
                <a:cs typeface="B Nazanin" panose="00000400000000000000" pitchFamily="2" charset="-78"/>
              </a:rPr>
              <a:t> استفاده از ونتيلاتور</a:t>
            </a:r>
          </a:p>
          <a:p>
            <a:pPr marL="914400" lvl="2" indent="0">
              <a:buNone/>
            </a:pPr>
            <a:r>
              <a:rPr lang="fa-IR" sz="2800" b="0" i="0" u="none" strike="noStrike" baseline="0" dirty="0">
                <a:cs typeface="B Nazanin" panose="00000400000000000000" pitchFamily="2" charset="-78"/>
              </a:rPr>
              <a:t> تداوم يا قطع استفاده از ونتيلاتور</a:t>
            </a:r>
          </a:p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 بايد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Titr" pitchFamily="2" charset="-78"/>
              </a:rPr>
              <a:t>تنها بر اساس منافع سلامت خود نوزاد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انجام گيرد و اين تصميمات 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نبایستی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 تحت تأثير شرکت احتمالي نوزاد در پژوهش قرار گيرد.</a:t>
            </a:r>
          </a:p>
        </p:txBody>
      </p:sp>
    </p:spTree>
    <p:extLst>
      <p:ext uri="{BB962C8B-B14F-4D97-AF65-F5344CB8AC3E}">
        <p14:creationId xmlns:p14="http://schemas.microsoft.com/office/powerpoint/2010/main" val="1174658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61763D4-B5C3-ACA8-77C5-ED73F8D36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1"/>
            <a:r>
              <a:rPr lang="fa-IR" b="0" i="0" u="none" strike="noStrike" kern="1400" baseline="0">
                <a:solidFill>
                  <a:srgbClr val="7030A0"/>
                </a:solidFill>
                <a:cs typeface="B Titr" panose="00000700000000000000" pitchFamily="2" charset="-78"/>
              </a:rPr>
              <a:t>فصل دوم: نوزادان و کودکان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9860A00-01F0-E941-8611-BD1730D908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199" y="1825625"/>
            <a:ext cx="10964333" cy="4351338"/>
          </a:xfrm>
        </p:spPr>
        <p:txBody>
          <a:bodyPr>
            <a:normAutofit/>
          </a:bodyPr>
          <a:lstStyle/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10- نوزاداني كه زنده ماندن يا زنده‌نماندن آن‌ها </a:t>
            </a:r>
            <a:r>
              <a:rPr lang="fa-IR" b="0" i="0" u="none" strike="noStrike" baseline="0" dirty="0">
                <a:cs typeface="B Titr" pitchFamily="2" charset="-78"/>
              </a:rPr>
              <a:t>مشخص نيست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(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مشکوک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 از نظر قابليت احيا شدن)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در پژوهش شركت داده نمي‌شوند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،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Titr" panose="00000700000000000000" pitchFamily="2" charset="-78"/>
              </a:rPr>
              <a:t>مگـــر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 اينکه اطمينان حاصل شود كه :</a:t>
            </a:r>
          </a:p>
          <a:p>
            <a:pPr marL="0" marR="0" lvl="0" indent="0" rtl="1">
              <a:buNone/>
            </a:pPr>
            <a:endParaRPr lang="fa-IR" b="0" i="0" u="none" strike="noStrike" baseline="0" dirty="0">
              <a:cs typeface="B Nazanin" panose="00000400000000000000" pitchFamily="2" charset="-78"/>
            </a:endParaRPr>
          </a:p>
          <a:p>
            <a:pPr marL="0" marR="0" lvl="0" indent="0" rtl="1">
              <a:buNone/>
            </a:pPr>
            <a:r>
              <a:rPr lang="fa-IR" b="0" i="0" u="none" strike="noStrike" baseline="0" dirty="0">
                <a:solidFill>
                  <a:srgbClr val="7030A0"/>
                </a:solidFill>
                <a:cs typeface="B Nazanin" panose="00000400000000000000" pitchFamily="2" charset="-78"/>
              </a:rPr>
              <a:t>1-10-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 شرکت نوزاد در پژوهش منجر به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افزايش احتمال زنده ماندن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او مي‌شود و تمامی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خطرات احتمالي در حداقل ممكن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هستند. </a:t>
            </a:r>
            <a:r>
              <a:rPr lang="fa-IR" b="0" i="0" u="none" strike="noStrike" baseline="0" dirty="0" smtClean="0">
                <a:cs typeface="B Nazanin" panose="00000400000000000000" pitchFamily="2" charset="-78"/>
              </a:rPr>
              <a:t>( بدتر نشود)</a:t>
            </a:r>
            <a:endParaRPr lang="fa-IR" b="0" i="0" u="none" strike="noStrike" baseline="0" dirty="0">
              <a:cs typeface="B Nazanin" panose="00000400000000000000" pitchFamily="2" charset="-78"/>
            </a:endParaRPr>
          </a:p>
          <a:p>
            <a:pPr marL="0" marR="0" lvl="0" indent="0" rtl="1">
              <a:buNone/>
            </a:pPr>
            <a:endParaRPr lang="fa-IR" b="0" i="0" u="none" strike="noStrike" baseline="0" dirty="0">
              <a:cs typeface="B Nazanin" panose="00000400000000000000" pitchFamily="2" charset="-78"/>
            </a:endParaRPr>
          </a:p>
          <a:p>
            <a:pPr marL="0" marR="0" lvl="0" indent="0" rtl="1">
              <a:buNone/>
            </a:pPr>
            <a:r>
              <a:rPr lang="fa-IR" b="0" i="0" u="none" strike="noStrike" baseline="0" dirty="0">
                <a:solidFill>
                  <a:srgbClr val="7030A0"/>
                </a:solidFill>
                <a:cs typeface="B Nazanin" panose="00000400000000000000" pitchFamily="2" charset="-78"/>
              </a:rPr>
              <a:t>2-10-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 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Titr" pitchFamily="2" charset="-78"/>
              </a:rPr>
              <a:t>هدف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 از پژوهش دستيابي به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Titr" pitchFamily="2" charset="-78"/>
              </a:rPr>
              <a:t>اطلاعات پزشكي </a:t>
            </a:r>
            <a:r>
              <a:rPr lang="fa-IR" b="0" i="0" u="none" strike="noStrike" baseline="0" dirty="0" smtClean="0">
                <a:solidFill>
                  <a:srgbClr val="FF0000"/>
                </a:solidFill>
                <a:cs typeface="B Titr" pitchFamily="2" charset="-78"/>
              </a:rPr>
              <a:t>مهــــم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است كه:</a:t>
            </a:r>
          </a:p>
          <a:p>
            <a:pPr marL="971550" lvl="1" indent="-514350">
              <a:buFont typeface="+mj-lt"/>
              <a:buAutoNum type="alphaLcParenR"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از روش‌هاي ديگر قابل دسترسي نيست</a:t>
            </a:r>
            <a:r>
              <a:rPr lang="fa-IR" dirty="0">
                <a:solidFill>
                  <a:srgbClr val="FF0000"/>
                </a:solidFill>
                <a:cs typeface="B Nazanin" panose="00000400000000000000" pitchFamily="2" charset="-78"/>
              </a:rPr>
              <a:t>. </a:t>
            </a:r>
            <a:r>
              <a:rPr lang="fa-IR" dirty="0">
                <a:cs typeface="B Nazanin" panose="00000400000000000000" pitchFamily="2" charset="-78"/>
              </a:rPr>
              <a:t>( تنها روش)</a:t>
            </a:r>
          </a:p>
          <a:p>
            <a:pPr marL="971550" lvl="1" indent="-514350">
              <a:buFont typeface="+mj-lt"/>
              <a:buAutoNum type="alphaLcParenR"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 هيچ‌گونه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خطر بيش‌تري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در نتيجه‌ي شركت نوزاد در پژوهش براي وي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به‌وجود نمي‌آيد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. (عدم خطر بیشتر)</a:t>
            </a:r>
          </a:p>
        </p:txBody>
      </p:sp>
    </p:spTree>
    <p:extLst>
      <p:ext uri="{BB962C8B-B14F-4D97-AF65-F5344CB8AC3E}">
        <p14:creationId xmlns:p14="http://schemas.microsoft.com/office/powerpoint/2010/main" val="37591173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F815129-36EE-C4FA-2648-11E7B108DA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1"/>
            <a:r>
              <a:rPr lang="fa-IR" b="0" i="0" u="none" strike="noStrike" kern="1400" baseline="0">
                <a:solidFill>
                  <a:srgbClr val="7030A0"/>
                </a:solidFill>
                <a:cs typeface="B Titr" panose="00000700000000000000" pitchFamily="2" charset="-78"/>
              </a:rPr>
              <a:t>فصل دوم: نوزادان و کودکان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9175978-1D06-1898-1A03-994B4CC17E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201333"/>
            <a:ext cx="10515600" cy="3975630"/>
          </a:xfrm>
        </p:spPr>
        <p:txBody>
          <a:bodyPr/>
          <a:lstStyle/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11- پژوهش‌هايي كه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مستقيماً سودي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به كودكان و نوزادان شركت‌كننده نرساند، در صورتي که باعث ايجاد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منافع براي گروه كودكان و نوزادان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شود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اخلاقي محسوب مي‌شود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. البته با اين </a:t>
            </a:r>
            <a:r>
              <a:rPr lang="fa-IR" b="0" i="0" u="none" strike="noStrike" baseline="0" dirty="0">
                <a:solidFill>
                  <a:srgbClr val="7030A0"/>
                </a:solidFill>
                <a:cs typeface="B Titr" panose="00000700000000000000" pitchFamily="2" charset="-78"/>
              </a:rPr>
              <a:t>شــرط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که ضرري را متوجه آزمودني‌ها نکند.</a:t>
            </a:r>
          </a:p>
          <a:p>
            <a:pPr marL="0" marR="0" lvl="0" indent="0" rtl="1">
              <a:buNone/>
            </a:pPr>
            <a:endParaRPr lang="fa-IR" b="0" i="0" u="none" strike="noStrike" baseline="0" dirty="0">
              <a:cs typeface="B Nazanin" panose="00000400000000000000" pitchFamily="2" charset="-78"/>
            </a:endParaRPr>
          </a:p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12- در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Titr" panose="00000700000000000000" pitchFamily="2" charset="-78"/>
              </a:rPr>
              <a:t>پژوهش‌هاي درماني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،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نسبت فايده به خطرات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مورد انتظار براي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خود آزمودني‌ها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بايد به‌گونه‌اي باشد که انجام پژوهش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را بر اساس منافع آزمودني‌ها توجيه کند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5963328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F815129-36EE-C4FA-2648-11E7B108DA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1"/>
            <a:r>
              <a:rPr lang="fa-IR" b="0" i="0" u="none" strike="noStrike" kern="1400" baseline="0">
                <a:solidFill>
                  <a:srgbClr val="7030A0"/>
                </a:solidFill>
                <a:cs typeface="B Titr" panose="00000700000000000000" pitchFamily="2" charset="-78"/>
              </a:rPr>
              <a:t>فصل دوم: نوزادان و کودکان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9175978-1D06-1898-1A03-994B4CC17E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13-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ارزيابي خطر بايد توسط تمامي افراد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درگير در پژوهش صورت گيرد که شامل موارد زیر است:</a:t>
            </a:r>
          </a:p>
          <a:p>
            <a:pPr marL="2343150" lvl="4" indent="-514350">
              <a:buFont typeface="+mj-lt"/>
              <a:buAutoNum type="arabicPeriod"/>
            </a:pPr>
            <a:r>
              <a:rPr lang="fa-IR" sz="2800" b="0" i="0" u="none" strike="noStrike" baseline="0" dirty="0">
                <a:cs typeface="B Nazanin" panose="00000400000000000000" pitchFamily="2" charset="-78"/>
              </a:rPr>
              <a:t> سرپرستان قانوني</a:t>
            </a:r>
          </a:p>
          <a:p>
            <a:pPr marL="2343150" lvl="4" indent="-514350">
              <a:buFont typeface="+mj-lt"/>
              <a:buAutoNum type="arabicPeriod"/>
            </a:pPr>
            <a:r>
              <a:rPr lang="fa-IR" sz="2800" b="0" i="0" u="none" strike="noStrike" baseline="0" dirty="0">
                <a:cs typeface="B Nazanin" panose="00000400000000000000" pitchFamily="2" charset="-78"/>
              </a:rPr>
              <a:t> محققان</a:t>
            </a:r>
          </a:p>
          <a:p>
            <a:pPr marL="2343150" lvl="4" indent="-514350">
              <a:buFont typeface="+mj-lt"/>
              <a:buAutoNum type="arabicPeriod"/>
            </a:pPr>
            <a:r>
              <a:rPr lang="fa-IR" sz="2800" b="0" i="0" u="none" strike="noStrike" baseline="0" dirty="0">
                <a:cs typeface="B Nazanin" panose="00000400000000000000" pitchFamily="2" charset="-78"/>
              </a:rPr>
              <a:t> متخصصين درگير</a:t>
            </a:r>
          </a:p>
          <a:p>
            <a:pPr marL="2343150" lvl="4" indent="-514350">
              <a:buFont typeface="+mj-lt"/>
              <a:buAutoNum type="arabicPeriod"/>
            </a:pPr>
            <a:r>
              <a:rPr lang="fa-IR" sz="2800" b="0" i="0" u="none" strike="noStrike" baseline="0" dirty="0">
                <a:cs typeface="B Nazanin" panose="00000400000000000000" pitchFamily="2" charset="-78"/>
              </a:rPr>
              <a:t> كميته‌ي اخلاق در پژوهش</a:t>
            </a:r>
          </a:p>
          <a:p>
            <a:pPr marL="2343150" lvl="4" indent="-514350">
              <a:buFont typeface="+mj-lt"/>
              <a:buAutoNum type="arabicPeriod"/>
            </a:pPr>
            <a:r>
              <a:rPr lang="fa-IR" sz="2800" b="0" i="0" u="none" strike="noStrike" baseline="0" dirty="0">
                <a:cs typeface="B Nazanin" panose="00000400000000000000" pitchFamily="2" charset="-78"/>
              </a:rPr>
              <a:t>خود كودك (در صورت امكان)</a:t>
            </a:r>
          </a:p>
        </p:txBody>
      </p:sp>
    </p:spTree>
    <p:extLst>
      <p:ext uri="{BB962C8B-B14F-4D97-AF65-F5344CB8AC3E}">
        <p14:creationId xmlns:p14="http://schemas.microsoft.com/office/powerpoint/2010/main" val="5337075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F458D1F-D9D5-A538-4DB2-80922A9A39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1"/>
            <a:r>
              <a:rPr lang="fa-IR" b="0" i="0" u="none" strike="noStrike" kern="1400" baseline="0" dirty="0">
                <a:solidFill>
                  <a:srgbClr val="7030A0"/>
                </a:solidFill>
                <a:cs typeface="B Titr" panose="00000700000000000000" pitchFamily="2" charset="-78"/>
              </a:rPr>
              <a:t>فصل دوم: نوزادان و کودکان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B83521F-0784-56F6-8FF3-5A307DDBFD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14-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در ارزيابي خطرات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ناشي از پژوهش، بايد توجه داشت که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برخي از مداخله‌هايي که در بزرگسالان کم‌خطر به‌حساب مي‌آيند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(مانند خون‌گيري وريدي)، در مورد کودکان و نوزادان با در نظر گرفتن درد و اضطرابي که تجربه مي‌کنند و اثرات احتمالي آن بر تکامل سيستم عصبي آن‌ها از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گروه مداخلات کم‌خطر خارج خواهد شد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. </a:t>
            </a:r>
          </a:p>
          <a:p>
            <a:pPr marR="0" lvl="0" rtl="1"/>
            <a:endParaRPr lang="fa-IR" b="0" i="0" u="none" strike="noStrike" baseline="0" dirty="0">
              <a:cs typeface="B Nazanin" panose="00000400000000000000" pitchFamily="2" charset="-78"/>
            </a:endParaRPr>
          </a:p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15-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زماني كه لازم نباشد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پژوهش حتماً بر روي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گروه سني خاصي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از كودكان انجام شود،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كودكان</a:t>
            </a:r>
            <a:r>
              <a:rPr lang="fa-IR" b="1" i="0" u="none" strike="noStrike" baseline="0" dirty="0">
                <a:cs typeface="B Nazanin" panose="00000400000000000000" pitchFamily="2" charset="-78"/>
              </a:rPr>
              <a:t>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بزرگ‌تر بركودكان كم و سن و سال‌تر براي شركت در پژوهش ارجح‌اند</a:t>
            </a:r>
            <a:r>
              <a:rPr lang="fa-IR" b="1" i="0" u="none" strike="noStrike" baseline="0" dirty="0">
                <a:cs typeface="B Nazanin" panose="00000400000000000000" pitchFamily="2" charset="-78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0373092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A79B101-62A3-A8C9-8E11-62B7148EEE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1"/>
            <a:r>
              <a:rPr lang="fa-IR" b="0" i="0" u="none" strike="noStrike" kern="1400" baseline="0">
                <a:solidFill>
                  <a:srgbClr val="7030A0"/>
                </a:solidFill>
                <a:cs typeface="B Titr" panose="00000700000000000000" pitchFamily="2" charset="-78"/>
              </a:rPr>
              <a:t>فصل دوم: نوزادان و کودکان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571ED5BD-FA7E-25F8-139A-1BFE4E86C0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16- در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Titr" panose="00000700000000000000" pitchFamily="2" charset="-78"/>
              </a:rPr>
              <a:t>پژوهش‌هايي که شامل پرسشگري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- اعم از مصاحبه يا تکميل پرسشنامه - اند، بايد توجه داشت که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احساس گناه، بدبيني يا نگراني نامناسب در والديني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که مورد پرسشگري قرار مي‌گيرند ايجاد نشود. براي اين منظور،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بايد توضيحات لازم در ضمن اخذ رضايت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آگاهانه ارائه شود. </a:t>
            </a:r>
          </a:p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17-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Titr" pitchFamily="2" charset="-78"/>
              </a:rPr>
              <a:t>نبايد هيچ‌گونه هزينه‌ي مالي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براي شركت در پژوهش به كودكان يا سرپرست قانوني آنان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پرداخت شود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Titr" panose="00000700000000000000" pitchFamily="2" charset="-78"/>
              </a:rPr>
              <a:t> ولـي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هزينه‌هايي كه در نتيجه‌ي شركت در پژوهش متحمل شده‌اند بايد پرداخت شود. </a:t>
            </a:r>
          </a:p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دادن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Titr" pitchFamily="2" charset="-78"/>
              </a:rPr>
              <a:t>هدیه‌های کوچک و فاقد ارزش مالی بالا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(مانند بسته کوچک مدادرنگی یا کاغذ رنگی یا میان وعده‌های ساده) به کودکان شرکت کننده در پژوهش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از نظر اخلاقی ایرادی ندارد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و تشویق می‌شود.</a:t>
            </a:r>
          </a:p>
        </p:txBody>
      </p:sp>
    </p:spTree>
    <p:extLst>
      <p:ext uri="{BB962C8B-B14F-4D97-AF65-F5344CB8AC3E}">
        <p14:creationId xmlns:p14="http://schemas.microsoft.com/office/powerpoint/2010/main" val="33363509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18171DA-BCD8-9605-543E-18F6F6E06AF3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fa-IR" b="0" i="0" u="none" strike="noStrike" kern="1400" baseline="0" dirty="0">
                <a:solidFill>
                  <a:srgbClr val="7030A0"/>
                </a:solidFill>
                <a:cs typeface="B Titr" panose="00000700000000000000" pitchFamily="2" charset="-78"/>
              </a:rPr>
              <a:t>مقدمه</a:t>
            </a:r>
            <a:br>
              <a:rPr lang="fa-IR" b="0" i="0" u="none" strike="noStrike" kern="1400" baseline="0" dirty="0">
                <a:solidFill>
                  <a:srgbClr val="7030A0"/>
                </a:solidFill>
                <a:cs typeface="B Titr" panose="00000700000000000000" pitchFamily="2" charset="-78"/>
              </a:rPr>
            </a:br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Vulnerable People Definition of WHO</a:t>
            </a:r>
            <a:endParaRPr lang="fa-IR" b="0" i="0" u="none" strike="noStrike" kern="1400" baseline="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EB0013F-31C6-E09F-96A8-A2C66148BA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marR="0" lvl="0" indent="0" rtl="0">
              <a:buNone/>
            </a:pPr>
            <a:r>
              <a:rPr lang="en-US" dirty="0"/>
              <a:t>Vulnerable populations addressed include:</a:t>
            </a:r>
          </a:p>
          <a:p>
            <a:pPr marL="514350" marR="0" lvl="0" indent="-514350" rtl="0">
              <a:buFont typeface="+mj-lt"/>
              <a:buAutoNum type="arabicPeriod"/>
            </a:pPr>
            <a:r>
              <a:rPr lang="en-US" dirty="0"/>
              <a:t>People experiencing homelessness;</a:t>
            </a:r>
          </a:p>
          <a:p>
            <a:pPr marL="514350" marR="0" lvl="0" indent="-514350" rtl="0">
              <a:buFont typeface="+mj-lt"/>
              <a:buAutoNum type="arabicPeriod"/>
            </a:pPr>
            <a:r>
              <a:rPr lang="en-US" dirty="0"/>
              <a:t>People living in overcrowded housing, collective sites and slums;</a:t>
            </a:r>
          </a:p>
          <a:p>
            <a:pPr marL="514350" marR="0" lvl="0" indent="-514350" rtl="0">
              <a:buFont typeface="+mj-lt"/>
              <a:buAutoNum type="arabicPeriod"/>
            </a:pPr>
            <a:r>
              <a:rPr lang="en-US" dirty="0"/>
              <a:t>Migrant workers;</a:t>
            </a:r>
          </a:p>
          <a:p>
            <a:pPr marL="514350" marR="0" lvl="0" indent="-514350" rtl="0">
              <a:buFont typeface="+mj-lt"/>
              <a:buAutoNum type="arabicPeriod"/>
            </a:pPr>
            <a:r>
              <a:rPr lang="en-US" dirty="0"/>
              <a:t>Refugees;</a:t>
            </a:r>
          </a:p>
          <a:p>
            <a:pPr marL="514350" marR="0" lvl="0" indent="-514350" rtl="0">
              <a:buFont typeface="+mj-lt"/>
              <a:buAutoNum type="arabicPeriod"/>
            </a:pPr>
            <a:r>
              <a:rPr lang="en-US" dirty="0"/>
              <a:t>People with disabilities;</a:t>
            </a:r>
          </a:p>
          <a:p>
            <a:pPr marL="514350" marR="0" lvl="0" indent="-514350" rtl="0">
              <a:buFont typeface="+mj-lt"/>
              <a:buAutoNum type="arabicPeriod"/>
            </a:pPr>
            <a:r>
              <a:rPr lang="en-US" dirty="0"/>
              <a:t>People living in closed facilities;</a:t>
            </a:r>
          </a:p>
          <a:p>
            <a:pPr marL="514350" marR="0" lvl="0" indent="-514350" rtl="0">
              <a:buFont typeface="+mj-lt"/>
              <a:buAutoNum type="arabicPeriod"/>
            </a:pPr>
            <a:r>
              <a:rPr lang="en-US" dirty="0"/>
              <a:t>People living in remote locations; </a:t>
            </a:r>
          </a:p>
          <a:p>
            <a:pPr marL="514350" marR="0" lvl="0" indent="-514350" rtl="0">
              <a:buFont typeface="+mj-lt"/>
              <a:buAutoNum type="arabicPeriod"/>
            </a:pPr>
            <a:r>
              <a:rPr lang="en-US" dirty="0"/>
              <a:t>People living in poverty and extreme poverty.</a:t>
            </a:r>
            <a:endParaRPr lang="fa-IR" b="0" i="0" u="none" strike="noStrike" baseline="0" dirty="0"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2226971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6398991-85CF-7637-5BB9-F4CEA05747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0" i="0" u="none" strike="noStrike" kern="1400" baseline="0" dirty="0">
                <a:solidFill>
                  <a:srgbClr val="7030A0"/>
                </a:solidFill>
                <a:cs typeface="B Titr" panose="00000700000000000000" pitchFamily="2" charset="-78"/>
              </a:rPr>
              <a:t>فصل دوم: نوزادان و </a:t>
            </a:r>
            <a:r>
              <a:rPr lang="fa-IR" b="0" i="0" u="none" strike="noStrike" kern="1400" baseline="0" dirty="0" smtClean="0">
                <a:solidFill>
                  <a:srgbClr val="7030A0"/>
                </a:solidFill>
                <a:cs typeface="B Titr" panose="00000700000000000000" pitchFamily="2" charset="-78"/>
              </a:rPr>
              <a:t>کودکان</a:t>
            </a:r>
            <a:br>
              <a:rPr lang="fa-IR" b="0" i="0" u="none" strike="noStrike" kern="1400" baseline="0" dirty="0" smtClean="0">
                <a:solidFill>
                  <a:srgbClr val="7030A0"/>
                </a:solidFill>
                <a:cs typeface="B Titr" panose="00000700000000000000" pitchFamily="2" charset="-78"/>
              </a:rPr>
            </a:br>
            <a:r>
              <a:rPr lang="fa-IR" dirty="0">
                <a:solidFill>
                  <a:srgbClr val="FF0000"/>
                </a:solidFill>
                <a:cs typeface="B Nazanin" panose="00000400000000000000" pitchFamily="2" charset="-78"/>
              </a:rPr>
              <a:t>سرپرستان كودك</a:t>
            </a:r>
            <a:endParaRPr lang="fa-IR" b="0" i="0" u="none" strike="noStrike" kern="1400" baseline="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6438058-7F4D-629A-16F3-3439A48F88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18-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Titr" pitchFamily="2" charset="-78"/>
              </a:rPr>
              <a:t>سرپرستان كودك اين حق را دارند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که در طي انجام پژوهش كودك خود را </a:t>
            </a:r>
            <a:r>
              <a:rPr lang="fa-IR" b="0" i="0" u="none" strike="noStrike" baseline="0" dirty="0" smtClean="0">
                <a:solidFill>
                  <a:srgbClr val="FF0000"/>
                </a:solidFill>
                <a:cs typeface="B Titr" pitchFamily="2" charset="-78"/>
              </a:rPr>
              <a:t>همراهــي</a:t>
            </a:r>
            <a:r>
              <a:rPr lang="fa-IR" b="0" i="0" u="none" strike="noStrike" baseline="0" dirty="0" smtClean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كنند</a:t>
            </a:r>
            <a:r>
              <a:rPr lang="fa-IR" b="0" i="0" u="none" strike="noStrike" baseline="0" dirty="0" smtClean="0">
                <a:cs typeface="B Nazanin" panose="00000400000000000000" pitchFamily="2" charset="-78"/>
              </a:rPr>
              <a:t>.</a:t>
            </a:r>
            <a:endParaRPr lang="fa-IR" b="0" i="0" u="none" strike="noStrike" baseline="0" dirty="0">
              <a:cs typeface="B Nazanin" panose="00000400000000000000" pitchFamily="2" charset="-78"/>
            </a:endParaRPr>
          </a:p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19-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سرپرستان كودك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، در صورت تمايل، بايد از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Titr" pitchFamily="2" charset="-78"/>
              </a:rPr>
              <a:t>فرصت کافي براي مشورت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با بستگان، مراقبان بهداشتي و مشاورين مستقل در رابطه با شركت در پژوهش، برخوردار شوند. </a:t>
            </a:r>
          </a:p>
          <a:p>
            <a:pPr marL="0" marR="0" lvl="0" indent="0" rtl="1">
              <a:buNone/>
            </a:pPr>
            <a:endParaRPr lang="fa-IR" b="0" i="0" u="none" strike="noStrike" baseline="0" dirty="0">
              <a:cs typeface="B Nazanin" panose="00000400000000000000" pitchFamily="2" charset="-78"/>
            </a:endParaRPr>
          </a:p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20- بايد به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Titr" pitchFamily="2" charset="-78"/>
              </a:rPr>
              <a:t>تمامي سؤالات و دغدغه‌هاي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سرپرستان کودک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در طي پژوهش پاسخ مناسب داده شود. </a:t>
            </a:r>
          </a:p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21-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itchFamily="2" charset="-78"/>
              </a:rPr>
              <a:t>اخذ رضايت آگاهانه از کودک و سرپرستان او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Titr" pitchFamily="2" charset="-78"/>
              </a:rPr>
              <a:t>ترجيحاً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بايد توسط شخص يا اشخاصي انجام گيرد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Titr" pitchFamily="2" charset="-78"/>
              </a:rPr>
              <a:t>که در تيم درماني او مشارکت ندارند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58377980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921D5852-4220-F5CF-8D78-68FFB8AE81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1969" y="632353"/>
            <a:ext cx="8102831" cy="5726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30129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B958421-CF38-5F05-97FA-2CEE93F615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1"/>
            <a:r>
              <a:rPr lang="fa-IR" b="0" i="0" u="none" strike="noStrike" kern="1400" baseline="0" dirty="0">
                <a:solidFill>
                  <a:srgbClr val="7030A0"/>
                </a:solidFill>
                <a:cs typeface="B Titr" panose="00000700000000000000" pitchFamily="2" charset="-78"/>
              </a:rPr>
              <a:t>فصل سوم: زنان باردار و جنين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6F5A019-3C91-7994-AC6C-3242843660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1-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شيوه‌ي انجام پژوهش بايد از نظر علمي صحيح باشد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يعني پژوهش‌هاي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پيش باليني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(پژوهش بر روي حيوانات باردار) و نيز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پژوهش‌هاي باليني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(مانند پژوهش بر روي زنان غيرباردار)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قبلاً انجام شده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و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اطلاعات لازم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به منظور ارزيابي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خطرهاي احتمالي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حاصل از پژوهش بر زنان باردار و جنين فراهم شده باشد. ( دانش قبلی)</a:t>
            </a:r>
          </a:p>
          <a:p>
            <a:pPr marL="0" marR="0" lvl="0" indent="0" rtl="1">
              <a:buNone/>
            </a:pPr>
            <a:endParaRPr lang="fa-IR" b="0" i="0" u="none" strike="noStrike" baseline="0" dirty="0">
              <a:cs typeface="B Nazanin" panose="00000400000000000000" pitchFamily="2" charset="-78"/>
            </a:endParaRPr>
          </a:p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2- پژوهشگر بايد برنامه‌ريزي مشخصي براي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Titr" pitchFamily="2" charset="-78"/>
              </a:rPr>
              <a:t>پايش وضعيت مادر و جنين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در طي پژوهش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و نيز </a:t>
            </a:r>
            <a:r>
              <a:rPr lang="fa-IR" i="0" u="none" strike="noStrike" baseline="0" dirty="0">
                <a:solidFill>
                  <a:srgbClr val="FF0000"/>
                </a:solidFill>
                <a:cs typeface="B Titr" pitchFamily="2" charset="-78"/>
              </a:rPr>
              <a:t>پيامد‌هاي بلند‌مدت و کوتاه‌مدت</a:t>
            </a:r>
            <a:r>
              <a:rPr lang="fa-IR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پژوهش بر آن‌ها داشته باشد. ( پایش و پیامد)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38915AE7-483E-29CD-16F2-E7890E9FE6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65125"/>
            <a:ext cx="1843598" cy="1325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82868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49234BC-F347-ADDE-4E22-37091D2268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1"/>
            <a:r>
              <a:rPr lang="fa-IR" b="0" i="0" u="none" strike="noStrike" kern="1400" baseline="0">
                <a:solidFill>
                  <a:srgbClr val="7030A0"/>
                </a:solidFill>
                <a:cs typeface="B Titr" panose="00000700000000000000" pitchFamily="2" charset="-78"/>
              </a:rPr>
              <a:t>فصل سوم: زنان باردار و جنين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BC9370F1-D108-4A3F-A162-B3A0C34867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1"/>
            <a:r>
              <a:rPr lang="fa-IR" b="0" i="0" u="none" strike="noStrike" baseline="0" dirty="0">
                <a:cs typeface="B Nazanin" panose="00000400000000000000" pitchFamily="2" charset="-78"/>
              </a:rPr>
              <a:t>3- </a:t>
            </a:r>
            <a:r>
              <a:rPr lang="fa-IR" b="0" i="0" u="none" strike="noStrike" baseline="0" dirty="0">
                <a:cs typeface="B Titr" panose="00000700000000000000" pitchFamily="2" charset="-78"/>
              </a:rPr>
              <a:t>در فرايند تصميم‌گيري و اخذ رضايت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 بايد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اطلاعات کافي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در مورد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سود و زيان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ناشي از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شرکت يا عدم شرکت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در پژوهش به زنان باردار داده </a:t>
            </a:r>
            <a:r>
              <a:rPr lang="fa-IR" b="0" i="0" u="none" strike="noStrike" baseline="0" dirty="0" smtClean="0">
                <a:cs typeface="B Nazanin" panose="00000400000000000000" pitchFamily="2" charset="-78"/>
              </a:rPr>
              <a:t>شود. </a:t>
            </a:r>
          </a:p>
          <a:p>
            <a:pPr lvl="0"/>
            <a:r>
              <a:rPr lang="fa-IR" b="0" i="0" u="none" strike="noStrike" baseline="0" dirty="0" smtClean="0"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FF0000"/>
                </a:solidFill>
                <a:cs typeface="B Nazanin" panose="00000400000000000000" pitchFamily="2" charset="-78"/>
              </a:rPr>
              <a:t>اطلاعات کافي شامل</a:t>
            </a:r>
            <a:r>
              <a:rPr lang="fa-IR" b="0" i="0" u="none" strike="noStrike" baseline="0" dirty="0" smtClean="0">
                <a:cs typeface="B Nazanin" panose="00000400000000000000" pitchFamily="2" charset="-78"/>
              </a:rPr>
              <a:t>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نتايج و اثرات پژوهش بر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مادر، جنين، سير بارداري، نوزاد و نيز قدرت باروري مادر در آينده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مي‌شود. </a:t>
            </a:r>
          </a:p>
          <a:p>
            <a:pPr marR="0" lvl="0" rtl="1"/>
            <a:endParaRPr lang="fa-IR" b="0" i="0" u="none" strike="noStrike" baseline="0" dirty="0">
              <a:cs typeface="B Nazanin" panose="00000400000000000000" pitchFamily="2" charset="-78"/>
            </a:endParaRPr>
          </a:p>
          <a:p>
            <a:pPr marR="0" lvl="0" rtl="1"/>
            <a:r>
              <a:rPr lang="fa-IR" b="0" i="0" u="none" strike="noStrike" baseline="0" dirty="0">
                <a:cs typeface="B Nazanin" panose="00000400000000000000" pitchFamily="2" charset="-78"/>
              </a:rPr>
              <a:t>4-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اطلاعات لازم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براي گرفتن رضايت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Titr" pitchFamily="2" charset="-78"/>
              </a:rPr>
              <a:t>نبايد</a:t>
            </a:r>
            <a:r>
              <a:rPr lang="fa-IR" b="0" i="0" u="none" strike="noStrike" baseline="0" dirty="0">
                <a:cs typeface="B Titr" pitchFamily="2" charset="-78"/>
              </a:rPr>
              <a:t>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Titr" pitchFamily="2" charset="-78"/>
              </a:rPr>
              <a:t>در زمان زايمان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( زمان ليبر که افراد به طور طبیعی قادر به تمرکز بر جزئیات اطلاعات مربوط به پژوهش نیستند ) به والدين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براي شركت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در پژوهش داده شود. </a:t>
            </a:r>
          </a:p>
        </p:txBody>
      </p:sp>
    </p:spTree>
    <p:extLst>
      <p:ext uri="{BB962C8B-B14F-4D97-AF65-F5344CB8AC3E}">
        <p14:creationId xmlns:p14="http://schemas.microsoft.com/office/powerpoint/2010/main" val="100181609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57796AD-B159-061F-990D-29A7B4AB9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0" i="0" u="none" strike="noStrike" kern="1400" baseline="0" dirty="0">
                <a:solidFill>
                  <a:srgbClr val="7030A0"/>
                </a:solidFill>
                <a:cs typeface="B Titr" panose="00000700000000000000" pitchFamily="2" charset="-78"/>
              </a:rPr>
              <a:t>فصل سوم: زنان باردار و </a:t>
            </a:r>
            <a:r>
              <a:rPr lang="fa-IR" b="0" i="0" u="none" strike="noStrike" kern="1400" baseline="0" dirty="0" smtClean="0">
                <a:solidFill>
                  <a:srgbClr val="7030A0"/>
                </a:solidFill>
                <a:cs typeface="B Titr" panose="00000700000000000000" pitchFamily="2" charset="-78"/>
              </a:rPr>
              <a:t>جنين</a:t>
            </a:r>
            <a:br>
              <a:rPr lang="fa-IR" b="0" i="0" u="none" strike="noStrike" kern="1400" baseline="0" dirty="0" smtClean="0">
                <a:solidFill>
                  <a:srgbClr val="7030A0"/>
                </a:solidFill>
                <a:cs typeface="B Titr" panose="00000700000000000000" pitchFamily="2" charset="-78"/>
              </a:rPr>
            </a:br>
            <a:r>
              <a:rPr lang="fa-IR" dirty="0">
                <a:solidFill>
                  <a:srgbClr val="FF0000"/>
                </a:solidFill>
                <a:cs typeface="B Nazanin" panose="00000400000000000000" pitchFamily="2" charset="-78"/>
              </a:rPr>
              <a:t>جنين</a:t>
            </a:r>
            <a:endParaRPr lang="fa-IR" b="0" i="0" u="none" strike="noStrike" kern="1400" baseline="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1DAFF1DA-1105-43F8-E3CD-57129185C7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5-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چنانچه پژوهش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Titr" pitchFamily="2" charset="-78"/>
              </a:rPr>
              <a:t>فقط به جنين سود مستقيم برساند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، رضايت آگاهانه بايد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هم از مادر و هم از پدر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 گرفته شود. </a:t>
            </a:r>
          </a:p>
          <a:p>
            <a:pPr marL="0" marR="0" lvl="0" indent="0" rtl="1">
              <a:buNone/>
            </a:pP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اگر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پدر در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دسترس نبود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يا داراي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ظرفيت تصميم‌گيري نباشد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، تنها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رضایت مادر کافی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خواهد بود.   </a:t>
            </a:r>
          </a:p>
          <a:p>
            <a:pPr marL="0" marR="0" lvl="0" indent="0" rtl="1">
              <a:buNone/>
            </a:pPr>
            <a:endParaRPr lang="fa-IR" sz="2000" b="0" i="0" u="none" strike="noStrike" baseline="0" dirty="0">
              <a:cs typeface="B Nazanin" panose="00000400000000000000" pitchFamily="2" charset="-78"/>
            </a:endParaRPr>
          </a:p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6- در بررسي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سود و زيان براي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پژوهش بر روي جنين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و ارائه‌ي اطلاعات براي اخذ رضايت آگاهانه بايد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علاوه بر جنين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به "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خطرات و فوايد احتمالي براي مادر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" نيز توجه شود.</a:t>
            </a:r>
          </a:p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 پژوهشگر بايد شرايطي را براي زن باردار فراهم کند تا او بتواند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بدون احساس فشار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و با در نظر گرفتن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ترحيجات خود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، علاوه بر سود و زيان جنين، جهت شرکت يا عدم شرکت در پژوهش تصميم بگيرد.</a:t>
            </a:r>
          </a:p>
        </p:txBody>
      </p:sp>
    </p:spTree>
    <p:extLst>
      <p:ext uri="{BB962C8B-B14F-4D97-AF65-F5344CB8AC3E}">
        <p14:creationId xmlns:p14="http://schemas.microsoft.com/office/powerpoint/2010/main" val="353960019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80C156B-5FC6-653A-6659-6B9FF1674B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1"/>
            <a:r>
              <a:rPr lang="fa-IR" b="0" i="0" u="none" strike="noStrike" kern="1400" baseline="0">
                <a:solidFill>
                  <a:srgbClr val="7030A0"/>
                </a:solidFill>
                <a:cs typeface="B Titr" panose="00000700000000000000" pitchFamily="2" charset="-78"/>
              </a:rPr>
              <a:t>فصل سوم: زنان باردار و جنين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130E55C-709C-E183-002B-B333F08A59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7- چنانچه ثبت و گزارش اطلاعات به‌دست آمده از پژوهش </a:t>
            </a:r>
            <a:r>
              <a:rPr lang="fa-IR" b="1" i="0" u="none" strike="noStrike" baseline="0" dirty="0">
                <a:cs typeface="B Titr" panose="00000700000000000000" pitchFamily="2" charset="-78"/>
              </a:rPr>
              <a:t>بر جفت، جنين مرده، بقاياي جنين، سلول‌ها، بافت يا اعضاي حاصل از جنين مرده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به روشي انجام شود كه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هویت افراد زنده مربوط به پژوهش (والدين) شناسایی شود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، اين افراد،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Titr" pitchFamily="2" charset="-78"/>
              </a:rPr>
              <a:t>شركت‌كنندگان در پژوهش محسوب مي‌شوند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و بايد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تمام مسائل اخلاقي پژوهش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در مورد آن‌ها رعايت شود. </a:t>
            </a:r>
          </a:p>
          <a:p>
            <a:pPr marL="0" marR="0" lvl="0" indent="0" rtl="1">
              <a:buNone/>
            </a:pPr>
            <a:endParaRPr lang="fa-IR" b="0" i="0" u="none" strike="noStrike" baseline="0" dirty="0">
              <a:cs typeface="B Nazanin" panose="00000400000000000000" pitchFamily="2" charset="-78"/>
            </a:endParaRPr>
          </a:p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8- چنانچه پژوهش منجر به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Titr" pitchFamily="2" charset="-78"/>
              </a:rPr>
              <a:t>تغييراتي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 در معاينات و درمان روتين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زن باردار يا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جداسازي نوزاد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از مادر و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تغيير در بررسي، پيگيري يا درمان نوزاد بعد از تولد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شود، </a:t>
            </a:r>
            <a:r>
              <a:rPr lang="fa-IR" b="1" i="0" u="none" strike="noStrike" baseline="0" dirty="0">
                <a:cs typeface="B Nazanin" panose="00000400000000000000" pitchFamily="2" charset="-78"/>
              </a:rPr>
              <a:t>بايد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 اين مسأله در روند اخذ رضايت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براي والدين كاملاً توضيح داده شود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7340431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C1075E6-7D2E-BF76-CC84-29CDE19E70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1"/>
            <a:r>
              <a:rPr lang="fa-IR" b="0" i="0" u="none" strike="noStrike" kern="1400" baseline="0">
                <a:solidFill>
                  <a:srgbClr val="7030A0"/>
                </a:solidFill>
                <a:cs typeface="B Titr" panose="00000700000000000000" pitchFamily="2" charset="-78"/>
              </a:rPr>
              <a:t>فصل سوم: زنان باردار و جنين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D2107F9-C93D-7134-841E-E2C94BB351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9-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اگر در بررسي‌هاي باليني و پيش باليني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Titr" pitchFamily="2" charset="-78"/>
              </a:rPr>
              <a:t>تراتوژن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 بودن دارويي محرز شود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، </a:t>
            </a:r>
            <a:r>
              <a:rPr lang="fa-IR" b="1" i="0" u="none" strike="noStrike" baseline="0" dirty="0" smtClean="0">
                <a:solidFill>
                  <a:srgbClr val="FF0000"/>
                </a:solidFill>
                <a:cs typeface="B Titr" pitchFamily="2" charset="-78"/>
              </a:rPr>
              <a:t>نبايــد</a:t>
            </a:r>
            <a:r>
              <a:rPr lang="fa-IR" b="0" i="0" u="none" strike="noStrike" baseline="0" dirty="0" smtClean="0">
                <a:cs typeface="B Nazanin" panose="00000400000000000000" pitchFamily="2" charset="-78"/>
              </a:rPr>
              <a:t>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در زنان باردار استفاده شود، </a:t>
            </a:r>
            <a:r>
              <a:rPr lang="fa-IR" b="0" i="0" u="none" strike="noStrike" baseline="0" dirty="0" smtClean="0">
                <a:solidFill>
                  <a:srgbClr val="FF0000"/>
                </a:solidFill>
                <a:cs typeface="B Titr" pitchFamily="2" charset="-78"/>
              </a:rPr>
              <a:t>مگــر</a:t>
            </a:r>
            <a:r>
              <a:rPr lang="fa-IR" b="0" i="0" u="none" strike="noStrike" baseline="0" dirty="0" smtClean="0">
                <a:cs typeface="B Nazanin" panose="00000400000000000000" pitchFamily="2" charset="-78"/>
              </a:rPr>
              <a:t>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آن‌که </a:t>
            </a:r>
            <a:r>
              <a:rPr lang="fa-IR" b="0" i="0" u="none" strike="noStrike" baseline="0" dirty="0" smtClean="0">
                <a:cs typeface="B Nazanin" panose="00000400000000000000" pitchFamily="2" charset="-78"/>
              </a:rPr>
              <a:t>:</a:t>
            </a:r>
          </a:p>
          <a:p>
            <a:pPr marL="1428750" lvl="2" indent="-514350">
              <a:buFont typeface="+mj-lt"/>
              <a:buAutoNum type="alphaLcParenR"/>
            </a:pPr>
            <a:r>
              <a:rPr lang="fa-IR" sz="3200" b="0" i="0" u="none" strike="noStrike" baseline="0" dirty="0" smtClean="0">
                <a:cs typeface="B Nazanin" panose="00000400000000000000" pitchFamily="2" charset="-78"/>
              </a:rPr>
              <a:t>احتمال </a:t>
            </a:r>
            <a:r>
              <a:rPr lang="fa-IR" sz="3200" b="0" i="0" u="none" strike="noStrike" baseline="0" dirty="0">
                <a:cs typeface="B Nazanin" panose="00000400000000000000" pitchFamily="2" charset="-78"/>
              </a:rPr>
              <a:t>تراتوژن بودن از سود احتمالي بسيار کم‌تر </a:t>
            </a:r>
            <a:r>
              <a:rPr lang="fa-IR" sz="3200" b="0" i="0" u="none" strike="noStrike" baseline="0" dirty="0" smtClean="0">
                <a:cs typeface="B Nazanin" panose="00000400000000000000" pitchFamily="2" charset="-78"/>
              </a:rPr>
              <a:t>باشد. </a:t>
            </a:r>
          </a:p>
          <a:p>
            <a:pPr marL="1428750" lvl="2" indent="-514350">
              <a:buFont typeface="+mj-lt"/>
              <a:buAutoNum type="alphaLcParenR"/>
            </a:pPr>
            <a:r>
              <a:rPr lang="fa-IR" sz="3200" b="0" i="0" u="none" strike="noStrike" baseline="0" dirty="0" smtClean="0">
                <a:cs typeface="B Nazanin" panose="00000400000000000000" pitchFamily="2" charset="-78"/>
              </a:rPr>
              <a:t>آزمودني </a:t>
            </a:r>
            <a:r>
              <a:rPr lang="fa-IR" sz="3200" b="0" i="0" u="none" strike="noStrike" baseline="0" dirty="0">
                <a:cs typeface="B Nazanin" panose="00000400000000000000" pitchFamily="2" charset="-78"/>
              </a:rPr>
              <a:t>نياز به درمان دارويي داشته باشد. </a:t>
            </a:r>
            <a:endParaRPr lang="fa-IR" sz="3200" b="0" i="0" u="none" strike="noStrike" baseline="0" dirty="0" smtClean="0">
              <a:cs typeface="B Nazanin" panose="00000400000000000000" pitchFamily="2" charset="-78"/>
            </a:endParaRPr>
          </a:p>
          <a:p>
            <a:pPr marL="914400" lvl="2" indent="0">
              <a:buNone/>
            </a:pPr>
            <a:endParaRPr lang="fa-IR" sz="3200" b="0" i="0" u="none" strike="noStrike" baseline="0" dirty="0">
              <a:cs typeface="B Nazanin" panose="00000400000000000000" pitchFamily="2" charset="-78"/>
            </a:endParaRPr>
          </a:p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10- نکات اخلاقي در پژوهش بر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جنين زنده‌ي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خارج شده از رحم همانند پژوهش بر نوزادان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است. </a:t>
            </a:r>
          </a:p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11- در پژوهش بر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جنين مرده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،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مرگ</a:t>
            </a:r>
            <a:r>
              <a:rPr lang="fa-IR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 جنين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بايد توسط پزشکي که هيچ نقش يا نفعي در پژوهش مذکور ندارد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تأييد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شده باشد.</a:t>
            </a:r>
          </a:p>
        </p:txBody>
      </p:sp>
    </p:spTree>
    <p:extLst>
      <p:ext uri="{BB962C8B-B14F-4D97-AF65-F5344CB8AC3E}">
        <p14:creationId xmlns:p14="http://schemas.microsoft.com/office/powerpoint/2010/main" val="403986230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772BD9D-F76D-FF78-627D-B59902C691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1"/>
            <a:r>
              <a:rPr lang="fa-IR" b="0" i="0" u="none" strike="noStrike" kern="1400" baseline="0">
                <a:solidFill>
                  <a:srgbClr val="7030A0"/>
                </a:solidFill>
                <a:cs typeface="B Titr" panose="00000700000000000000" pitchFamily="2" charset="-78"/>
              </a:rPr>
              <a:t>فصل سوم: زنان باردار و جنين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BFD76E22-F001-94D2-E9B1-A765CC3ADF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425050"/>
          </a:xfrm>
        </p:spPr>
        <p:txBody>
          <a:bodyPr>
            <a:normAutofit lnSpcReduction="10000"/>
          </a:bodyPr>
          <a:lstStyle/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12- هر گونه تصميم‌گيري در رابطه با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ختم بارداري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در يک زن باردار بايد تنها بر اساس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ملاحظات پزشکي و قانوني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مرتبط انجام گيرد و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شرکت جنين در پژوهش نبايد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هيچ‌گونه تأثيري بر تصميم‌گيري پيش گفته داشته باشد. </a:t>
            </a:r>
            <a:endParaRPr lang="fa-IR" b="0" i="0" u="none" strike="noStrike" baseline="0" dirty="0" smtClean="0">
              <a:cs typeface="B Nazanin" panose="00000400000000000000" pitchFamily="2" charset="-78"/>
            </a:endParaRPr>
          </a:p>
          <a:p>
            <a:pPr marL="0" marR="0" lvl="0" indent="0" rtl="1">
              <a:buNone/>
            </a:pPr>
            <a:r>
              <a:rPr lang="fa-IR" b="0" i="0" u="none" strike="noStrike" baseline="0" dirty="0" smtClean="0">
                <a:cs typeface="B Nazanin" panose="00000400000000000000" pitchFamily="2" charset="-78"/>
              </a:rPr>
              <a:t>فردي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که در مورد تجويز يا عدم تجويز ختم بارداري تصميم‌گيري مي‌کند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نبايد عضو تيم پژوهشي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باشد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يا نفع مستقيمي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در آن داشته باشد</a:t>
            </a:r>
            <a:r>
              <a:rPr lang="fa-IR" b="0" i="0" u="none" strike="noStrike" baseline="0" dirty="0" smtClean="0">
                <a:cs typeface="B Nazanin" panose="00000400000000000000" pitchFamily="2" charset="-78"/>
              </a:rPr>
              <a:t>.</a:t>
            </a:r>
          </a:p>
          <a:p>
            <a:pPr marL="0" marR="0" lvl="0" indent="0" rtl="1">
              <a:buNone/>
            </a:pPr>
            <a:r>
              <a:rPr lang="fa-IR" b="0" i="0" u="none" strike="noStrike" baseline="0" dirty="0" smtClean="0">
                <a:cs typeface="B Nazanin" panose="00000400000000000000" pitchFamily="2" charset="-78"/>
              </a:rPr>
              <a:t>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اخذ رضايت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براي ختم بارداري و پژوهش بر جنين بايد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به‌صورت جداگانه و در فرم‌هاي مجزا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انجام گيرد</a:t>
            </a:r>
            <a:r>
              <a:rPr lang="fa-IR" b="0" i="0" u="none" strike="noStrike" baseline="0" dirty="0" smtClean="0">
                <a:cs typeface="B Nazanin" panose="00000400000000000000" pitchFamily="2" charset="-78"/>
              </a:rPr>
              <a:t>.</a:t>
            </a:r>
          </a:p>
          <a:p>
            <a:pPr marL="0" marR="0" lvl="0" indent="0" rtl="1">
              <a:buNone/>
            </a:pPr>
            <a:endParaRPr lang="fa-IR" b="0" i="0" u="none" strike="noStrike" baseline="0" dirty="0">
              <a:cs typeface="B Nazanin" panose="00000400000000000000" pitchFamily="2" charset="-78"/>
            </a:endParaRPr>
          </a:p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13- پژوهش بر جنيني که از بدن مادر خارج شده است،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نبايد خللي در مراقبت از مادر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ايجاد کند.</a:t>
            </a:r>
          </a:p>
        </p:txBody>
      </p:sp>
    </p:spTree>
    <p:extLst>
      <p:ext uri="{BB962C8B-B14F-4D97-AF65-F5344CB8AC3E}">
        <p14:creationId xmlns:p14="http://schemas.microsoft.com/office/powerpoint/2010/main" val="427320718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F5AA05D-37B1-5FCA-B54B-D48B9872B2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1"/>
            <a:r>
              <a:rPr lang="fa-IR" b="0" i="0" u="none" strike="noStrike" kern="1400" baseline="0">
                <a:solidFill>
                  <a:srgbClr val="7030A0"/>
                </a:solidFill>
                <a:cs typeface="B Titr" panose="00000700000000000000" pitchFamily="2" charset="-78"/>
              </a:rPr>
              <a:t>فصل سوم: زنان باردار و جنين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ABA5CAE-A34A-9937-B120-536B9FA38D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14-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نبايد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 براي کسب رضايت براي پژوهش بر روي جنين،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مشوق مالي به پدر يا مادر جنين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 ارائه شود.</a:t>
            </a:r>
          </a:p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15-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اطلاعات در مورد احتمال بالقوه‌ي استفاده‌ي تجاري از نتايج پژوهش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بر مادر، جفت، جنين مرده، بقاياي جنين، سلول‌ها، بافت يا ارگان‌هاي حاصل از جنين مرده بايد به پدر و مادر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داده شود و آن‌ها بايد بدانند که سود حاصله شامل حال آن‌ها نخواهد شد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. </a:t>
            </a:r>
            <a:endParaRPr lang="fa-IR" b="0" i="0" u="none" strike="noStrike" baseline="0" dirty="0" smtClean="0">
              <a:cs typeface="B Nazanin" panose="00000400000000000000" pitchFamily="2" charset="-78"/>
            </a:endParaRPr>
          </a:p>
          <a:p>
            <a:pPr marL="0" marR="0" lvl="0" indent="0" rtl="1">
              <a:buNone/>
            </a:pPr>
            <a:endParaRPr lang="fa-IR" b="0" i="0" u="none" strike="noStrike" baseline="0" dirty="0">
              <a:cs typeface="B Nazanin" panose="00000400000000000000" pitchFamily="2" charset="-78"/>
            </a:endParaRPr>
          </a:p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16-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اطلاعات در مورد احتمال ارسال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جفت، جنين مرده، بقاياي جنين، سلول‌ها، بافت يا ارگان‌هاي حاصل از جنين مرده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به خارج از کشور بايد حين اخذ رضايت به والدين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داده شود.</a:t>
            </a:r>
          </a:p>
        </p:txBody>
      </p:sp>
    </p:spTree>
    <p:extLst>
      <p:ext uri="{BB962C8B-B14F-4D97-AF65-F5344CB8AC3E}">
        <p14:creationId xmlns:p14="http://schemas.microsoft.com/office/powerpoint/2010/main" val="94831925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174" y="52045"/>
            <a:ext cx="9990160" cy="6639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16113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18171DA-BCD8-9605-543E-18F6F6E06AF3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pPr marR="0" rtl="1"/>
            <a:r>
              <a:rPr lang="fa-IR" b="0" i="0" u="none" strike="noStrike" kern="1400" baseline="0" dirty="0">
                <a:solidFill>
                  <a:srgbClr val="7030A0"/>
                </a:solidFill>
                <a:cs typeface="B Titr" panose="00000700000000000000" pitchFamily="2" charset="-78"/>
              </a:rPr>
              <a:t>مقدمه</a:t>
            </a:r>
            <a:br>
              <a:rPr lang="fa-IR" b="0" i="0" u="none" strike="noStrike" kern="1400" baseline="0" dirty="0">
                <a:solidFill>
                  <a:srgbClr val="7030A0"/>
                </a:solidFill>
                <a:cs typeface="B Titr" panose="00000700000000000000" pitchFamily="2" charset="-78"/>
              </a:rPr>
            </a:br>
            <a:r>
              <a:rPr lang="en-US" b="1" dirty="0">
                <a:solidFill>
                  <a:schemeClr val="accent5">
                    <a:lumMod val="50000"/>
                  </a:schemeClr>
                </a:solidFill>
                <a:cs typeface="+mj-cs"/>
              </a:rPr>
              <a:t>The University of Virginia </a:t>
            </a:r>
            <a:endParaRPr lang="fa-IR" b="1" i="0" u="none" strike="noStrike" kern="1400" baseline="0" dirty="0">
              <a:solidFill>
                <a:schemeClr val="accent5">
                  <a:lumMod val="50000"/>
                </a:schemeClr>
              </a:solidFill>
              <a:cs typeface="+mj-cs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EB0013F-31C6-E09F-96A8-A2C66148BA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 rtl="0">
              <a:buNone/>
            </a:pPr>
            <a:r>
              <a:rPr lang="en-US" dirty="0"/>
              <a:t>There are some groups who have been identified by the federal regulations as “vulnerable populations”: </a:t>
            </a:r>
          </a:p>
          <a:p>
            <a:pPr marL="514350" indent="-514350" rtl="0">
              <a:buFont typeface="+mj-lt"/>
              <a:buAutoNum type="arabicPeriod"/>
            </a:pPr>
            <a:r>
              <a:rPr lang="en-US" b="1" dirty="0"/>
              <a:t>Pregnant women and fetuses,</a:t>
            </a:r>
          </a:p>
          <a:p>
            <a:pPr marL="514350" indent="-514350" rtl="0">
              <a:buFont typeface="+mj-lt"/>
              <a:buAutoNum type="arabicPeriod"/>
            </a:pPr>
            <a:r>
              <a:rPr lang="en-US" b="1" dirty="0"/>
              <a:t>Minors, </a:t>
            </a:r>
          </a:p>
          <a:p>
            <a:pPr marL="514350" indent="-514350" rtl="0">
              <a:buFont typeface="+mj-lt"/>
              <a:buAutoNum type="arabicPeriod"/>
            </a:pPr>
            <a:r>
              <a:rPr lang="en-US" b="1" dirty="0"/>
              <a:t>Prisoners, </a:t>
            </a:r>
          </a:p>
          <a:p>
            <a:pPr marL="514350" indent="-514350" rtl="0">
              <a:buFont typeface="+mj-lt"/>
              <a:buAutoNum type="arabicPeriod"/>
            </a:pPr>
            <a:r>
              <a:rPr lang="en-US" b="1" dirty="0"/>
              <a:t>Persons with diminished mental capacity,</a:t>
            </a:r>
          </a:p>
          <a:p>
            <a:pPr marL="514350" indent="-514350" rtl="0">
              <a:buFont typeface="+mj-lt"/>
              <a:buAutoNum type="arabicPeriod"/>
            </a:pPr>
            <a:r>
              <a:rPr lang="en-US" b="1" dirty="0"/>
              <a:t>Those who are educationally or economically disadvantaged</a:t>
            </a:r>
            <a:r>
              <a:rPr lang="en-US" dirty="0"/>
              <a:t>.</a:t>
            </a:r>
            <a:endParaRPr lang="fa-IR" b="0" i="0" u="none" strike="noStrike" baseline="0" dirty="0"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9959151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D4B838F-3D88-E878-E85C-5A7D92B1F7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1"/>
            <a:r>
              <a:rPr lang="fa-IR" b="0" i="0" u="none" strike="noStrike" kern="1400" baseline="0">
                <a:solidFill>
                  <a:srgbClr val="7030A0"/>
                </a:solidFill>
                <a:cs typeface="B Titr" panose="00000700000000000000" pitchFamily="2" charset="-78"/>
              </a:rPr>
              <a:t>فصل چهارم: ناتوانان ذهني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882E3BB-DC80-E29C-4C55-8767BE3E7C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1- در اين راهنما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ناتوان ذهني به فردي اطلاق مي‌شود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که به‌دليل بيماري يا هر گونه نقصان ذهني،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توان تجزيه و تحليل شرايط واقعي و تصميم‌گيري بر اين اساس را ندارد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. </a:t>
            </a:r>
            <a:endParaRPr lang="fa-IR" b="0" i="0" u="none" strike="noStrike" baseline="0" dirty="0" smtClean="0">
              <a:cs typeface="B Nazanin" panose="00000400000000000000" pitchFamily="2" charset="-78"/>
            </a:endParaRPr>
          </a:p>
          <a:p>
            <a:pPr marL="0" marR="0" lvl="0" indent="0" rtl="1">
              <a:buNone/>
            </a:pPr>
            <a:r>
              <a:rPr lang="fa-IR" b="0" i="0" u="none" strike="noStrike" baseline="0" dirty="0" smtClean="0">
                <a:cs typeface="B Nazanin" panose="00000400000000000000" pitchFamily="2" charset="-78"/>
              </a:rPr>
              <a:t>اين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افراد را بايد از کساني که به‌علت مشکلات جسماني قدرت بيان تصميماتشان را ندارند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افتراق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 داد. </a:t>
            </a:r>
            <a:endParaRPr lang="fa-IR" b="0" i="0" u="none" strike="noStrike" baseline="0" dirty="0" smtClean="0">
              <a:cs typeface="B Nazanin" panose="00000400000000000000" pitchFamily="2" charset="-78"/>
            </a:endParaRPr>
          </a:p>
          <a:p>
            <a:pPr marL="0" marR="0" lvl="0" indent="0" rtl="1">
              <a:buNone/>
            </a:pPr>
            <a:r>
              <a:rPr lang="fa-IR" b="1" i="0" u="none" strike="noStrike" baseline="0" dirty="0" smtClean="0">
                <a:solidFill>
                  <a:srgbClr val="FF0000"/>
                </a:solidFill>
                <a:cs typeface="B Nazanin" panose="00000400000000000000" pitchFamily="2" charset="-78"/>
              </a:rPr>
              <a:t>فردي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داراي ظرفيت تصميم‌گيري است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که </a:t>
            </a:r>
            <a:r>
              <a:rPr lang="fa-IR" b="0" i="0" u="none" strike="noStrike" baseline="0" dirty="0" smtClean="0">
                <a:cs typeface="B Nazanin" panose="00000400000000000000" pitchFamily="2" charset="-78"/>
              </a:rPr>
              <a:t>:</a:t>
            </a:r>
          </a:p>
          <a:p>
            <a:pPr marL="514350" lvl="0" indent="-514350">
              <a:buFont typeface="+mj-lt"/>
              <a:buAutoNum type="alphaUcPeriod"/>
            </a:pPr>
            <a:r>
              <a:rPr lang="fa-IR" dirty="0">
                <a:cs typeface="B Nazanin" panose="00000400000000000000" pitchFamily="2" charset="-78"/>
              </a:rPr>
              <a:t>بتواند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مفهوم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 گزينه‌هاي مورد انتخاب و آزادي خود در تصميم‌گيري را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درک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 کند. </a:t>
            </a:r>
            <a:endParaRPr lang="fa-IR" b="0" i="0" u="none" strike="noStrike" baseline="0" dirty="0" smtClean="0">
              <a:cs typeface="B Nazanin" panose="00000400000000000000" pitchFamily="2" charset="-78"/>
            </a:endParaRPr>
          </a:p>
          <a:p>
            <a:pPr marL="514350" marR="0" lvl="0" indent="-514350" rtl="1">
              <a:buFont typeface="+mj-lt"/>
              <a:buAutoNum type="alphaUcPeriod"/>
            </a:pPr>
            <a:r>
              <a:rPr lang="fa-IR" b="0" i="0" u="none" strike="noStrike" baseline="0" dirty="0" smtClean="0">
                <a:cs typeface="B Nazanin" panose="00000400000000000000" pitchFamily="2" charset="-78"/>
              </a:rPr>
              <a:t>بتواند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سود و زياني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که متعاقب پذيرش يا عدم پذيزش شرکت در پژوهش متوجه او خواهد شد را بر اساس علايق و ترجيحات خود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ارزيابي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 کند.</a:t>
            </a:r>
          </a:p>
        </p:txBody>
      </p:sp>
    </p:spTree>
    <p:extLst>
      <p:ext uri="{BB962C8B-B14F-4D97-AF65-F5344CB8AC3E}">
        <p14:creationId xmlns:p14="http://schemas.microsoft.com/office/powerpoint/2010/main" val="397938145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DE2CFB5-4B90-4813-26F8-E30CF2807C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1"/>
            <a:r>
              <a:rPr lang="fa-IR" b="0" i="0" u="none" strike="noStrike" kern="1400" baseline="0" dirty="0">
                <a:solidFill>
                  <a:srgbClr val="7030A0"/>
                </a:solidFill>
                <a:cs typeface="B Titr" panose="00000700000000000000" pitchFamily="2" charset="-78"/>
              </a:rPr>
              <a:t>فصل چهارم: ناتوانان ذهني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BD1118D-CC52-028F-8901-F1DBA06799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2- صرف ابتلا به ناتواني ذهني (اعم از کندذهني يا بيماري رواني)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به معناي فقدان ظرفيت براي دادن رضايت آگاهانه نيست.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 </a:t>
            </a:r>
            <a:r>
              <a:rPr lang="fa-IR" b="0" i="0" u="none" strike="noStrike" baseline="0" dirty="0">
                <a:solidFill>
                  <a:srgbClr val="7030A0"/>
                </a:solidFill>
                <a:cs typeface="B Titr" pitchFamily="2" charset="-78"/>
              </a:rPr>
              <a:t>بلکه در هر فرد بايد ظرفيت سنجيده شود و متناسب با آن رضايت آگاهانه و آزادانه براي انجام پژوهش اخذ شود. </a:t>
            </a:r>
            <a:endParaRPr lang="fa-IR" b="0" i="0" u="none" strike="noStrike" baseline="0" dirty="0" smtClean="0">
              <a:solidFill>
                <a:srgbClr val="7030A0"/>
              </a:solidFill>
              <a:cs typeface="B Titr" pitchFamily="2" charset="-78"/>
            </a:endParaRPr>
          </a:p>
          <a:p>
            <a:pPr marL="0" marR="0" lvl="0" indent="0" rtl="1">
              <a:buNone/>
            </a:pPr>
            <a:endParaRPr lang="fa-IR" b="0" i="0" u="none" strike="noStrike" baseline="0" dirty="0">
              <a:solidFill>
                <a:srgbClr val="7030A0"/>
              </a:solidFill>
              <a:cs typeface="B Titr" pitchFamily="2" charset="-78"/>
            </a:endParaRPr>
          </a:p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3- در مورد افرادي که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سرپرست قانوني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دارند، بايد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از سرپرست قانوني رضايت آگاهانه اخذ شود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، در عين حال،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از خود فرد هم متناسب با ظرفيت، رضايت آگاهانه گرفته شود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2424031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C83A6BA-457C-831A-BD70-AA3192478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1"/>
            <a:r>
              <a:rPr lang="fa-IR" b="0" i="0" u="none" strike="noStrike" kern="1400" baseline="0">
                <a:solidFill>
                  <a:srgbClr val="7030A0"/>
                </a:solidFill>
                <a:cs typeface="B Titr" panose="00000700000000000000" pitchFamily="2" charset="-78"/>
              </a:rPr>
              <a:t>فصل چهارم: ناتوانان ذهني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7A00A3C-4838-AA03-F420-90B259CB11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4-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در مورد افراد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فاقد ظرفيت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که سرپرست قانوني ندارند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، </a:t>
            </a:r>
            <a:r>
              <a:rPr lang="fa-IR" b="1" i="0" u="none" strike="noStrike" baseline="0" dirty="0">
                <a:solidFill>
                  <a:srgbClr val="7030A0"/>
                </a:solidFill>
                <a:cs typeface="B Nazanin" panose="00000400000000000000" pitchFamily="2" charset="-78"/>
              </a:rPr>
              <a:t>نبايد پژوهش انجام گيرد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، </a:t>
            </a:r>
            <a:r>
              <a:rPr lang="fa-IR" b="0" i="0" u="none" strike="noStrike" baseline="0" dirty="0" smtClean="0">
                <a:solidFill>
                  <a:srgbClr val="FF0000"/>
                </a:solidFill>
                <a:cs typeface="B Titr" pitchFamily="2" charset="-78"/>
              </a:rPr>
              <a:t>مگــر</a:t>
            </a:r>
            <a:r>
              <a:rPr lang="fa-IR" b="0" i="0" u="none" strike="noStrike" baseline="0" dirty="0" smtClean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درمواردي که مداخله‌ي پژوهشي براي فرد مورد نظر از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حيث درماني بسيار مفيد يا ضروري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به‌نظر برسد؛ در اين حالت کميته اخلاق می‌تواند مجوز انجام پژوهش مورد نظر را صادر </a:t>
            </a:r>
            <a:r>
              <a:rPr lang="fa-IR" b="0" i="0" u="none" strike="noStrike" baseline="0" dirty="0" smtClean="0">
                <a:cs typeface="B Nazanin" panose="00000400000000000000" pitchFamily="2" charset="-78"/>
              </a:rPr>
              <a:t>کند.</a:t>
            </a:r>
          </a:p>
          <a:p>
            <a:pPr marL="0" marR="0" lvl="0" indent="0" rtl="1">
              <a:buNone/>
            </a:pPr>
            <a:r>
              <a:rPr lang="fa-IR" b="0" i="0" u="none" strike="noStrike" baseline="0" dirty="0" smtClean="0">
                <a:cs typeface="B Nazanin" panose="00000400000000000000" pitchFamily="2" charset="-78"/>
              </a:rPr>
              <a:t> </a:t>
            </a:r>
            <a:endParaRPr lang="fa-IR" b="0" i="0" u="none" strike="noStrike" baseline="0" dirty="0">
              <a:cs typeface="B Nazanin" panose="00000400000000000000" pitchFamily="2" charset="-78"/>
            </a:endParaRPr>
          </a:p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5- اخذ رضايت بايد يك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فرايند ادامه‌دار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باشد و با توجه به امکان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تغيير ظرفيت فرد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در طول زمان، ارزيابي ظرفيت به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شکل دوره‌اي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انجام گيرد، و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در صورت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به‌دست آوردن ظرفيت، از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خود فرد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رضايت گرفته شود.</a:t>
            </a:r>
          </a:p>
        </p:txBody>
      </p:sp>
    </p:spTree>
    <p:extLst>
      <p:ext uri="{BB962C8B-B14F-4D97-AF65-F5344CB8AC3E}">
        <p14:creationId xmlns:p14="http://schemas.microsoft.com/office/powerpoint/2010/main" val="430948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87A86F-BA6E-2710-DC6E-91933D0B4C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1"/>
            <a:r>
              <a:rPr lang="fa-IR" b="0" i="0" u="none" strike="noStrike" kern="1400" baseline="0">
                <a:solidFill>
                  <a:srgbClr val="7030A0"/>
                </a:solidFill>
                <a:cs typeface="B Titr" panose="00000700000000000000" pitchFamily="2" charset="-78"/>
              </a:rPr>
              <a:t>فصل چهارم: ناتوانان ذهني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C55EA7C3-4AF2-7C59-C59C-B675F77DCD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6- بيماري كه شركت در تحقيق را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رد مي‌کند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يا در برابر شركت كردن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مقاومت يا ابراز مخالفت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مي‌کند، </a:t>
            </a:r>
            <a:r>
              <a:rPr lang="fa-IR" b="0" i="0" u="none" strike="noStrike" baseline="0" dirty="0" smtClean="0">
                <a:solidFill>
                  <a:srgbClr val="FF0000"/>
                </a:solidFill>
                <a:cs typeface="B Titr" pitchFamily="2" charset="-78"/>
              </a:rPr>
              <a:t>حتـــي</a:t>
            </a:r>
            <a:r>
              <a:rPr lang="fa-IR" b="0" i="0" u="none" strike="noStrike" baseline="0" dirty="0" smtClean="0">
                <a:cs typeface="B Nazanin" panose="00000400000000000000" pitchFamily="2" charset="-78"/>
              </a:rPr>
              <a:t>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در صورتي كه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فاقد ظرفيت تصميم‌گيري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باشد به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Titr" pitchFamily="2" charset="-78"/>
              </a:rPr>
              <a:t>هيچ‌وجه نبايد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در پژوهش شركت داده شود. </a:t>
            </a:r>
            <a:endParaRPr lang="fa-IR" b="0" i="0" u="none" strike="noStrike" baseline="0" dirty="0" smtClean="0">
              <a:cs typeface="B Nazanin" panose="00000400000000000000" pitchFamily="2" charset="-78"/>
            </a:endParaRPr>
          </a:p>
          <a:p>
            <a:pPr marL="0" marR="0" lvl="0" indent="0" rtl="1">
              <a:buNone/>
            </a:pPr>
            <a:endParaRPr lang="fa-IR" b="0" i="0" u="none" strike="noStrike" baseline="0" dirty="0">
              <a:cs typeface="B Nazanin" panose="00000400000000000000" pitchFamily="2" charset="-78"/>
            </a:endParaRPr>
          </a:p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7-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براي تعيين ظرفيت آزمودني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چنان‌چه وي زير نظر يك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روانپزشك مستقل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از گروه پژوهش باشد از روانپزشك وي سؤال مي شود. در غير اين‌صورت بايد از يك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پزشك مستقل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از پژوهش كمك گرفته شود.</a:t>
            </a:r>
          </a:p>
        </p:txBody>
      </p:sp>
    </p:spTree>
    <p:extLst>
      <p:ext uri="{BB962C8B-B14F-4D97-AF65-F5344CB8AC3E}">
        <p14:creationId xmlns:p14="http://schemas.microsoft.com/office/powerpoint/2010/main" val="159041303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EDD5255-DCB0-6AA3-B1B9-A522F4B11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1"/>
            <a:r>
              <a:rPr lang="fa-IR" b="0" i="0" u="none" strike="noStrike" kern="1400" baseline="0">
                <a:solidFill>
                  <a:srgbClr val="7030A0"/>
                </a:solidFill>
                <a:cs typeface="B Titr" panose="00000700000000000000" pitchFamily="2" charset="-78"/>
              </a:rPr>
              <a:t>فصل چهارم: ناتوانان ذهني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38FF8E3-05F5-0996-E1DA-405173C54D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8- همان‌طور كه دادن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رضايت بر عهده‌ي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سرپرست قانوني است،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افشاي اطلاعات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نيز بايد با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رضايت سرپرست قانوني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صورت گيرد</a:t>
            </a:r>
            <a:r>
              <a:rPr lang="fa-IR" b="0" i="0" u="none" strike="noStrike" baseline="0" dirty="0" smtClean="0">
                <a:cs typeface="B Nazanin" panose="00000400000000000000" pitchFamily="2" charset="-78"/>
              </a:rPr>
              <a:t>.</a:t>
            </a:r>
          </a:p>
          <a:p>
            <a:pPr marL="0" marR="0" lvl="0" indent="0" rtl="1">
              <a:buNone/>
            </a:pPr>
            <a:endParaRPr lang="fa-IR" b="0" i="0" u="none" strike="noStrike" baseline="0" dirty="0">
              <a:cs typeface="B Nazanin" panose="00000400000000000000" pitchFamily="2" charset="-78"/>
            </a:endParaRPr>
          </a:p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9- </a:t>
            </a:r>
            <a:r>
              <a:rPr lang="fa-IR" b="1" i="0" u="none" strike="noStrike" baseline="0" dirty="0" smtClean="0">
                <a:solidFill>
                  <a:srgbClr val="FF0000"/>
                </a:solidFill>
                <a:cs typeface="B Nazanin" panose="00000400000000000000" pitchFamily="2" charset="-78"/>
              </a:rPr>
              <a:t>چنانچه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فرد ناتوان ذهني درخواست كند كه سرپرست قانوني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Titr" pitchFamily="2" charset="-78"/>
              </a:rPr>
              <a:t>از اطلاعات وي آگاهي پيدا نكند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، كميته‌ي اخلاق بايد در اين مورد تصميم بگيرد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9702550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C455717-5EEC-AD0D-1FD3-F8B1BB35F6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1"/>
            <a:r>
              <a:rPr lang="fa-IR" b="0" i="0" u="none" strike="noStrike" kern="1400" baseline="0" dirty="0">
                <a:solidFill>
                  <a:srgbClr val="7030A0"/>
                </a:solidFill>
                <a:cs typeface="B Titr" panose="00000700000000000000" pitchFamily="2" charset="-78"/>
              </a:rPr>
              <a:t>فصل چهارم: ناتوانان ذهني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46A0A69-509F-735C-27D9-4141B1975A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10-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در موارد پيچيده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كه تصميم‌گيري در مورد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حفظ يا عدم حفظ رازداري مورد شك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است، كميته‌ي اخلاق بايد تصميم بگيرد. </a:t>
            </a:r>
          </a:p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11- </a:t>
            </a:r>
            <a:r>
              <a:rPr lang="fa-IR" b="0" i="0" u="none" strike="noStrike" baseline="0" dirty="0" smtClean="0">
                <a:cs typeface="B Nazanin" panose="00000400000000000000" pitchFamily="2" charset="-78"/>
              </a:rPr>
              <a:t>چنانچه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فرد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طي شركت در پژوهش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، مشكل عاطفي شديد و قابل توجهي مانند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افكار خودكشي پيدا کند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 بايد از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Titr" pitchFamily="2" charset="-78"/>
              </a:rPr>
              <a:t>مطالعه خارج شود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و تحت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تدابير مراقبتي، حمايتي و درماني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قرار </a:t>
            </a:r>
            <a:r>
              <a:rPr lang="fa-IR" b="0" i="0" u="none" strike="noStrike" baseline="0" dirty="0" smtClean="0">
                <a:cs typeface="B Nazanin" panose="00000400000000000000" pitchFamily="2" charset="-78"/>
              </a:rPr>
              <a:t>گيرد.</a:t>
            </a:r>
            <a:r>
              <a:rPr lang="fa-IR" b="0" i="0" u="none" strike="noStrike" dirty="0" smtClean="0">
                <a:cs typeface="B Nazanin" panose="00000400000000000000" pitchFamily="2" charset="-78"/>
              </a:rPr>
              <a:t> </a:t>
            </a:r>
            <a:r>
              <a:rPr lang="fa-IR" b="0" i="0" u="none" strike="noStrike" baseline="0" dirty="0" smtClean="0">
                <a:cs typeface="B Nazanin" panose="00000400000000000000" pitchFamily="2" charset="-78"/>
              </a:rPr>
              <a:t>پژوهشگر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بايد از ارائه‌ي اين مراقبت‌ها به آزمودني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اطمينان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 حاصل کند. </a:t>
            </a:r>
            <a:endParaRPr lang="fa-IR" b="0" i="0" u="none" strike="noStrike" baseline="0" dirty="0" smtClean="0">
              <a:cs typeface="B Nazanin" panose="00000400000000000000" pitchFamily="2" charset="-78"/>
            </a:endParaRPr>
          </a:p>
          <a:p>
            <a:pPr marL="0" marR="0" lvl="0" indent="0" rtl="1">
              <a:buNone/>
            </a:pPr>
            <a:endParaRPr lang="fa-IR" b="0" i="0" u="none" strike="noStrike" baseline="0" dirty="0" smtClean="0">
              <a:cs typeface="B Nazanin" panose="00000400000000000000" pitchFamily="2" charset="-78"/>
            </a:endParaRPr>
          </a:p>
          <a:p>
            <a:pPr marL="0" marR="0" lvl="0" indent="0" rtl="1">
              <a:buNone/>
            </a:pPr>
            <a:r>
              <a:rPr lang="fa-IR" b="1" i="0" u="none" strike="noStrike" baseline="0" dirty="0" smtClean="0">
                <a:solidFill>
                  <a:srgbClr val="FF0000"/>
                </a:solidFill>
                <a:cs typeface="B Nazanin" panose="00000400000000000000" pitchFamily="2" charset="-78"/>
              </a:rPr>
              <a:t>وجود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سابقه‌ي مشکلات عاطفي شديد نبايد باعث کنارگذاشتن فرد از پژوهش شود.</a:t>
            </a:r>
          </a:p>
        </p:txBody>
      </p:sp>
    </p:spTree>
    <p:extLst>
      <p:ext uri="{BB962C8B-B14F-4D97-AF65-F5344CB8AC3E}">
        <p14:creationId xmlns:p14="http://schemas.microsoft.com/office/powerpoint/2010/main" val="294916961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The Mental Health Effects of Being in Prison"/>
          <p:cNvSpPr>
            <a:spLocks noChangeAspect="1" noChangeArrowheads="1"/>
          </p:cNvSpPr>
          <p:nvPr/>
        </p:nvSpPr>
        <p:spPr bwMode="auto">
          <a:xfrm>
            <a:off x="11971338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a-IR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396724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8EA8F42-F41C-3770-5FFB-8AFE5FB5F5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1"/>
            <a:r>
              <a:rPr lang="fa-IR" b="0" i="0" u="none" strike="noStrike" kern="1400" baseline="0" dirty="0">
                <a:solidFill>
                  <a:srgbClr val="7030A0"/>
                </a:solidFill>
                <a:cs typeface="B Titr" panose="00000700000000000000" pitchFamily="2" charset="-78"/>
              </a:rPr>
              <a:t>فصل پنجم: زندانيان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51EB14D2-4AF9-C8ED-0FC0-2B5DAE2BBD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1-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زنداني به فردي گفته مي‌شود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كه بر اساس ضوابط قانوني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محصور يا محبوس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شده است</a:t>
            </a:r>
            <a:r>
              <a:rPr lang="fa-IR" b="0" i="0" u="none" strike="noStrike" baseline="0" dirty="0" smtClean="0">
                <a:cs typeface="B Nazanin" panose="00000400000000000000" pitchFamily="2" charset="-78"/>
              </a:rPr>
              <a:t>.</a:t>
            </a:r>
          </a:p>
          <a:p>
            <a:pPr marL="0" marR="0" lvl="0" indent="0" rtl="1">
              <a:buNone/>
            </a:pPr>
            <a:endParaRPr lang="fa-IR" b="0" i="0" u="none" strike="noStrike" baseline="0" dirty="0">
              <a:cs typeface="B Nazanin" panose="00000400000000000000" pitchFamily="2" charset="-78"/>
            </a:endParaRPr>
          </a:p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2- هدف پژوهش </a:t>
            </a:r>
            <a:r>
              <a:rPr lang="fa-IR" b="0" i="0" u="none" strike="noStrike" baseline="0" dirty="0" smtClean="0">
                <a:cs typeface="B Nazanin" panose="00000400000000000000" pitchFamily="2" charset="-78"/>
              </a:rPr>
              <a:t>بايد:</a:t>
            </a:r>
          </a:p>
          <a:p>
            <a:pPr marL="514350" marR="0" lvl="0" indent="-514350" rtl="1">
              <a:buFont typeface="+mj-lt"/>
              <a:buAutoNum type="alphaUcPeriod"/>
            </a:pPr>
            <a:r>
              <a:rPr lang="fa-IR" b="0" i="0" u="none" strike="noStrike" baseline="0" dirty="0" smtClean="0">
                <a:cs typeface="B Nazanin" panose="00000400000000000000" pitchFamily="2" charset="-78"/>
              </a:rPr>
              <a:t>در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راستاي منافع فرد آزمودني </a:t>
            </a:r>
            <a:r>
              <a:rPr lang="fa-IR" b="0" i="0" u="none" strike="noStrike" baseline="0" dirty="0" smtClean="0">
                <a:cs typeface="B Nazanin" panose="00000400000000000000" pitchFamily="2" charset="-78"/>
              </a:rPr>
              <a:t>باشد.</a:t>
            </a:r>
          </a:p>
          <a:p>
            <a:pPr marL="514350" marR="0" lvl="0" indent="-514350" rtl="1">
              <a:buFont typeface="+mj-lt"/>
              <a:buAutoNum type="alphaUcPeriod"/>
            </a:pPr>
            <a:r>
              <a:rPr lang="fa-IR" b="0" i="0" u="none" strike="noStrike" baseline="0" dirty="0" smtClean="0">
                <a:solidFill>
                  <a:srgbClr val="FF0000"/>
                </a:solidFill>
                <a:cs typeface="B Nazanin" panose="00000400000000000000" pitchFamily="2" charset="-78"/>
              </a:rPr>
              <a:t>در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ضمن نداشتن خطر براي او، در راستاي منافع سلامت زندانيان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 باشد. </a:t>
            </a:r>
            <a:endParaRPr lang="fa-IR" b="0" i="0" u="none" strike="noStrike" baseline="0" dirty="0" smtClean="0">
              <a:cs typeface="B Nazanin" panose="00000400000000000000" pitchFamily="2" charset="-78"/>
            </a:endParaRPr>
          </a:p>
          <a:p>
            <a:pPr marL="514350" marR="0" lvl="0" indent="-514350" rtl="1">
              <a:buFont typeface="+mj-lt"/>
              <a:buAutoNum type="alphaUcPeriod"/>
            </a:pPr>
            <a:endParaRPr lang="fa-IR" b="0" i="0" u="none" strike="noStrike" baseline="0" dirty="0">
              <a:cs typeface="B Nazanin" panose="00000400000000000000" pitchFamily="2" charset="-78"/>
            </a:endParaRPr>
          </a:p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3- براي انجام هرگونه پژوهش بر روي افراد زنداني، بايد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رضايت آگاهانه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از آزمودني‌ها اخذ شود.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عدم پذيرش شرکت در مطالعه نبايد هيچ‌گونه تأثيري در دريافت خدمات سلامت يا رفتار مسؤولين زندان با زندانيان داشته باشد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1160417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4B8BE02-DF3E-A8BA-2541-75C38B67DB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1"/>
            <a:r>
              <a:rPr lang="fa-IR" b="0" i="0" u="none" strike="noStrike" kern="1400" baseline="0">
                <a:solidFill>
                  <a:srgbClr val="7030A0"/>
                </a:solidFill>
                <a:cs typeface="B Titr" panose="00000700000000000000" pitchFamily="2" charset="-78"/>
              </a:rPr>
              <a:t>فصل پنجم: زندانيان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CAEFF81E-AB20-D534-BCF6-D9EFC2606B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4- زندانيان را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نبايد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 به‌عنوان آزمودني ترجيحي در تحقيقات شركت داد</a:t>
            </a:r>
            <a:r>
              <a:rPr lang="fa-IR" b="0" i="0" u="none" strike="noStrike" baseline="0" dirty="0" smtClean="0">
                <a:cs typeface="B Nazanin" panose="00000400000000000000" pitchFamily="2" charset="-78"/>
              </a:rPr>
              <a:t>.</a:t>
            </a:r>
          </a:p>
          <a:p>
            <a:pPr marL="0" marR="0" lvl="0" indent="0" rtl="1">
              <a:buNone/>
            </a:pPr>
            <a:r>
              <a:rPr lang="fa-IR" b="0" i="0" u="none" strike="noStrike" baseline="0" dirty="0" smtClean="0">
                <a:cs typeface="B Nazanin" panose="00000400000000000000" pitchFamily="2" charset="-78"/>
              </a:rPr>
              <a:t>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هر گاه انجام پژوهشي با استفاده از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آزمودني‌هاي آزاد امکان‌پذير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باشد،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نبايد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 آن پژوهش را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صرفاً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 به‌علت راحت‌تر يا عملي‌تر بودن بر روي زندانيان انجام داد. </a:t>
            </a:r>
            <a:endParaRPr lang="fa-IR" b="0" i="0" u="none" strike="noStrike" baseline="0" dirty="0" smtClean="0">
              <a:cs typeface="B Nazanin" panose="00000400000000000000" pitchFamily="2" charset="-78"/>
            </a:endParaRPr>
          </a:p>
          <a:p>
            <a:pPr marL="0" marR="0" lvl="0" indent="0" rtl="1">
              <a:buNone/>
            </a:pPr>
            <a:endParaRPr lang="fa-IR" b="0" i="0" u="none" strike="noStrike" baseline="0" dirty="0">
              <a:cs typeface="B Nazanin" panose="00000400000000000000" pitchFamily="2" charset="-78"/>
            </a:endParaRPr>
          </a:p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5-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بايد رازداري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در مورد تمامی اطلاعات زنداني‌ها حفظ شود </a:t>
            </a:r>
            <a:r>
              <a:rPr lang="fa-IR" b="0" i="0" u="none" strike="noStrike" baseline="0" dirty="0" smtClean="0">
                <a:solidFill>
                  <a:srgbClr val="FF0000"/>
                </a:solidFill>
                <a:cs typeface="B Titr" pitchFamily="2" charset="-78"/>
              </a:rPr>
              <a:t>مگــــر</a:t>
            </a:r>
            <a:r>
              <a:rPr lang="fa-IR" b="0" i="0" u="none" strike="noStrike" baseline="0" dirty="0" smtClean="0">
                <a:cs typeface="B Nazanin" panose="00000400000000000000" pitchFamily="2" charset="-78"/>
              </a:rPr>
              <a:t>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اين‌که حفظ رازداري منجر به ايجاد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خطر جدي براي افراد ديگر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شود و از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هيچ طريقي جز نقض رازداري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نتوان جلوي آن خطر را گرفت. در اين صورت،  باید اطلاعات مربوطه فقط در حدي که از آن خطر جلوگيري کند، و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با اطلاع خود آزمودني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، افشا شود.</a:t>
            </a:r>
          </a:p>
        </p:txBody>
      </p:sp>
    </p:spTree>
    <p:extLst>
      <p:ext uri="{BB962C8B-B14F-4D97-AF65-F5344CB8AC3E}">
        <p14:creationId xmlns:p14="http://schemas.microsoft.com/office/powerpoint/2010/main" val="200996315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0D2CCED-F2A7-710C-AA58-4C8968CDAC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1"/>
            <a:r>
              <a:rPr lang="fa-IR" b="0" i="0" u="none" strike="noStrike" kern="1400" baseline="0">
                <a:solidFill>
                  <a:srgbClr val="7030A0"/>
                </a:solidFill>
                <a:cs typeface="B Titr" panose="00000700000000000000" pitchFamily="2" charset="-78"/>
              </a:rPr>
              <a:t>فصل پنجم: زندانيان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CB8FDE7-B3BB-F07B-ABD4-DC2BE78862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6-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هرگونه منافع احتمالي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كه به دنبال شركت در پژوهش براي فرد زنداني فراهم مي‌شود در مقايسه با وضعيت عمومي زندگي زنداني در زندان،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نبايد به اندازه‌اي باشد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كه توانايي فرد براي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ارزيابي آزادانه‌ي خطرات پژوهش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در برابر منافع آن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مختل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 شود</a:t>
            </a:r>
            <a:r>
              <a:rPr lang="fa-IR" b="0" i="0" u="none" strike="noStrike" baseline="0" dirty="0" smtClean="0">
                <a:cs typeface="B Nazanin" panose="00000400000000000000" pitchFamily="2" charset="-78"/>
              </a:rPr>
              <a:t>.</a:t>
            </a:r>
          </a:p>
          <a:p>
            <a:pPr marL="0" marR="0" lvl="0" indent="0" rtl="1">
              <a:buNone/>
            </a:pPr>
            <a:endParaRPr lang="fa-IR" b="0" i="0" u="none" strike="noStrike" baseline="0" dirty="0" smtClean="0">
              <a:cs typeface="B Nazanin" panose="00000400000000000000" pitchFamily="2" charset="-78"/>
            </a:endParaRPr>
          </a:p>
          <a:p>
            <a:pPr marL="0" marR="0" lvl="0" indent="0" rtl="1">
              <a:buNone/>
            </a:pPr>
            <a:r>
              <a:rPr lang="fa-IR" b="0" i="0" u="none" strike="noStrike" baseline="0" dirty="0" smtClean="0">
                <a:cs typeface="B Nazanin" panose="00000400000000000000" pitchFamily="2" charset="-78"/>
              </a:rPr>
              <a:t>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هرگونه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مرخصي يا تخفيف يا تبديل مجازات نبايد به‌عنوان پاداش مشارکت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در پژوهش در نظر گرفته شود.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اين امر بايد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در زمان اخذ رضايت آگاهانه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به اطلاع آزمودني رسانده شود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. </a:t>
            </a:r>
            <a:endParaRPr lang="fa-IR" b="0" i="0" u="none" strike="noStrike" baseline="0" dirty="0" smtClean="0">
              <a:cs typeface="B Nazanin" panose="00000400000000000000" pitchFamily="2" charset="-78"/>
            </a:endParaRPr>
          </a:p>
          <a:p>
            <a:pPr marL="0" marR="0" lvl="0" indent="0" rtl="1">
              <a:buNone/>
            </a:pPr>
            <a:endParaRPr lang="fa-IR" b="0" i="0" u="none" strike="noStrike" baseline="0" dirty="0">
              <a:cs typeface="B Nazanin" panose="00000400000000000000" pitchFamily="2" charset="-78"/>
            </a:endParaRPr>
          </a:p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7- انتخاب آزمودني براي شركت در پژوهش بايد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عادلانه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 بوده، از مداخله‌ي مسؤولان زندان و ساير زندانيان به دور باشد. </a:t>
            </a:r>
          </a:p>
        </p:txBody>
      </p:sp>
    </p:spTree>
    <p:extLst>
      <p:ext uri="{BB962C8B-B14F-4D97-AF65-F5344CB8AC3E}">
        <p14:creationId xmlns:p14="http://schemas.microsoft.com/office/powerpoint/2010/main" val="25987213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18171DA-BCD8-9605-543E-18F6F6E06AF3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pPr marR="0" rtl="1"/>
            <a:r>
              <a:rPr lang="fa-IR" b="0" i="0" u="none" strike="noStrike" kern="1400" baseline="0" dirty="0">
                <a:solidFill>
                  <a:srgbClr val="7030A0"/>
                </a:solidFill>
                <a:cs typeface="B Titr" panose="00000700000000000000" pitchFamily="2" charset="-78"/>
              </a:rPr>
              <a:t>مقدمه</a:t>
            </a:r>
            <a:br>
              <a:rPr lang="fa-IR" b="0" i="0" u="none" strike="noStrike" kern="1400" baseline="0" dirty="0">
                <a:solidFill>
                  <a:srgbClr val="7030A0"/>
                </a:solidFill>
                <a:cs typeface="B Titr" panose="00000700000000000000" pitchFamily="2" charset="-78"/>
              </a:rPr>
            </a:br>
            <a:r>
              <a:rPr lang="en-US" b="1" dirty="0">
                <a:solidFill>
                  <a:schemeClr val="accent5">
                    <a:lumMod val="50000"/>
                  </a:schemeClr>
                </a:solidFill>
                <a:cs typeface="+mj-cs"/>
              </a:rPr>
              <a:t>The concept of vulnerability in medical ethics and philosophy</a:t>
            </a:r>
            <a:endParaRPr lang="fa-IR" b="1" i="0" u="none" strike="noStrike" kern="1400" baseline="0" dirty="0">
              <a:solidFill>
                <a:schemeClr val="accent5">
                  <a:lumMod val="50000"/>
                </a:schemeClr>
              </a:solidFill>
              <a:cs typeface="+mj-cs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EB0013F-31C6-E09F-96A8-A2C66148BA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2000" y="1817158"/>
            <a:ext cx="10515600" cy="4351338"/>
          </a:xfrm>
        </p:spPr>
        <p:txBody>
          <a:bodyPr>
            <a:normAutofit/>
          </a:bodyPr>
          <a:lstStyle/>
          <a:p>
            <a:pPr marL="0" indent="0" rtl="0">
              <a:buNone/>
            </a:pPr>
            <a:r>
              <a:rPr lang="en-US" b="0" i="0" u="none" strike="noStrike" baseline="0" dirty="0">
                <a:latin typeface="Arial" panose="020B0604020202020204" pitchFamily="34" charset="0"/>
                <a:cs typeface="B Nazanin" panose="00000400000000000000" pitchFamily="2" charset="-78"/>
              </a:rPr>
              <a:t>What is vulnerability in medical ethics?</a:t>
            </a:r>
          </a:p>
          <a:p>
            <a:pPr marL="0" indent="0" rtl="0">
              <a:buNone/>
            </a:pPr>
            <a:r>
              <a:rPr lang="en-US" b="0" i="0" u="none" strike="noStrike" baseline="0" dirty="0">
                <a:latin typeface="Arial" panose="020B0604020202020204" pitchFamily="34" charset="0"/>
                <a:cs typeface="B Nazanin" panose="00000400000000000000" pitchFamily="2" charset="-78"/>
              </a:rPr>
              <a:t>In research ethics and medical ethics, vulnerability is regarded as </a:t>
            </a:r>
            <a:r>
              <a:rPr lang="en-US" b="0" i="0" u="none" strike="noStrike" baseline="0" dirty="0">
                <a:solidFill>
                  <a:srgbClr val="FF0000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a state that ought to be overcome</a:t>
            </a:r>
            <a:r>
              <a:rPr lang="en-US" b="0" i="0" u="none" strike="noStrike" baseline="0" dirty="0" smtClean="0">
                <a:latin typeface="Arial" panose="020B0604020202020204" pitchFamily="34" charset="0"/>
                <a:cs typeface="B Nazanin" panose="00000400000000000000" pitchFamily="2" charset="-78"/>
              </a:rPr>
              <a:t>.</a:t>
            </a:r>
          </a:p>
          <a:p>
            <a:pPr marL="0" indent="0" rtl="0">
              <a:buNone/>
            </a:pPr>
            <a:endParaRPr lang="en-US" b="0" i="0" u="none" strike="noStrike" baseline="0" dirty="0">
              <a:latin typeface="Arial" panose="020B0604020202020204" pitchFamily="34" charset="0"/>
              <a:cs typeface="B Nazanin" panose="00000400000000000000" pitchFamily="2" charset="-78"/>
            </a:endParaRPr>
          </a:p>
          <a:p>
            <a:pPr marL="0" indent="0" rtl="0">
              <a:buNone/>
            </a:pPr>
            <a:r>
              <a:rPr lang="en-US" b="0" i="0" u="none" strike="noStrike" baseline="0" dirty="0">
                <a:latin typeface="Arial" panose="020B0604020202020204" pitchFamily="34" charset="0"/>
                <a:cs typeface="B Nazanin" panose="00000400000000000000" pitchFamily="2" charset="-78"/>
              </a:rPr>
              <a:t>Its regulatory normative role is to signify precarious states of affairs that </a:t>
            </a:r>
            <a:r>
              <a:rPr lang="en-US" b="0" i="0" u="none" strike="noStrike" baseline="0" dirty="0">
                <a:solidFill>
                  <a:srgbClr val="FF0000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negatively affect a person's health status, emotional stability, or cognitive ability to understand and consent to medical procedure.</a:t>
            </a:r>
            <a:endParaRPr lang="fa-IR" b="0" i="0" u="none" strike="noStrike" baseline="0" dirty="0">
              <a:solidFill>
                <a:srgbClr val="FF0000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5713749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367" y="-30147"/>
            <a:ext cx="9171296" cy="6888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318378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88244DC-4247-7FA3-ED37-D8DA3E8D86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1"/>
            <a:r>
              <a:rPr lang="fa-IR" b="0" i="0" u="none" strike="noStrike" kern="1400" baseline="0" dirty="0">
                <a:solidFill>
                  <a:srgbClr val="7030A0"/>
                </a:solidFill>
                <a:cs typeface="B Titr" panose="00000700000000000000" pitchFamily="2" charset="-78"/>
              </a:rPr>
              <a:t>فصل ششم: بيماران اورژانس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D421E4D-DC6A-618E-FF80-214FB06E2F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142699"/>
            <a:ext cx="10515600" cy="4034264"/>
          </a:xfrm>
        </p:spPr>
        <p:txBody>
          <a:bodyPr/>
          <a:lstStyle/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1- در موارد اورژانس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بايد رضايت آگاهانه از آزمودني‌ها اخذ شود </a:t>
            </a:r>
            <a:r>
              <a:rPr lang="fa-IR" b="0" i="0" u="none" strike="noStrike" baseline="0" dirty="0" smtClean="0">
                <a:solidFill>
                  <a:srgbClr val="FF0000"/>
                </a:solidFill>
                <a:cs typeface="B Titr" pitchFamily="2" charset="-78"/>
              </a:rPr>
              <a:t>مگـــر</a:t>
            </a:r>
            <a:r>
              <a:rPr lang="fa-IR" b="0" i="0" u="none" strike="noStrike" baseline="0" dirty="0" smtClean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آن‌که در زمان بررسي طرح‌نامه‌ي پژوهش،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امکان ناپذير بودن اخذ رضايت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آگاهانه توسط كميته‌ي اخلاق تأييد شده باشد</a:t>
            </a:r>
            <a:r>
              <a:rPr lang="fa-IR" b="0" i="0" u="none" strike="noStrike" baseline="0" dirty="0" smtClean="0">
                <a:cs typeface="B Nazanin" panose="00000400000000000000" pitchFamily="2" charset="-78"/>
              </a:rPr>
              <a:t>.</a:t>
            </a:r>
          </a:p>
          <a:p>
            <a:pPr marL="0" marR="0" lvl="0" indent="0" rtl="1">
              <a:buNone/>
            </a:pPr>
            <a:r>
              <a:rPr lang="fa-IR" b="0" i="0" u="none" strike="noStrike" baseline="0" dirty="0" smtClean="0">
                <a:cs typeface="B Nazanin" panose="00000400000000000000" pitchFamily="2" charset="-78"/>
              </a:rPr>
              <a:t>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در مواردي که اين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امکان ناپذيري نسبي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است، بايد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تا حد امکان از آزمودني موافقت يا رضايت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اخذ شود. </a:t>
            </a:r>
          </a:p>
          <a:p>
            <a:pPr marL="0" marR="0" lvl="0" indent="0" rtl="1">
              <a:buNone/>
            </a:pPr>
            <a:endParaRPr lang="fa-IR" b="0" i="0" u="none" strike="noStrike" baseline="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5415601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88244DC-4247-7FA3-ED37-D8DA3E8D86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1"/>
            <a:r>
              <a:rPr lang="fa-IR" b="0" i="0" u="none" strike="noStrike" kern="1400" baseline="0" dirty="0">
                <a:solidFill>
                  <a:srgbClr val="7030A0"/>
                </a:solidFill>
                <a:cs typeface="B Titr" panose="00000700000000000000" pitchFamily="2" charset="-78"/>
              </a:rPr>
              <a:t>فصل ششم: بيماران اورژانس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D421E4D-DC6A-618E-FF80-214FB06E2F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060811"/>
            <a:ext cx="10515600" cy="4116151"/>
          </a:xfrm>
        </p:spPr>
        <p:txBody>
          <a:bodyPr/>
          <a:lstStyle/>
          <a:p>
            <a:pPr marL="0" lvl="0" indent="0">
              <a:buNone/>
            </a:pPr>
            <a:r>
              <a:rPr lang="fa-IR" b="0" i="0" u="none" strike="noStrike" baseline="0" dirty="0" smtClean="0">
                <a:cs typeface="B Nazanin" panose="00000400000000000000" pitchFamily="2" charset="-78"/>
              </a:rPr>
              <a:t>2-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در صورتي مي‌توان پژوهشي را بدون اخذ رضايت آگاهانه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بر روي بيمار اورژانس انجام داد که علاوه بر مورد مذکور در بند </a:t>
            </a:r>
            <a:r>
              <a:rPr lang="fa-IR" b="0" i="0" u="none" strike="noStrike" baseline="0" dirty="0" smtClean="0">
                <a:cs typeface="B Nazanin" panose="00000400000000000000" pitchFamily="2" charset="-78"/>
              </a:rPr>
              <a:t>اخير (</a:t>
            </a:r>
            <a:r>
              <a:rPr lang="fa-IR" dirty="0">
                <a:solidFill>
                  <a:srgbClr val="FF0000"/>
                </a:solidFill>
                <a:cs typeface="B Nazanin" panose="00000400000000000000" pitchFamily="2" charset="-78"/>
              </a:rPr>
              <a:t>امکان ناپذير </a:t>
            </a:r>
            <a:r>
              <a:rPr lang="fa-IR" dirty="0" smtClean="0">
                <a:solidFill>
                  <a:srgbClr val="FF0000"/>
                </a:solidFill>
                <a:cs typeface="B Nazanin" panose="00000400000000000000" pitchFamily="2" charset="-78"/>
              </a:rPr>
              <a:t>بودن)</a:t>
            </a:r>
            <a:r>
              <a:rPr lang="fa-IR" b="0" i="0" u="none" strike="noStrike" baseline="0" dirty="0" smtClean="0">
                <a:cs typeface="B Nazanin" panose="00000400000000000000" pitchFamily="2" charset="-78"/>
              </a:rPr>
              <a:t> شرایط زیر  وجود داشته اشد::</a:t>
            </a:r>
          </a:p>
          <a:p>
            <a:pPr marL="0" marR="0" lvl="0" indent="0" rtl="1">
              <a:buNone/>
            </a:pPr>
            <a:endParaRPr lang="fa-IR" b="0" i="0" u="none" strike="noStrike" baseline="0" dirty="0" smtClean="0">
              <a:cs typeface="B Nazanin" panose="00000400000000000000" pitchFamily="2" charset="-78"/>
            </a:endParaRPr>
          </a:p>
          <a:p>
            <a:pPr marL="1428750" lvl="2" indent="-514350">
              <a:buFont typeface="+mj-lt"/>
              <a:buAutoNum type="alphaUcPeriod"/>
            </a:pPr>
            <a:r>
              <a:rPr lang="fa-IR" sz="3200" b="0" i="0" u="none" strike="noStrike" baseline="0" dirty="0" smtClean="0">
                <a:cs typeface="B Nazanin" panose="00000400000000000000" pitchFamily="2" charset="-78"/>
              </a:rPr>
              <a:t>بيمار </a:t>
            </a:r>
            <a:r>
              <a:rPr lang="fa-IR" sz="3200" b="0" i="0" u="none" strike="noStrike" baseline="0" dirty="0">
                <a:cs typeface="B Nazanin" panose="00000400000000000000" pitchFamily="2" charset="-78"/>
              </a:rPr>
              <a:t>مورد نظر در يك </a:t>
            </a:r>
            <a:r>
              <a:rPr lang="fa-IR" sz="3200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وضعيت تهديدكننده‌ي حيات </a:t>
            </a:r>
            <a:r>
              <a:rPr lang="fa-IR" sz="3200" b="0" i="0" u="none" strike="noStrike" baseline="0" dirty="0">
                <a:cs typeface="B Nazanin" panose="00000400000000000000" pitchFamily="2" charset="-78"/>
              </a:rPr>
              <a:t>قرار گرفته </a:t>
            </a:r>
            <a:r>
              <a:rPr lang="fa-IR" sz="3200" b="0" i="0" u="none" strike="noStrike" baseline="0" dirty="0" smtClean="0">
                <a:cs typeface="B Nazanin" panose="00000400000000000000" pitchFamily="2" charset="-78"/>
              </a:rPr>
              <a:t>باشد.</a:t>
            </a:r>
          </a:p>
          <a:p>
            <a:pPr marL="1428750" lvl="2" indent="-514350">
              <a:buFont typeface="+mj-lt"/>
              <a:buAutoNum type="alphaUcPeriod"/>
            </a:pPr>
            <a:r>
              <a:rPr lang="fa-IR" sz="3200" b="0" i="0" u="none" strike="noStrike" baseline="0" dirty="0" smtClean="0">
                <a:cs typeface="B Nazanin" panose="00000400000000000000" pitchFamily="2" charset="-78"/>
              </a:rPr>
              <a:t>اثربخشي </a:t>
            </a:r>
            <a:r>
              <a:rPr lang="fa-IR" sz="3200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درمان‌هاي موجود </a:t>
            </a:r>
            <a:r>
              <a:rPr lang="fa-IR" sz="3200" b="0" i="0" u="none" strike="noStrike" baseline="0" dirty="0">
                <a:cs typeface="B Nazanin" panose="00000400000000000000" pitchFamily="2" charset="-78"/>
              </a:rPr>
              <a:t>ثابت نشده باشد يا رضايت‌بخش نباشند</a:t>
            </a:r>
            <a:r>
              <a:rPr lang="fa-IR" sz="3200" b="0" i="0" u="none" strike="noStrike" baseline="0" dirty="0" smtClean="0">
                <a:cs typeface="B Nazanin" panose="00000400000000000000" pitchFamily="2" charset="-78"/>
              </a:rPr>
              <a:t>.</a:t>
            </a:r>
          </a:p>
          <a:p>
            <a:pPr marL="1428750" lvl="2" indent="-514350">
              <a:buFont typeface="+mj-lt"/>
              <a:buAutoNum type="alphaUcPeriod"/>
            </a:pPr>
            <a:r>
              <a:rPr lang="fa-IR" sz="3200" b="0" i="0" u="none" strike="noStrike" baseline="0" dirty="0" smtClean="0">
                <a:cs typeface="B Nazanin" panose="00000400000000000000" pitchFamily="2" charset="-78"/>
              </a:rPr>
              <a:t>اخذ </a:t>
            </a:r>
            <a:r>
              <a:rPr lang="fa-IR" sz="3200" b="0" i="0" u="none" strike="noStrike" baseline="0" dirty="0">
                <a:cs typeface="B Nazanin" panose="00000400000000000000" pitchFamily="2" charset="-78"/>
              </a:rPr>
              <a:t>رضايت آزمودني </a:t>
            </a:r>
            <a:r>
              <a:rPr lang="fa-IR" sz="3200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از قبل</a:t>
            </a:r>
            <a:r>
              <a:rPr lang="fa-IR" sz="3200" b="0" i="0" u="none" strike="noStrike" baseline="0" dirty="0">
                <a:cs typeface="B Nazanin" panose="00000400000000000000" pitchFamily="2" charset="-78"/>
              </a:rPr>
              <a:t>، امکان پذير نباشد. </a:t>
            </a:r>
          </a:p>
        </p:txBody>
      </p:sp>
    </p:spTree>
    <p:extLst>
      <p:ext uri="{BB962C8B-B14F-4D97-AF65-F5344CB8AC3E}">
        <p14:creationId xmlns:p14="http://schemas.microsoft.com/office/powerpoint/2010/main" val="194915263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0851DE2-7410-F9E3-21E6-FF64F05CEA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1"/>
            <a:r>
              <a:rPr lang="fa-IR" b="0" i="0" u="none" strike="noStrike" kern="1400" baseline="0">
                <a:solidFill>
                  <a:srgbClr val="7030A0"/>
                </a:solidFill>
                <a:cs typeface="B Titr" panose="00000700000000000000" pitchFamily="2" charset="-78"/>
              </a:rPr>
              <a:t>فصل پنجم: زندانيان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E3D6FAD-9E45-AAE5-B2D0-371ABCA81C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3- پژوهشگر بايد در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اولين فرصت ممکن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، نحوه و مدت مداخله‌ي پژوهشي را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براي بيمار يا سرپرست قانوني وي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 توضيح داده، از وي رضايت آگاهانه اخذ کند</a:t>
            </a:r>
            <a:r>
              <a:rPr lang="fa-IR" b="0" i="0" u="none" strike="noStrike" baseline="0" dirty="0" smtClean="0">
                <a:cs typeface="B Nazanin" panose="00000400000000000000" pitchFamily="2" charset="-78"/>
              </a:rPr>
              <a:t>.</a:t>
            </a:r>
          </a:p>
          <a:p>
            <a:pPr marL="0" marR="0" lvl="0" indent="0" rtl="1">
              <a:buNone/>
            </a:pPr>
            <a:endParaRPr lang="fa-IR" b="0" i="0" u="none" strike="noStrike" baseline="0" dirty="0">
              <a:cs typeface="B Nazanin" panose="00000400000000000000" pitchFamily="2" charset="-78"/>
            </a:endParaRPr>
          </a:p>
          <a:p>
            <a:pPr marL="0" marR="0" lvl="0" indent="0" rtl="1">
              <a:buNone/>
            </a:pPr>
            <a:r>
              <a:rPr lang="fa-IR" b="0" i="0" u="none" strike="noStrike" baseline="0" dirty="0">
                <a:cs typeface="B Nazanin" panose="00000400000000000000" pitchFamily="2" charset="-78"/>
              </a:rPr>
              <a:t>4-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در طراحي و اجراي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پژوهش بايد تمامي تمهيدات و ملاحظات لازم در نظر گرفته شود تا انجام پژوهش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خلل يا وقفه‌اي در روند مراقبت‌هاي پزشکي آزمودني ايجاد نکند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3186878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AE8EDB8-DC0F-2750-F35F-082545D18B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1"/>
            <a:r>
              <a:rPr lang="fa-IR" b="0" i="0" u="none" strike="noStrike" kern="1400" baseline="0">
                <a:solidFill>
                  <a:srgbClr val="7030A0"/>
                </a:solidFill>
                <a:cs typeface="B Titr" panose="00000700000000000000" pitchFamily="2" charset="-78"/>
              </a:rPr>
              <a:t>فصل پنجم: زندانيان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703020E8-4463-88DC-0C20-91472BB664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101755"/>
            <a:ext cx="10515600" cy="4075208"/>
          </a:xfrm>
        </p:spPr>
        <p:txBody>
          <a:bodyPr/>
          <a:lstStyle/>
          <a:p>
            <a:pPr marR="0" lvl="0" rtl="1"/>
            <a:r>
              <a:rPr lang="fa-IR" b="0" i="0" u="none" strike="noStrike" baseline="0" dirty="0">
                <a:cs typeface="B Nazanin" panose="00000400000000000000" pitchFamily="2" charset="-78"/>
              </a:rPr>
              <a:t>5- </a:t>
            </a:r>
            <a:r>
              <a:rPr lang="fa-IR" b="0" i="0" u="none" strike="noStrike" baseline="0" dirty="0" smtClean="0">
                <a:solidFill>
                  <a:srgbClr val="FF0000"/>
                </a:solidFill>
                <a:cs typeface="B Nazanin" panose="00000400000000000000" pitchFamily="2" charset="-78"/>
              </a:rPr>
              <a:t>چنانچه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بيمار در شرايط اورژانس و بدون دادن رضايت آگاهانه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، در پژوهش شركت داده شود و پيش از گرفتن رضايت از بيمار يا سرپرست وي،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آزمودني فوت كند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، </a:t>
            </a:r>
            <a:r>
              <a:rPr lang="fa-IR" b="0" i="0" u="none" strike="noStrike" baseline="0" dirty="0">
                <a:solidFill>
                  <a:srgbClr val="002060"/>
                </a:solidFill>
                <a:cs typeface="B Titr" pitchFamily="2" charset="-78"/>
              </a:rPr>
              <a:t>اطلاعات در مورد پژوهش بايد به نماينده‌ي قانوني بازماندگان وي منتقل شود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.</a:t>
            </a:r>
            <a:endParaRPr lang="en-US" b="0" i="0" u="none" strike="noStrike" baseline="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6402054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565779"/>
            <a:ext cx="10515600" cy="361118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a-IR" sz="5000" dirty="0" smtClean="0">
                <a:solidFill>
                  <a:srgbClr val="FF0000"/>
                </a:solidFill>
                <a:cs typeface="B Titr" pitchFamily="2" charset="-78"/>
              </a:rPr>
              <a:t>پایان</a:t>
            </a:r>
            <a:endParaRPr lang="fa-IR" sz="5000" dirty="0">
              <a:solidFill>
                <a:srgbClr val="FF0000"/>
              </a:solidFill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747515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48B90C1-B9D5-158C-3BB8-7F76E0FF41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0" i="0" u="none" strike="noStrike" kern="1400" baseline="0" dirty="0" smtClean="0">
                <a:solidFill>
                  <a:srgbClr val="7030A0"/>
                </a:solidFill>
                <a:cs typeface="B Titr" panose="00000700000000000000" pitchFamily="2" charset="-78"/>
              </a:rPr>
              <a:t>مقدمه</a:t>
            </a:r>
            <a:br>
              <a:rPr lang="fa-IR" b="0" i="0" u="none" strike="noStrike" kern="1400" baseline="0" dirty="0" smtClean="0">
                <a:solidFill>
                  <a:srgbClr val="7030A0"/>
                </a:solidFill>
                <a:cs typeface="B Titr" panose="00000700000000000000" pitchFamily="2" charset="-78"/>
              </a:rPr>
            </a:br>
            <a:r>
              <a:rPr lang="fa-IR" b="1" kern="1400" dirty="0">
                <a:solidFill>
                  <a:srgbClr val="FF0000"/>
                </a:solidFill>
                <a:cs typeface="B Nazanin" pitchFamily="2" charset="-78"/>
              </a:rPr>
              <a:t>راهنماي اخلاقي پژوهش بر گروه‌هاي آسيب‌پذير در جمهوري اسلامي ايران</a:t>
            </a:r>
            <a:endParaRPr lang="fa-IR" b="0" i="0" u="none" strike="noStrike" kern="1400" baseline="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70CA3BC-4B8C-6904-F5A9-83091F1830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1"/>
            <a:r>
              <a:rPr lang="fa-IR" b="0" i="0" u="none" strike="noStrike" baseline="0" dirty="0">
                <a:cs typeface="B Nazanin" panose="00000400000000000000" pitchFamily="2" charset="-78"/>
              </a:rPr>
              <a:t>گاهي ويژگي خاصي،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نظير سن يا بيماري يا وضعيت اجتماعي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، برخي از آدميان را در وضعيت ويژه‌تري از آسيب‌پذيري قرار مي‌دهد. </a:t>
            </a:r>
          </a:p>
          <a:p>
            <a:pPr marR="0" lvl="0" rtl="1"/>
            <a:endParaRPr lang="fa-IR" b="0" i="0" u="none" strike="noStrike" baseline="0" dirty="0">
              <a:cs typeface="B Nazanin" panose="00000400000000000000" pitchFamily="2" charset="-78"/>
            </a:endParaRPr>
          </a:p>
          <a:p>
            <a:pPr marR="0" lvl="0" rtl="1"/>
            <a:r>
              <a:rPr lang="fa-IR" b="0" i="0" u="none" strike="noStrike" baseline="0" dirty="0">
                <a:cs typeface="B Nazanin" panose="00000400000000000000" pitchFamily="2" charset="-78"/>
              </a:rPr>
              <a:t>هنگامي که سخن از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پژوهش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 به ميان مي‌آيد،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مهم‌ترين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جلوه‌گاه اين حالت ويژه‌ي آسيب‌پذيري، </a:t>
            </a:r>
            <a:r>
              <a:rPr lang="fa-IR" b="0" u="none" strike="noStrike" baseline="0" dirty="0">
                <a:solidFill>
                  <a:srgbClr val="FF0000"/>
                </a:solidFill>
                <a:latin typeface="Agency FB" pitchFamily="34" charset="0"/>
                <a:cs typeface="B Nazanin" panose="00000400000000000000" pitchFamily="2" charset="-78"/>
              </a:rPr>
              <a:t>ناتواني يا کم‌تواني در دادن رضايت آگاهانه و آزادانه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است.</a:t>
            </a:r>
          </a:p>
          <a:p>
            <a:pPr marR="0" lvl="0" rtl="1"/>
            <a:endParaRPr lang="fa-IR" b="0" i="0" u="none" strike="noStrike" baseline="0" dirty="0">
              <a:cs typeface="B Nazanin" panose="00000400000000000000" pitchFamily="2" charset="-78"/>
            </a:endParaRPr>
          </a:p>
          <a:p>
            <a:pPr marR="0" lvl="0" rtl="1"/>
            <a:r>
              <a:rPr lang="fa-IR" b="0" i="0" u="none" strike="noStrike" baseline="0" dirty="0">
                <a:cs typeface="B Nazanin" panose="00000400000000000000" pitchFamily="2" charset="-78"/>
              </a:rPr>
              <a:t> به اين معنا که امکان «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آگاهانه بودن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» يا "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آزادانه بودن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"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رضايت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، در افراد آسيب‌پذير،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در مقايسه با افراد عادي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، در حد قابل ملاحظه‌اي پايين‌تر است. </a:t>
            </a:r>
          </a:p>
        </p:txBody>
      </p:sp>
    </p:spTree>
    <p:extLst>
      <p:ext uri="{BB962C8B-B14F-4D97-AF65-F5344CB8AC3E}">
        <p14:creationId xmlns:p14="http://schemas.microsoft.com/office/powerpoint/2010/main" val="10127468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301336"/>
            <a:ext cx="8596668" cy="104849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سوالات مفید </a:t>
            </a:r>
            <a:r>
              <a:rPr lang="fa-IR" dirty="0" smtClean="0">
                <a:solidFill>
                  <a:srgbClr val="7030A0"/>
                </a:solidFill>
                <a:cs typeface="B Titr" panose="00000700000000000000" pitchFamily="2" charset="-78"/>
              </a:rPr>
              <a:t>برای ارزیابی ظرفیت تصمیم </a:t>
            </a:r>
            <a:r>
              <a:rPr lang="fa-IR" dirty="0" smtClean="0">
                <a:solidFill>
                  <a:srgbClr val="7030A0"/>
                </a:solidFill>
                <a:cs typeface="B Titr" panose="00000700000000000000" pitchFamily="2" charset="-78"/>
              </a:rPr>
              <a:t>گیری</a:t>
            </a:r>
            <a:br>
              <a:rPr lang="fa-IR" dirty="0" smtClean="0">
                <a:solidFill>
                  <a:srgbClr val="7030A0"/>
                </a:solidFill>
                <a:cs typeface="B Titr" panose="00000700000000000000" pitchFamily="2" charset="-78"/>
              </a:rPr>
            </a:br>
            <a:r>
              <a:rPr lang="fa-IR" dirty="0">
                <a:cs typeface="B Nazanin" panose="00000400000000000000" pitchFamily="2" charset="-78"/>
              </a:rPr>
              <a:t>(آزمودني)</a:t>
            </a:r>
            <a:endParaRPr lang="fa-IR" dirty="0">
              <a:cs typeface="B Nazanin" panose="00000400000000000000" pitchFamily="2" charset="-78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677334" y="1681087"/>
            <a:ext cx="8596667" cy="4029016"/>
            <a:chOff x="677334" y="1681087"/>
            <a:chExt cx="8596667" cy="4029016"/>
          </a:xfrm>
        </p:grpSpPr>
        <p:sp>
          <p:nvSpPr>
            <p:cNvPr id="10" name="Freeform 9"/>
            <p:cNvSpPr/>
            <p:nvPr/>
          </p:nvSpPr>
          <p:spPr>
            <a:xfrm>
              <a:off x="7750729" y="3216398"/>
              <a:ext cx="91440" cy="70318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703180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4795625" y="3216398"/>
              <a:ext cx="91440" cy="70318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703180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1840520" y="3216398"/>
              <a:ext cx="91440" cy="70318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703180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Rounded Rectangle 12"/>
            <p:cNvSpPr/>
            <p:nvPr/>
          </p:nvSpPr>
          <p:spPr>
            <a:xfrm>
              <a:off x="677334" y="1681087"/>
              <a:ext cx="2417812" cy="1535311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945979" y="1936300"/>
              <a:ext cx="2417812" cy="1535311"/>
            </a:xfrm>
            <a:custGeom>
              <a:avLst/>
              <a:gdLst>
                <a:gd name="connsiteX0" fmla="*/ 0 w 2417812"/>
                <a:gd name="connsiteY0" fmla="*/ 153531 h 1535311"/>
                <a:gd name="connsiteX1" fmla="*/ 153531 w 2417812"/>
                <a:gd name="connsiteY1" fmla="*/ 0 h 1535311"/>
                <a:gd name="connsiteX2" fmla="*/ 2264281 w 2417812"/>
                <a:gd name="connsiteY2" fmla="*/ 0 h 1535311"/>
                <a:gd name="connsiteX3" fmla="*/ 2417812 w 2417812"/>
                <a:gd name="connsiteY3" fmla="*/ 153531 h 1535311"/>
                <a:gd name="connsiteX4" fmla="*/ 2417812 w 2417812"/>
                <a:gd name="connsiteY4" fmla="*/ 1381780 h 1535311"/>
                <a:gd name="connsiteX5" fmla="*/ 2264281 w 2417812"/>
                <a:gd name="connsiteY5" fmla="*/ 1535311 h 1535311"/>
                <a:gd name="connsiteX6" fmla="*/ 153531 w 2417812"/>
                <a:gd name="connsiteY6" fmla="*/ 1535311 h 1535311"/>
                <a:gd name="connsiteX7" fmla="*/ 0 w 2417812"/>
                <a:gd name="connsiteY7" fmla="*/ 1381780 h 1535311"/>
                <a:gd name="connsiteX8" fmla="*/ 0 w 2417812"/>
                <a:gd name="connsiteY8" fmla="*/ 153531 h 1535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17812" h="1535311">
                  <a:moveTo>
                    <a:pt x="0" y="153531"/>
                  </a:moveTo>
                  <a:cubicBezTo>
                    <a:pt x="0" y="68738"/>
                    <a:pt x="68738" y="0"/>
                    <a:pt x="153531" y="0"/>
                  </a:cubicBezTo>
                  <a:lnTo>
                    <a:pt x="2264281" y="0"/>
                  </a:lnTo>
                  <a:cubicBezTo>
                    <a:pt x="2349074" y="0"/>
                    <a:pt x="2417812" y="68738"/>
                    <a:pt x="2417812" y="153531"/>
                  </a:cubicBezTo>
                  <a:lnTo>
                    <a:pt x="2417812" y="1381780"/>
                  </a:lnTo>
                  <a:cubicBezTo>
                    <a:pt x="2417812" y="1466573"/>
                    <a:pt x="2349074" y="1535311"/>
                    <a:pt x="2264281" y="1535311"/>
                  </a:cubicBezTo>
                  <a:lnTo>
                    <a:pt x="153531" y="1535311"/>
                  </a:lnTo>
                  <a:cubicBezTo>
                    <a:pt x="68738" y="1535311"/>
                    <a:pt x="0" y="1466573"/>
                    <a:pt x="0" y="1381780"/>
                  </a:cubicBezTo>
                  <a:lnTo>
                    <a:pt x="0" y="153531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2598" tIns="132598" rIns="132598" bIns="132598" numCol="1" spcCol="1270" anchor="ctr" anchorCtr="0">
              <a:noAutofit/>
            </a:bodyPr>
            <a:lstStyle/>
            <a:p>
              <a:pPr algn="ctr" defTabSz="10223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3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آیا بیمار </a:t>
              </a:r>
              <a:r>
                <a:rPr lang="fa-IR" sz="2300" dirty="0" smtClean="0">
                  <a:solidFill>
                    <a:srgbClr val="FF0000"/>
                  </a:solidFill>
                </a:rPr>
                <a:t>اطلاعات</a:t>
              </a:r>
              <a:r>
                <a:rPr lang="fa-IR" sz="23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ارائه شده را می </a:t>
              </a:r>
              <a:r>
                <a:rPr lang="fa-IR" sz="2300" dirty="0" smtClean="0">
                  <a:solidFill>
                    <a:srgbClr val="FF0000"/>
                  </a:solidFill>
                </a:rPr>
                <a:t>فهمد</a:t>
              </a:r>
              <a:r>
                <a:rPr lang="fa-IR" sz="23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؟ </a:t>
              </a:r>
              <a:endParaRPr lang="fa-IR" sz="23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677334" y="3919578"/>
              <a:ext cx="2417812" cy="1535311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945979" y="4174792"/>
              <a:ext cx="2417812" cy="1535311"/>
            </a:xfrm>
            <a:custGeom>
              <a:avLst/>
              <a:gdLst>
                <a:gd name="connsiteX0" fmla="*/ 0 w 2417812"/>
                <a:gd name="connsiteY0" fmla="*/ 153531 h 1535311"/>
                <a:gd name="connsiteX1" fmla="*/ 153531 w 2417812"/>
                <a:gd name="connsiteY1" fmla="*/ 0 h 1535311"/>
                <a:gd name="connsiteX2" fmla="*/ 2264281 w 2417812"/>
                <a:gd name="connsiteY2" fmla="*/ 0 h 1535311"/>
                <a:gd name="connsiteX3" fmla="*/ 2417812 w 2417812"/>
                <a:gd name="connsiteY3" fmla="*/ 153531 h 1535311"/>
                <a:gd name="connsiteX4" fmla="*/ 2417812 w 2417812"/>
                <a:gd name="connsiteY4" fmla="*/ 1381780 h 1535311"/>
                <a:gd name="connsiteX5" fmla="*/ 2264281 w 2417812"/>
                <a:gd name="connsiteY5" fmla="*/ 1535311 h 1535311"/>
                <a:gd name="connsiteX6" fmla="*/ 153531 w 2417812"/>
                <a:gd name="connsiteY6" fmla="*/ 1535311 h 1535311"/>
                <a:gd name="connsiteX7" fmla="*/ 0 w 2417812"/>
                <a:gd name="connsiteY7" fmla="*/ 1381780 h 1535311"/>
                <a:gd name="connsiteX8" fmla="*/ 0 w 2417812"/>
                <a:gd name="connsiteY8" fmla="*/ 153531 h 1535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17812" h="1535311">
                  <a:moveTo>
                    <a:pt x="0" y="153531"/>
                  </a:moveTo>
                  <a:cubicBezTo>
                    <a:pt x="0" y="68738"/>
                    <a:pt x="68738" y="0"/>
                    <a:pt x="153531" y="0"/>
                  </a:cubicBezTo>
                  <a:lnTo>
                    <a:pt x="2264281" y="0"/>
                  </a:lnTo>
                  <a:cubicBezTo>
                    <a:pt x="2349074" y="0"/>
                    <a:pt x="2417812" y="68738"/>
                    <a:pt x="2417812" y="153531"/>
                  </a:cubicBezTo>
                  <a:lnTo>
                    <a:pt x="2417812" y="1381780"/>
                  </a:lnTo>
                  <a:cubicBezTo>
                    <a:pt x="2417812" y="1466573"/>
                    <a:pt x="2349074" y="1535311"/>
                    <a:pt x="2264281" y="1535311"/>
                  </a:cubicBezTo>
                  <a:lnTo>
                    <a:pt x="153531" y="1535311"/>
                  </a:lnTo>
                  <a:cubicBezTo>
                    <a:pt x="68738" y="1535311"/>
                    <a:pt x="0" y="1466573"/>
                    <a:pt x="0" y="1381780"/>
                  </a:cubicBezTo>
                  <a:lnTo>
                    <a:pt x="0" y="153531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2598" tIns="132598" rIns="132598" bIns="132598" numCol="1" spcCol="1270" anchor="ctr" anchorCtr="0">
              <a:noAutofit/>
            </a:bodyPr>
            <a:lstStyle/>
            <a:p>
              <a:pPr algn="ctr" defTabSz="10223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30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بمن بگو چه مشگلی داری؟</a:t>
              </a:r>
              <a:endParaRPr lang="fa-IR" sz="230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3632438" y="1681087"/>
              <a:ext cx="2417812" cy="1535311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3901084" y="1936300"/>
              <a:ext cx="2417812" cy="1535311"/>
            </a:xfrm>
            <a:custGeom>
              <a:avLst/>
              <a:gdLst>
                <a:gd name="connsiteX0" fmla="*/ 0 w 2417812"/>
                <a:gd name="connsiteY0" fmla="*/ 153531 h 1535311"/>
                <a:gd name="connsiteX1" fmla="*/ 153531 w 2417812"/>
                <a:gd name="connsiteY1" fmla="*/ 0 h 1535311"/>
                <a:gd name="connsiteX2" fmla="*/ 2264281 w 2417812"/>
                <a:gd name="connsiteY2" fmla="*/ 0 h 1535311"/>
                <a:gd name="connsiteX3" fmla="*/ 2417812 w 2417812"/>
                <a:gd name="connsiteY3" fmla="*/ 153531 h 1535311"/>
                <a:gd name="connsiteX4" fmla="*/ 2417812 w 2417812"/>
                <a:gd name="connsiteY4" fmla="*/ 1381780 h 1535311"/>
                <a:gd name="connsiteX5" fmla="*/ 2264281 w 2417812"/>
                <a:gd name="connsiteY5" fmla="*/ 1535311 h 1535311"/>
                <a:gd name="connsiteX6" fmla="*/ 153531 w 2417812"/>
                <a:gd name="connsiteY6" fmla="*/ 1535311 h 1535311"/>
                <a:gd name="connsiteX7" fmla="*/ 0 w 2417812"/>
                <a:gd name="connsiteY7" fmla="*/ 1381780 h 1535311"/>
                <a:gd name="connsiteX8" fmla="*/ 0 w 2417812"/>
                <a:gd name="connsiteY8" fmla="*/ 153531 h 1535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17812" h="1535311">
                  <a:moveTo>
                    <a:pt x="0" y="153531"/>
                  </a:moveTo>
                  <a:cubicBezTo>
                    <a:pt x="0" y="68738"/>
                    <a:pt x="68738" y="0"/>
                    <a:pt x="153531" y="0"/>
                  </a:cubicBezTo>
                  <a:lnTo>
                    <a:pt x="2264281" y="0"/>
                  </a:lnTo>
                  <a:cubicBezTo>
                    <a:pt x="2349074" y="0"/>
                    <a:pt x="2417812" y="68738"/>
                    <a:pt x="2417812" y="153531"/>
                  </a:cubicBezTo>
                  <a:lnTo>
                    <a:pt x="2417812" y="1381780"/>
                  </a:lnTo>
                  <a:cubicBezTo>
                    <a:pt x="2417812" y="1466573"/>
                    <a:pt x="2349074" y="1535311"/>
                    <a:pt x="2264281" y="1535311"/>
                  </a:cubicBezTo>
                  <a:lnTo>
                    <a:pt x="153531" y="1535311"/>
                  </a:lnTo>
                  <a:cubicBezTo>
                    <a:pt x="68738" y="1535311"/>
                    <a:pt x="0" y="1466573"/>
                    <a:pt x="0" y="1381780"/>
                  </a:cubicBezTo>
                  <a:lnTo>
                    <a:pt x="0" y="153531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2598" tIns="132598" rIns="132598" bIns="132598" numCol="1" spcCol="1270" anchor="ctr" anchorCtr="0">
              <a:noAutofit/>
            </a:bodyPr>
            <a:lstStyle/>
            <a:p>
              <a:pPr algn="ctr" defTabSz="10223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3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آیا بیمار </a:t>
              </a:r>
              <a:r>
                <a:rPr lang="fa-IR" sz="2300" dirty="0" smtClean="0">
                  <a:solidFill>
                    <a:srgbClr val="FF0000"/>
                  </a:solidFill>
                </a:rPr>
                <a:t>عواقب</a:t>
              </a:r>
              <a:r>
                <a:rPr lang="fa-IR" sz="23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تصمیمات خود را می داند؟</a:t>
              </a:r>
              <a:endParaRPr lang="fa-IR" sz="23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3632438" y="3919578"/>
              <a:ext cx="2417812" cy="1535311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3901084" y="4174792"/>
              <a:ext cx="2417812" cy="1535311"/>
            </a:xfrm>
            <a:custGeom>
              <a:avLst/>
              <a:gdLst>
                <a:gd name="connsiteX0" fmla="*/ 0 w 2417812"/>
                <a:gd name="connsiteY0" fmla="*/ 153531 h 1535311"/>
                <a:gd name="connsiteX1" fmla="*/ 153531 w 2417812"/>
                <a:gd name="connsiteY1" fmla="*/ 0 h 1535311"/>
                <a:gd name="connsiteX2" fmla="*/ 2264281 w 2417812"/>
                <a:gd name="connsiteY2" fmla="*/ 0 h 1535311"/>
                <a:gd name="connsiteX3" fmla="*/ 2417812 w 2417812"/>
                <a:gd name="connsiteY3" fmla="*/ 153531 h 1535311"/>
                <a:gd name="connsiteX4" fmla="*/ 2417812 w 2417812"/>
                <a:gd name="connsiteY4" fmla="*/ 1381780 h 1535311"/>
                <a:gd name="connsiteX5" fmla="*/ 2264281 w 2417812"/>
                <a:gd name="connsiteY5" fmla="*/ 1535311 h 1535311"/>
                <a:gd name="connsiteX6" fmla="*/ 153531 w 2417812"/>
                <a:gd name="connsiteY6" fmla="*/ 1535311 h 1535311"/>
                <a:gd name="connsiteX7" fmla="*/ 0 w 2417812"/>
                <a:gd name="connsiteY7" fmla="*/ 1381780 h 1535311"/>
                <a:gd name="connsiteX8" fmla="*/ 0 w 2417812"/>
                <a:gd name="connsiteY8" fmla="*/ 153531 h 1535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17812" h="1535311">
                  <a:moveTo>
                    <a:pt x="0" y="153531"/>
                  </a:moveTo>
                  <a:cubicBezTo>
                    <a:pt x="0" y="68738"/>
                    <a:pt x="68738" y="0"/>
                    <a:pt x="153531" y="0"/>
                  </a:cubicBezTo>
                  <a:lnTo>
                    <a:pt x="2264281" y="0"/>
                  </a:lnTo>
                  <a:cubicBezTo>
                    <a:pt x="2349074" y="0"/>
                    <a:pt x="2417812" y="68738"/>
                    <a:pt x="2417812" y="153531"/>
                  </a:cubicBezTo>
                  <a:lnTo>
                    <a:pt x="2417812" y="1381780"/>
                  </a:lnTo>
                  <a:cubicBezTo>
                    <a:pt x="2417812" y="1466573"/>
                    <a:pt x="2349074" y="1535311"/>
                    <a:pt x="2264281" y="1535311"/>
                  </a:cubicBezTo>
                  <a:lnTo>
                    <a:pt x="153531" y="1535311"/>
                  </a:lnTo>
                  <a:cubicBezTo>
                    <a:pt x="68738" y="1535311"/>
                    <a:pt x="0" y="1466573"/>
                    <a:pt x="0" y="1381780"/>
                  </a:cubicBezTo>
                  <a:lnTo>
                    <a:pt x="0" y="153531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2598" tIns="132598" rIns="132598" bIns="132598" numCol="1" spcCol="1270" anchor="ctr" anchorCtr="0">
              <a:noAutofit/>
            </a:bodyPr>
            <a:lstStyle/>
            <a:p>
              <a:pPr algn="ctr" defTabSz="10223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30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اگر عمل نکنی چه می شود؟</a:t>
              </a:r>
              <a:endParaRPr lang="fa-IR" sz="230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6587543" y="1681087"/>
              <a:ext cx="2417812" cy="1535311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6856189" y="1936300"/>
              <a:ext cx="2417812" cy="1535311"/>
            </a:xfrm>
            <a:custGeom>
              <a:avLst/>
              <a:gdLst>
                <a:gd name="connsiteX0" fmla="*/ 0 w 2417812"/>
                <a:gd name="connsiteY0" fmla="*/ 153531 h 1535311"/>
                <a:gd name="connsiteX1" fmla="*/ 153531 w 2417812"/>
                <a:gd name="connsiteY1" fmla="*/ 0 h 1535311"/>
                <a:gd name="connsiteX2" fmla="*/ 2264281 w 2417812"/>
                <a:gd name="connsiteY2" fmla="*/ 0 h 1535311"/>
                <a:gd name="connsiteX3" fmla="*/ 2417812 w 2417812"/>
                <a:gd name="connsiteY3" fmla="*/ 153531 h 1535311"/>
                <a:gd name="connsiteX4" fmla="*/ 2417812 w 2417812"/>
                <a:gd name="connsiteY4" fmla="*/ 1381780 h 1535311"/>
                <a:gd name="connsiteX5" fmla="*/ 2264281 w 2417812"/>
                <a:gd name="connsiteY5" fmla="*/ 1535311 h 1535311"/>
                <a:gd name="connsiteX6" fmla="*/ 153531 w 2417812"/>
                <a:gd name="connsiteY6" fmla="*/ 1535311 h 1535311"/>
                <a:gd name="connsiteX7" fmla="*/ 0 w 2417812"/>
                <a:gd name="connsiteY7" fmla="*/ 1381780 h 1535311"/>
                <a:gd name="connsiteX8" fmla="*/ 0 w 2417812"/>
                <a:gd name="connsiteY8" fmla="*/ 153531 h 1535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17812" h="1535311">
                  <a:moveTo>
                    <a:pt x="0" y="153531"/>
                  </a:moveTo>
                  <a:cubicBezTo>
                    <a:pt x="0" y="68738"/>
                    <a:pt x="68738" y="0"/>
                    <a:pt x="153531" y="0"/>
                  </a:cubicBezTo>
                  <a:lnTo>
                    <a:pt x="2264281" y="0"/>
                  </a:lnTo>
                  <a:cubicBezTo>
                    <a:pt x="2349074" y="0"/>
                    <a:pt x="2417812" y="68738"/>
                    <a:pt x="2417812" y="153531"/>
                  </a:cubicBezTo>
                  <a:lnTo>
                    <a:pt x="2417812" y="1381780"/>
                  </a:lnTo>
                  <a:cubicBezTo>
                    <a:pt x="2417812" y="1466573"/>
                    <a:pt x="2349074" y="1535311"/>
                    <a:pt x="2264281" y="1535311"/>
                  </a:cubicBezTo>
                  <a:lnTo>
                    <a:pt x="153531" y="1535311"/>
                  </a:lnTo>
                  <a:cubicBezTo>
                    <a:pt x="68738" y="1535311"/>
                    <a:pt x="0" y="1466573"/>
                    <a:pt x="0" y="1381780"/>
                  </a:cubicBezTo>
                  <a:lnTo>
                    <a:pt x="0" y="153531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2598" tIns="132598" rIns="132598" bIns="132598" numCol="1" spcCol="1270" anchor="ctr" anchorCtr="0">
              <a:noAutofit/>
            </a:bodyPr>
            <a:lstStyle/>
            <a:p>
              <a:pPr algn="ctr" defTabSz="10223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3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آیا بیمار  برای تصمیم گیری از </a:t>
              </a:r>
              <a:r>
                <a:rPr lang="fa-IR" sz="2300" dirty="0" smtClean="0">
                  <a:solidFill>
                    <a:srgbClr val="FF0000"/>
                  </a:solidFill>
                </a:rPr>
                <a:t>استدلال</a:t>
              </a:r>
              <a:r>
                <a:rPr lang="fa-IR" sz="23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استفاده می کند؟ </a:t>
              </a:r>
              <a:endParaRPr lang="fa-IR" sz="23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6587543" y="3919578"/>
              <a:ext cx="2417812" cy="1535311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6856189" y="4174792"/>
              <a:ext cx="2417812" cy="1535311"/>
            </a:xfrm>
            <a:custGeom>
              <a:avLst/>
              <a:gdLst>
                <a:gd name="connsiteX0" fmla="*/ 0 w 2417812"/>
                <a:gd name="connsiteY0" fmla="*/ 153531 h 1535311"/>
                <a:gd name="connsiteX1" fmla="*/ 153531 w 2417812"/>
                <a:gd name="connsiteY1" fmla="*/ 0 h 1535311"/>
                <a:gd name="connsiteX2" fmla="*/ 2264281 w 2417812"/>
                <a:gd name="connsiteY2" fmla="*/ 0 h 1535311"/>
                <a:gd name="connsiteX3" fmla="*/ 2417812 w 2417812"/>
                <a:gd name="connsiteY3" fmla="*/ 153531 h 1535311"/>
                <a:gd name="connsiteX4" fmla="*/ 2417812 w 2417812"/>
                <a:gd name="connsiteY4" fmla="*/ 1381780 h 1535311"/>
                <a:gd name="connsiteX5" fmla="*/ 2264281 w 2417812"/>
                <a:gd name="connsiteY5" fmla="*/ 1535311 h 1535311"/>
                <a:gd name="connsiteX6" fmla="*/ 153531 w 2417812"/>
                <a:gd name="connsiteY6" fmla="*/ 1535311 h 1535311"/>
                <a:gd name="connsiteX7" fmla="*/ 0 w 2417812"/>
                <a:gd name="connsiteY7" fmla="*/ 1381780 h 1535311"/>
                <a:gd name="connsiteX8" fmla="*/ 0 w 2417812"/>
                <a:gd name="connsiteY8" fmla="*/ 153531 h 1535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17812" h="1535311">
                  <a:moveTo>
                    <a:pt x="0" y="153531"/>
                  </a:moveTo>
                  <a:cubicBezTo>
                    <a:pt x="0" y="68738"/>
                    <a:pt x="68738" y="0"/>
                    <a:pt x="153531" y="0"/>
                  </a:cubicBezTo>
                  <a:lnTo>
                    <a:pt x="2264281" y="0"/>
                  </a:lnTo>
                  <a:cubicBezTo>
                    <a:pt x="2349074" y="0"/>
                    <a:pt x="2417812" y="68738"/>
                    <a:pt x="2417812" y="153531"/>
                  </a:cubicBezTo>
                  <a:lnTo>
                    <a:pt x="2417812" y="1381780"/>
                  </a:lnTo>
                  <a:cubicBezTo>
                    <a:pt x="2417812" y="1466573"/>
                    <a:pt x="2349074" y="1535311"/>
                    <a:pt x="2264281" y="1535311"/>
                  </a:cubicBezTo>
                  <a:lnTo>
                    <a:pt x="153531" y="1535311"/>
                  </a:lnTo>
                  <a:cubicBezTo>
                    <a:pt x="68738" y="1535311"/>
                    <a:pt x="0" y="1466573"/>
                    <a:pt x="0" y="1381780"/>
                  </a:cubicBezTo>
                  <a:lnTo>
                    <a:pt x="0" y="153531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2598" tIns="132598" rIns="132598" bIns="132598" numCol="1" spcCol="1270" anchor="ctr" anchorCtr="0">
              <a:noAutofit/>
            </a:bodyPr>
            <a:lstStyle/>
            <a:p>
              <a:pPr algn="ctr" defTabSz="10223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30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چرا این تصمیم را گرفتی؟</a:t>
              </a:r>
              <a:endParaRPr lang="fa-IR" sz="230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996743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677334" y="246744"/>
            <a:ext cx="8596668" cy="105212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fa-IR" dirty="0">
                <a:solidFill>
                  <a:srgbClr val="FF0000"/>
                </a:solidFill>
              </a:rPr>
              <a:t>معیارهای بالینی </a:t>
            </a:r>
            <a:r>
              <a:rPr lang="fa-IR" dirty="0">
                <a:solidFill>
                  <a:srgbClr val="7030A0"/>
                </a:solidFill>
              </a:rPr>
              <a:t>برای تعیین ظرفیت تصمیم </a:t>
            </a:r>
            <a:r>
              <a:rPr lang="fa-IR" dirty="0" smtClean="0">
                <a:solidFill>
                  <a:srgbClr val="7030A0"/>
                </a:solidFill>
              </a:rPr>
              <a:t>گیری</a:t>
            </a:r>
            <a:br>
              <a:rPr lang="fa-IR" dirty="0" smtClean="0">
                <a:solidFill>
                  <a:srgbClr val="7030A0"/>
                </a:solidFill>
              </a:rPr>
            </a:br>
            <a:r>
              <a:rPr lang="fa-IR" dirty="0">
                <a:cs typeface="B Nazanin" panose="00000400000000000000" pitchFamily="2" charset="-78"/>
              </a:rPr>
              <a:t>(آزمودني)</a:t>
            </a:r>
            <a:endParaRPr lang="fa-IR" dirty="0">
              <a:solidFill>
                <a:srgbClr val="7030A0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29287" y="1465117"/>
            <a:ext cx="8596668" cy="3516372"/>
          </a:xfrm>
        </p:spPr>
        <p:txBody>
          <a:bodyPr>
            <a:normAutofit/>
          </a:bodyPr>
          <a:lstStyle/>
          <a:p>
            <a:pPr marL="457200" lvl="0" indent="-457200" rtl="1">
              <a:buClr>
                <a:srgbClr val="FF0000"/>
              </a:buClr>
              <a:buFont typeface="+mj-lt"/>
              <a:buAutoNum type="arabicPeriod"/>
            </a:pPr>
            <a:r>
              <a:rPr lang="fa-IR" sz="2400" b="1" dirty="0" smtClean="0">
                <a:cs typeface="B Nazanin" pitchFamily="2" charset="-78"/>
              </a:rPr>
              <a:t>بیمار تصمیم می </a:t>
            </a:r>
            <a:r>
              <a:rPr lang="fa-IR" sz="2400" b="1" dirty="0" smtClean="0">
                <a:cs typeface="B Nazanin" pitchFamily="2" charset="-78"/>
              </a:rPr>
              <a:t>گیرد.</a:t>
            </a:r>
            <a:endParaRPr lang="fa-IR" sz="2400" b="1" dirty="0">
              <a:cs typeface="B Nazanin" pitchFamily="2" charset="-78"/>
            </a:endParaRPr>
          </a:p>
          <a:p>
            <a:pPr marL="457200" lvl="0" indent="-457200" rtl="1">
              <a:buClr>
                <a:srgbClr val="FF0000"/>
              </a:buClr>
              <a:buFont typeface="+mj-lt"/>
              <a:buAutoNum type="arabicPeriod"/>
            </a:pPr>
            <a:r>
              <a:rPr lang="fa-IR" sz="2400" b="1" dirty="0" smtClean="0">
                <a:cs typeface="B Nazanin" pitchFamily="2" charset="-78"/>
              </a:rPr>
              <a:t>در مورد تصمیم خود تبادل نظر می کند.</a:t>
            </a:r>
            <a:endParaRPr lang="fa-IR" sz="2400" b="1" dirty="0">
              <a:cs typeface="B Nazanin" pitchFamily="2" charset="-78"/>
            </a:endParaRPr>
          </a:p>
          <a:p>
            <a:pPr marL="457200" lvl="0" indent="-457200" rtl="1">
              <a:buClr>
                <a:srgbClr val="FF0000"/>
              </a:buClr>
              <a:buFont typeface="+mj-lt"/>
              <a:buAutoNum type="arabicPeriod"/>
            </a:pPr>
            <a:r>
              <a:rPr lang="fa-IR" sz="2400" b="1" dirty="0" smtClean="0">
                <a:cs typeface="B Nazanin" pitchFamily="2" charset="-78"/>
              </a:rPr>
              <a:t>بیمار وضعیت پزشکی، پیش آگهی ماهیت درمان توصیه شده و سایر گزینه های درمانی و ریسک ها، فواید و پیامد های هر گزینه را می فهمد.</a:t>
            </a:r>
            <a:endParaRPr lang="fa-IR" sz="2400" b="1" dirty="0">
              <a:cs typeface="B Nazanin" pitchFamily="2" charset="-78"/>
            </a:endParaRPr>
          </a:p>
          <a:p>
            <a:pPr marL="457200" lvl="0" indent="-457200" rtl="1">
              <a:buClr>
                <a:srgbClr val="FF0000"/>
              </a:buClr>
              <a:buFont typeface="+mj-lt"/>
              <a:buAutoNum type="arabicPeriod"/>
            </a:pPr>
            <a:r>
              <a:rPr lang="fa-IR" sz="2400" b="1" dirty="0" smtClean="0">
                <a:cs typeface="B Nazanin" pitchFamily="2" charset="-78"/>
              </a:rPr>
              <a:t>تصمیمات با ارزشهای و اهداف بیمار مطابقت دارد.</a:t>
            </a:r>
            <a:endParaRPr lang="fa-IR" sz="2400" b="1" dirty="0">
              <a:cs typeface="B Nazanin" pitchFamily="2" charset="-78"/>
            </a:endParaRPr>
          </a:p>
          <a:p>
            <a:pPr marL="457200" lvl="0" indent="-457200" rtl="1">
              <a:buClr>
                <a:srgbClr val="FF0000"/>
              </a:buClr>
              <a:buFont typeface="+mj-lt"/>
              <a:buAutoNum type="arabicPeriod"/>
            </a:pPr>
            <a:r>
              <a:rPr lang="fa-IR" sz="2400" b="1" dirty="0" smtClean="0">
                <a:cs typeface="B Nazanin" pitchFamily="2" charset="-78"/>
              </a:rPr>
              <a:t>تصمیمات ناشی از هذیانات فکری نیست.</a:t>
            </a:r>
            <a:endParaRPr lang="fa-IR" sz="2400" b="1" dirty="0">
              <a:cs typeface="B Nazanin" pitchFamily="2" charset="-78"/>
            </a:endParaRPr>
          </a:p>
          <a:p>
            <a:pPr marL="457200" lvl="0" indent="-457200" rtl="1">
              <a:buClr>
                <a:srgbClr val="FF0000"/>
              </a:buClr>
              <a:buFont typeface="+mj-lt"/>
              <a:buAutoNum type="arabicPeriod"/>
            </a:pPr>
            <a:r>
              <a:rPr lang="fa-IR" sz="2400" b="1" dirty="0" smtClean="0">
                <a:cs typeface="B Nazanin" pitchFamily="2" charset="-78"/>
              </a:rPr>
              <a:t>بیمار در تصمیم گیری از استدلال استفاده می کند.</a:t>
            </a:r>
            <a:endParaRPr lang="fa-IR" sz="2400" b="1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731806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B691A46-88DF-1141-3EA9-C4947665D636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r>
              <a:rPr lang="fa-IR" b="0" i="0" u="none" strike="noStrike" kern="1400" baseline="0" dirty="0" smtClean="0">
                <a:solidFill>
                  <a:srgbClr val="7030A0"/>
                </a:solidFill>
                <a:cs typeface="B Titr" panose="00000700000000000000" pitchFamily="2" charset="-78"/>
              </a:rPr>
              <a:t>مقدمه</a:t>
            </a:r>
            <a:br>
              <a:rPr lang="fa-IR" b="0" i="0" u="none" strike="noStrike" kern="1400" baseline="0" dirty="0" smtClean="0">
                <a:solidFill>
                  <a:srgbClr val="7030A0"/>
                </a:solidFill>
                <a:cs typeface="B Titr" panose="00000700000000000000" pitchFamily="2" charset="-78"/>
              </a:rPr>
            </a:br>
            <a:r>
              <a:rPr lang="fa-IR" b="1" kern="1400" dirty="0">
                <a:solidFill>
                  <a:srgbClr val="FF0000"/>
                </a:solidFill>
                <a:cs typeface="B Nazanin" pitchFamily="2" charset="-78"/>
              </a:rPr>
              <a:t>راهنماي اخلاقي پژوهش بر گروه‌هاي آسيب‌پذير در جمهوري اسلامي ايران</a:t>
            </a:r>
            <a:endParaRPr lang="fa-IR" b="0" i="0" u="none" strike="noStrike" kern="1400" baseline="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3CDCE79-409A-3DEC-2B0E-73E1CCBC29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1"/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پژوهش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 بر روي گروه‌هاي آسيب‌پذير در عين حالي که با ويژگي‌ها و دغدغه‌هاي اخلاقي خاصي همراه است،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براي خود اين افراد مفيد و گاه ضروري است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. </a:t>
            </a:r>
          </a:p>
          <a:p>
            <a:pPr marR="0" lvl="0" rtl="1"/>
            <a:endParaRPr lang="fa-IR" b="0" i="0" u="none" strike="noStrike" baseline="0" dirty="0">
              <a:cs typeface="B Nazanin" panose="00000400000000000000" pitchFamily="2" charset="-78"/>
            </a:endParaRPr>
          </a:p>
          <a:p>
            <a:pPr marR="0" lvl="0" rtl="1"/>
            <a:r>
              <a:rPr lang="fa-IR" b="0" i="0" u="none" strike="noStrike" baseline="0" dirty="0">
                <a:cs typeface="B Nazanin" panose="00000400000000000000" pitchFamily="2" charset="-78"/>
              </a:rPr>
              <a:t>بنابراين، پژوهش‌ها بر گروه‌هاي آسيب‌پذير </a:t>
            </a:r>
            <a:r>
              <a:rPr lang="fa-IR" b="1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نبايد منع شود بلکه بايد با رعايت ملاحظات قانوني و اخلاقي توأم گردد 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تا در عين بهره‌مندي از فوايد پژوهش، از خدشه‌دار شدن </a:t>
            </a:r>
            <a:r>
              <a:rPr lang="fa-IR" b="0" i="0" u="none" strike="noStrike" baseline="0" dirty="0">
                <a:solidFill>
                  <a:srgbClr val="FF0000"/>
                </a:solidFill>
                <a:cs typeface="B Nazanin" panose="00000400000000000000" pitchFamily="2" charset="-78"/>
              </a:rPr>
              <a:t>حقوق و زيان ديدن ناموجه</a:t>
            </a:r>
            <a:r>
              <a:rPr lang="fa-IR" b="0" i="0" u="none" strike="noStrike" baseline="0" dirty="0">
                <a:cs typeface="B Nazanin" panose="00000400000000000000" pitchFamily="2" charset="-78"/>
              </a:rPr>
              <a:t> اين افراد جلوگيري شود. </a:t>
            </a:r>
          </a:p>
        </p:txBody>
      </p:sp>
    </p:spTree>
    <p:extLst>
      <p:ext uri="{BB962C8B-B14F-4D97-AF65-F5344CB8AC3E}">
        <p14:creationId xmlns:p14="http://schemas.microsoft.com/office/powerpoint/2010/main" val="21835915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~present</Template>
  <TotalTime>554</TotalTime>
  <Words>4072</Words>
  <Application>Microsoft Office PowerPoint</Application>
  <PresentationFormat>Custom</PresentationFormat>
  <Paragraphs>273</Paragraphs>
  <Slides>55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55</vt:i4>
      </vt:variant>
    </vt:vector>
  </HeadingPairs>
  <TitlesOfParts>
    <vt:vector size="57" baseType="lpstr">
      <vt:lpstr>Office Theme</vt:lpstr>
      <vt:lpstr>Facet</vt:lpstr>
      <vt:lpstr>راهنماي اخلاقي پژوهش بر گروه‌هاي آسيب‌پذير در جمهوري اسلامي ايران</vt:lpstr>
      <vt:lpstr>مقدمه راهنماي اخلاقي پژوهش بر گروه‌هاي آسيب‌پذير در جمهوري اسلامي ايران</vt:lpstr>
      <vt:lpstr>مقدمه Vulnerable People Definition of WHO</vt:lpstr>
      <vt:lpstr>مقدمه The University of Virginia </vt:lpstr>
      <vt:lpstr>مقدمه The concept of vulnerability in medical ethics and philosophy</vt:lpstr>
      <vt:lpstr>مقدمه راهنماي اخلاقي پژوهش بر گروه‌هاي آسيب‌پذير در جمهوري اسلامي ايران</vt:lpstr>
      <vt:lpstr>سوالات مفید برای ارزیابی ظرفیت تصمیم گیری (آزمودني)</vt:lpstr>
      <vt:lpstr>معیارهای بالینی برای تعیین ظرفیت تصمیم گیری (آزمودني)</vt:lpstr>
      <vt:lpstr>مقدمه راهنماي اخلاقي پژوهش بر گروه‌هاي آسيب‌پذير در جمهوري اسلامي ايران</vt:lpstr>
      <vt:lpstr>مقدمه راهنماي اخلاقي پژوهش بر گروه‌هاي آسيب‌پذير در جمهوري اسلامي ايران</vt:lpstr>
      <vt:lpstr>مقدمه راهنماي اخلاقي پژوهش بر گروه‌هاي آسيب‌پذير در جمهوري اسلامي ايران</vt:lpstr>
      <vt:lpstr>فصل اول: کليات</vt:lpstr>
      <vt:lpstr>فصل اول: کليات</vt:lpstr>
      <vt:lpstr>فصل اول: کليات</vt:lpstr>
      <vt:lpstr>PowerPoint Presentation</vt:lpstr>
      <vt:lpstr>فصل دوم: نوزادان و کودکان</vt:lpstr>
      <vt:lpstr>فصل دوم: نوزادان و کودکان نوزادان</vt:lpstr>
      <vt:lpstr>فصل دوم: نوزادان و کودکان کودکان</vt:lpstr>
      <vt:lpstr>فصل دوم: نوزادان و کودکان کودکان زير 7 سال</vt:lpstr>
      <vt:lpstr>فصل دوم: نوزادان و کودکان کودکان 7 تا 15 سال تمام</vt:lpstr>
      <vt:lpstr>فصل دوم: نوزادان و کودکان در کودکان بالاي 15 سال</vt:lpstr>
      <vt:lpstr>فصل دوم: نوزادان و کودکان</vt:lpstr>
      <vt:lpstr>فصل دوم: نوزادان و کودکان انواع نوزاد</vt:lpstr>
      <vt:lpstr>فصل دوم: نوزادان و کودکان</vt:lpstr>
      <vt:lpstr>فصل دوم: نوزادان و کودکان</vt:lpstr>
      <vt:lpstr>فصل دوم: نوزادان و کودکان</vt:lpstr>
      <vt:lpstr>فصل دوم: نوزادان و کودکان</vt:lpstr>
      <vt:lpstr>فصل دوم: نوزادان و کودکان</vt:lpstr>
      <vt:lpstr>فصل دوم: نوزادان و کودکان</vt:lpstr>
      <vt:lpstr>فصل دوم: نوزادان و کودکان سرپرستان كودك</vt:lpstr>
      <vt:lpstr>PowerPoint Presentation</vt:lpstr>
      <vt:lpstr>فصل سوم: زنان باردار و جنين</vt:lpstr>
      <vt:lpstr>فصل سوم: زنان باردار و جنين</vt:lpstr>
      <vt:lpstr>فصل سوم: زنان باردار و جنين جنين</vt:lpstr>
      <vt:lpstr>فصل سوم: زنان باردار و جنين</vt:lpstr>
      <vt:lpstr>فصل سوم: زنان باردار و جنين</vt:lpstr>
      <vt:lpstr>فصل سوم: زنان باردار و جنين</vt:lpstr>
      <vt:lpstr>فصل سوم: زنان باردار و جنين </vt:lpstr>
      <vt:lpstr>PowerPoint Presentation</vt:lpstr>
      <vt:lpstr>فصل چهارم: ناتوانان ذهني</vt:lpstr>
      <vt:lpstr>فصل چهارم: ناتوانان ذهني</vt:lpstr>
      <vt:lpstr>فصل چهارم: ناتوانان ذهني </vt:lpstr>
      <vt:lpstr>فصل چهارم: ناتوانان ذهني </vt:lpstr>
      <vt:lpstr>فصل چهارم: ناتوانان ذهني</vt:lpstr>
      <vt:lpstr>فصل چهارم: ناتوانان ذهني</vt:lpstr>
      <vt:lpstr>PowerPoint Presentation</vt:lpstr>
      <vt:lpstr>فصل پنجم: زندانيان</vt:lpstr>
      <vt:lpstr>فصل پنجم: زندانيان</vt:lpstr>
      <vt:lpstr>فصل پنجم: زندانيان</vt:lpstr>
      <vt:lpstr>PowerPoint Presentation</vt:lpstr>
      <vt:lpstr>فصل ششم: بيماران اورژانس</vt:lpstr>
      <vt:lpstr>فصل ششم: بيماران اورژانس</vt:lpstr>
      <vt:lpstr>فصل پنجم: زندانيان</vt:lpstr>
      <vt:lpstr>فصل پنجم: زندانيان 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راهنماي اخلاقي پژوهش بر گروه‌هاي آسيب‌پذير در جمهوري اسلامي ايران</dc:title>
  <dc:creator>Behrouz Karkhanei</dc:creator>
  <cp:lastModifiedBy>his</cp:lastModifiedBy>
  <cp:revision>66</cp:revision>
  <dcterms:created xsi:type="dcterms:W3CDTF">2023-02-12T16:09:33Z</dcterms:created>
  <dcterms:modified xsi:type="dcterms:W3CDTF">2023-02-14T09:19:21Z</dcterms:modified>
</cp:coreProperties>
</file>