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2"/>
  </p:notesMasterIdLst>
  <p:sldIdLst>
    <p:sldId id="256" r:id="rId2"/>
    <p:sldId id="258" r:id="rId3"/>
    <p:sldId id="259" r:id="rId4"/>
    <p:sldId id="260" r:id="rId5"/>
    <p:sldId id="264" r:id="rId6"/>
    <p:sldId id="261" r:id="rId7"/>
    <p:sldId id="262" r:id="rId8"/>
    <p:sldId id="263" r:id="rId9"/>
    <p:sldId id="27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308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7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3" r:id="rId64"/>
    <p:sldId id="320" r:id="rId65"/>
    <p:sldId id="321" r:id="rId66"/>
    <p:sldId id="322" r:id="rId67"/>
    <p:sldId id="324" r:id="rId68"/>
    <p:sldId id="325" r:id="rId69"/>
    <p:sldId id="326" r:id="rId70"/>
    <p:sldId id="327" r:id="rId7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4" d="100"/>
          <a:sy n="54" d="100"/>
        </p:scale>
        <p:origin x="82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A130AD-8AE3-49F2-9EF2-A4511DE50B2F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65B7EF-C811-455C-B976-D5AB1921F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575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5EF0A-F39C-E336-0878-8FEFA6825D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9B2599-DECA-FC7B-FF9E-C8956B0431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F9C7CE-AF72-507C-B2CB-BC1F99B71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73393-0892-4098-941E-EE712F04F0C6}" type="datetime1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F6AC5-3552-1F3C-18CD-EBB81C691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0ABCE-7625-3CED-518A-FA8C05CD4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FAFAB-079E-4A87-97A7-F6CCF927B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916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EF706-6980-BD7D-A91B-C636D3373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62C6DA-82C9-ADF3-8388-467F5C209C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060B5F-232D-616C-8F6F-A782032B2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19EF7-4D81-452E-8EB1-9FCB711DD79D}" type="datetime1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27E83B-3093-CDD3-D81A-FEFDA2819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F7C107-1437-1665-920A-CA3268C50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FAFAB-079E-4A87-97A7-F6CCF927B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853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C7C0A1-89FF-623B-7DDD-8C3C641FB3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784C08-12E7-3816-B8D8-591A2892D8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8CC652-6091-103E-1FC1-D4785D027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4BE03-6377-4CFA-912D-B97DB5D7A202}" type="datetime1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E31DE7-0DC8-E8E2-59E8-E2E4F3459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9AA431-0A8E-323E-679C-CD5CB554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FAFAB-079E-4A87-97A7-F6CCF927B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68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30623-756A-F80F-03F2-DB24133CF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E21F6A-5BA3-65C8-D0EA-4C9DFE7107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CA2D9-938A-7BBE-3803-F0598A4AB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92A08-F855-4C21-A77C-62FF21ACC01D}" type="datetime1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A9EFED-2E39-0A5E-F7EC-A14188E42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04427B-48C6-7F05-A4AE-11D907CA8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FAFAB-079E-4A87-97A7-F6CCF927B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95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1C6B6-0D31-2D47-4AB7-4FCD0AE08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0384BF-536B-180D-1A5A-D7EB4E2004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0A21EF-3BC4-3949-4F95-195C5D013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F9631-9053-417C-9ED4-C17B89756175}" type="datetime1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2277F-888E-B6AC-07E1-D2BFD1125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57AE90-57C8-CEDE-DBE5-F4BF0A194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FAFAB-079E-4A87-97A7-F6CCF927B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355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5C47A-2858-66B2-EF5A-E2CF32A71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65A933-61D1-C0CF-0C5E-A3DC88FEA8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9309B5-D9E5-F19B-6752-364F486D0F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4D0929-E8D3-36AE-6FEA-C665F9E9E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03106-5E8F-4991-8EC7-C24E091A546F}" type="datetime1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533E4D-3F0D-58D6-45E2-3656D8025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878AF1-C969-C4C0-B608-C723F2617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FAFAB-079E-4A87-97A7-F6CCF927B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514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6B8F4-B072-BF06-F38E-18E53EBCC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10625D-D8E0-6CE3-D608-81EBA27D6E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486F47-6E81-E5B6-F469-708B829F4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5FEEEE-CF35-19E7-6F71-0581E03B9D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1F5012-0235-558F-BE4C-D05653FFD6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B43809-38AE-08E8-551B-5F7CD1DBC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19EBB-5072-4684-B798-89EAAD57C814}" type="datetime1">
              <a:rPr lang="en-US" smtClean="0"/>
              <a:t>9/30/2024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8747D4-EA22-4D04-9F92-F774BC388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6FB3EF-A968-CB74-E615-DC0807A5B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FAFAB-079E-4A87-97A7-F6CCF927B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806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95AC4-85A7-590D-322C-B52879380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EFB174-7730-C3E9-0485-44A680787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7FF95-B6AC-43EB-91E0-9A9DE5FBEE4C}" type="datetime1">
              <a:rPr lang="en-US" smtClean="0"/>
              <a:t>9/30/2024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85A19-DD6F-238F-3BE9-4F817E1B1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6CDDB3-7AC1-DFD3-6FDA-B86FFE356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FAFAB-079E-4A87-97A7-F6CCF927B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087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EAFD96-9DE8-7BAC-8E9E-651D8AF61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750E5-D156-40CA-A2CA-6E5B7BC140E9}" type="datetime1">
              <a:rPr lang="en-US" smtClean="0"/>
              <a:t>9/30/2024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741A59-0ED5-B994-0032-52FA32C9A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5AEC51-9A1C-E14A-DF8D-4D54B02C4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FAFAB-079E-4A87-97A7-F6CCF927B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014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12FC0-3EBA-5C25-73F6-7117B5123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DE9FCA-CCB2-6BF3-1352-F90431F972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C06C21-445F-5106-1AC8-B8C88D0F0F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613B23-B363-A689-4E4B-A7CF939EC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CC355-F65E-4700-94FD-22B886356230}" type="datetime1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8C49C3-DFBB-9869-CCE7-F3F966378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C0D44D-D0DD-C282-778E-C70E29C80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FAFAB-079E-4A87-97A7-F6CCF927B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283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DD791-CA35-7248-24D8-57E4437A7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D3220C-93A5-E2BD-F7C7-51AB41897D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C46677-A509-D06B-117D-B5C5D5820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F6E977-22FB-F23F-BF9B-7FD1314F7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2E065-22B2-4BB2-A21A-DB242FBA676F}" type="datetime1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61CF2-3D01-A5F2-C772-D92744F88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65DB55-1E25-8A80-37D9-00775ABA1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FAFAB-079E-4A87-97A7-F6CCF927B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410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F70C41-4831-C006-C9EB-6A389C064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544082-FEDE-7D8F-2407-D188E63426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9C4D6C-9695-6ACA-54CD-FC7DBE8F56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F839A-164E-4FA4-861C-0DA297DC508D}" type="datetime1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6FC0EF-CF21-3F58-4C04-588DDBD431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39123-EC70-53EA-B52D-9123CFDC6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EFAFAB-079E-4A87-97A7-F6CCF927B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200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BAC7A6-B74C-6F22-DA59-F65122A43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2297" y="530231"/>
            <a:ext cx="6667500" cy="35718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D774F5-D4FC-A423-1D6C-B834DBE5041C}"/>
              </a:ext>
            </a:extLst>
          </p:cNvPr>
          <p:cNvSpPr txBox="1"/>
          <p:nvPr/>
        </p:nvSpPr>
        <p:spPr>
          <a:xfrm>
            <a:off x="4154750" y="4019574"/>
            <a:ext cx="32225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400" b="1" dirty="0">
                <a:cs typeface="B Nazanin" panose="00000400000000000000" pitchFamily="2" charset="-78"/>
              </a:rPr>
              <a:t>آموزش نرم افزار </a:t>
            </a:r>
            <a:r>
              <a:rPr lang="en-US" sz="2400" b="1" dirty="0">
                <a:cs typeface="B Nazanin" panose="00000400000000000000" pitchFamily="2" charset="-78"/>
              </a:rPr>
              <a:t>R</a:t>
            </a:r>
          </a:p>
          <a:p>
            <a:pPr algn="ctr" rtl="1"/>
            <a:endParaRPr lang="fa-IR" sz="2400" b="1" dirty="0">
              <a:cs typeface="B Nazanin" panose="00000400000000000000" pitchFamily="2" charset="-78"/>
            </a:endParaRPr>
          </a:p>
          <a:p>
            <a:pPr algn="ctr" rtl="1"/>
            <a:r>
              <a:rPr lang="fa-IR" sz="2400" b="1" dirty="0">
                <a:cs typeface="B Nazanin" panose="00000400000000000000" pitchFamily="2" charset="-78"/>
              </a:rPr>
              <a:t>مریم زمانی</a:t>
            </a:r>
          </a:p>
          <a:p>
            <a:pPr algn="ctr" rtl="1"/>
            <a:r>
              <a:rPr lang="fa-IR" sz="2400" b="1" dirty="0">
                <a:cs typeface="B Nazanin" panose="00000400000000000000" pitchFamily="2" charset="-78"/>
              </a:rPr>
              <a:t>دانشجوی دکتری آمارزیستی </a:t>
            </a:r>
            <a:endParaRPr lang="en-US" sz="2400" b="1" dirty="0">
              <a:cs typeface="B Nazanin" panose="00000400000000000000" pitchFamily="2" charset="-78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A3C93D-A6ED-7DAE-0130-FC134E4A3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FAFAB-079E-4A87-97A7-F6CCF927BCA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0248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8426B-0FAA-DF8A-A529-DEBA381DA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آشنایی با محیط نرم افزار </a:t>
            </a:r>
            <a:r>
              <a:rPr lang="en-US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Rstudio</a:t>
            </a: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9AB86DC-529D-CA06-F648-7B15AE3B85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322" t="19697" r="9983" b="12587"/>
          <a:stretch/>
        </p:blipFill>
        <p:spPr>
          <a:xfrm>
            <a:off x="1685925" y="1333500"/>
            <a:ext cx="9210675" cy="484505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B1C089-176B-C9A1-0FE0-3CC904ACA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39" y="75875"/>
            <a:ext cx="1071563" cy="107156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D0F65D-A524-8986-B782-2BA65AA65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FAFAB-079E-4A87-97A7-F6CCF927BCA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4502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09CA3-054F-C202-9DBD-F4DAC8054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مزایای کار با محیط  </a:t>
            </a:r>
            <a:r>
              <a:rPr lang="en-US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Rstudio</a:t>
            </a: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776190-74F2-F095-5407-358EACB46D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>
              <a:buFont typeface="Wingdings" panose="05000000000000000000" pitchFamily="2" charset="2"/>
              <a:buChar char="ü"/>
            </a:pPr>
            <a:r>
              <a:rPr lang="ar-SA" sz="2600" dirty="0">
                <a:cs typeface="B Nazanin" panose="00000400000000000000" pitchFamily="2" charset="-78"/>
              </a:rPr>
              <a:t>محیط </a:t>
            </a:r>
            <a:r>
              <a:rPr lang="en-US" sz="2600" dirty="0">
                <a:cs typeface="B Nazanin" panose="00000400000000000000" pitchFamily="2" charset="-78"/>
              </a:rPr>
              <a:t>R</a:t>
            </a:r>
            <a:r>
              <a:rPr lang="ar-SA" sz="2600" dirty="0">
                <a:cs typeface="B Nazanin" panose="00000400000000000000" pitchFamily="2" charset="-78"/>
              </a:rPr>
              <a:t>یک محیط نسبتاً گرافیکی است که امکانات و تواناییهای متعدّد را از</a:t>
            </a:r>
            <a:r>
              <a:rPr lang="en-US" sz="2600" dirty="0">
                <a:cs typeface="B Nazanin" panose="00000400000000000000" pitchFamily="2" charset="-78"/>
              </a:rPr>
              <a:t> </a:t>
            </a:r>
            <a:r>
              <a:rPr lang="ar-SA" sz="2600" dirty="0">
                <a:cs typeface="B Nazanin" panose="00000400000000000000" pitchFamily="2" charset="-78"/>
              </a:rPr>
              <a:t>طریق پانلها یا پنجره</a:t>
            </a:r>
            <a:r>
              <a:rPr lang="en-US" sz="2600" dirty="0">
                <a:cs typeface="B Nazanin" panose="00000400000000000000" pitchFamily="2" charset="-78"/>
              </a:rPr>
              <a:t> </a:t>
            </a:r>
            <a:r>
              <a:rPr lang="ar-SA" sz="2600" dirty="0">
                <a:cs typeface="B Nazanin" panose="00000400000000000000" pitchFamily="2" charset="-78"/>
              </a:rPr>
              <a:t>های متعدد (بطور معمول  4پانل)، در اختیار کاربران قرار میدهد.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ar-SA" sz="2600" dirty="0">
                <a:cs typeface="B Nazanin" panose="00000400000000000000" pitchFamily="2" charset="-78"/>
              </a:rPr>
              <a:t>در محیط </a:t>
            </a:r>
            <a:r>
              <a:rPr lang="en-US" sz="2600" dirty="0">
                <a:cs typeface="B Nazanin" panose="00000400000000000000" pitchFamily="2" charset="-78"/>
              </a:rPr>
              <a:t>R</a:t>
            </a:r>
            <a:r>
              <a:rPr lang="ar-SA" sz="2600" dirty="0">
                <a:cs typeface="B Nazanin" panose="00000400000000000000" pitchFamily="2" charset="-78"/>
              </a:rPr>
              <a:t> ،براحتی میتوانیم فایلهای دیتا با فرمتهای رایج را در محیط </a:t>
            </a:r>
            <a:r>
              <a:rPr lang="en-US" sz="2600" dirty="0">
                <a:cs typeface="B Nazanin" panose="00000400000000000000" pitchFamily="2" charset="-78"/>
              </a:rPr>
              <a:t>Import ، </a:t>
            </a:r>
            <a:r>
              <a:rPr lang="ar-SA" sz="2600" dirty="0">
                <a:cs typeface="B Nazanin" panose="00000400000000000000" pitchFamily="2" charset="-78"/>
              </a:rPr>
              <a:t>نموده و سپس بر</a:t>
            </a:r>
            <a:r>
              <a:rPr lang="en-US" sz="2600" dirty="0">
                <a:cs typeface="B Nazanin" panose="00000400000000000000" pitchFamily="2" charset="-78"/>
              </a:rPr>
              <a:t> </a:t>
            </a:r>
            <a:r>
              <a:rPr lang="ar-SA" sz="2600" dirty="0">
                <a:cs typeface="B Nazanin" panose="00000400000000000000" pitchFamily="2" charset="-78"/>
              </a:rPr>
              <a:t>روی آنها، کار تحلیل آماری انجام دهیم!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ar-SA" sz="2600" dirty="0">
                <a:cs typeface="B Nazanin" panose="00000400000000000000" pitchFamily="2" charset="-78"/>
              </a:rPr>
              <a:t>همچنین در محیط دسترسی به فعالیتهای رایجی مانند نصب و فراخوانی «پکیجها»،</a:t>
            </a:r>
            <a:r>
              <a:rPr lang="en-US" sz="2600" dirty="0">
                <a:cs typeface="B Nazanin" panose="00000400000000000000" pitchFamily="2" charset="-78"/>
              </a:rPr>
              <a:t> </a:t>
            </a:r>
            <a:r>
              <a:rPr lang="ar-SA" sz="2600" dirty="0">
                <a:cs typeface="B Nazanin" panose="00000400000000000000" pitchFamily="2" charset="-78"/>
              </a:rPr>
              <a:t>مشاهده خروجی نمودارها (گرافها)، حتی مشاهده ساختار دیتاستها، مشاهده و استفاده از</a:t>
            </a:r>
            <a:r>
              <a:rPr lang="en-US" sz="2600" dirty="0">
                <a:cs typeface="B Nazanin" panose="00000400000000000000" pitchFamily="2" charset="-78"/>
              </a:rPr>
              <a:t> </a:t>
            </a:r>
            <a:r>
              <a:rPr lang="ar-SA" sz="2600" dirty="0">
                <a:cs typeface="B Nazanin" panose="00000400000000000000" pitchFamily="2" charset="-78"/>
              </a:rPr>
              <a:t>فایلهای  </a:t>
            </a:r>
            <a:r>
              <a:rPr lang="en-US" sz="2600" dirty="0">
                <a:cs typeface="B Nazanin" panose="00000400000000000000" pitchFamily="2" charset="-78"/>
              </a:rPr>
              <a:t>R Script</a:t>
            </a:r>
            <a:r>
              <a:rPr lang="ar-SA" sz="2600" dirty="0">
                <a:cs typeface="B Nazanin" panose="00000400000000000000" pitchFamily="2" charset="-78"/>
              </a:rPr>
              <a:t>و فعالیتهای مهم دیگر، براحتی در دسترس و استفاده است</a:t>
            </a:r>
            <a:r>
              <a:rPr lang="en-US" sz="2600" dirty="0">
                <a:cs typeface="B Nazanin" panose="00000400000000000000" pitchFamily="2" charset="-78"/>
              </a:rPr>
              <a:t>.</a:t>
            </a:r>
            <a:r>
              <a:rPr lang="ar-SA" sz="2600" dirty="0">
                <a:cs typeface="B Nazanin" panose="00000400000000000000" pitchFamily="2" charset="-78"/>
              </a:rPr>
              <a:t> </a:t>
            </a:r>
            <a:endParaRPr lang="en-US" sz="2600" dirty="0">
              <a:cs typeface="B Nazanin" panose="00000400000000000000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E8A3F1-CEE8-1F6C-5BB7-A4B907FF1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99" y="75877"/>
            <a:ext cx="1352688" cy="135268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0A45BC-31C4-73BD-F709-FE17456D6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FAFAB-079E-4A87-97A7-F6CCF927BCA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8699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4673B-B546-0921-822B-9D4852E28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EB58498-3616-F129-A207-BDC57E73AB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371" t="27435" r="14908" b="44765"/>
          <a:stretch/>
        </p:blipFill>
        <p:spPr>
          <a:xfrm>
            <a:off x="1838325" y="2038350"/>
            <a:ext cx="8515349" cy="27813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8633C0-0E00-69E1-9DD4-14CF2389DB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99" y="107673"/>
            <a:ext cx="939878" cy="93987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9CCA6B-D573-11CC-203E-B03CE2FFC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FAFAB-079E-4A87-97A7-F6CCF927BCA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5220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0FD3F-7C44-0A15-FB09-9ED038605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68C2F4F-8B92-A252-E7DD-D0E5819FA7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572" t="24590" r="14046" b="15432"/>
          <a:stretch/>
        </p:blipFill>
        <p:spPr>
          <a:xfrm>
            <a:off x="2421477" y="1807577"/>
            <a:ext cx="7734299" cy="3709987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7B85EB-9C08-E9E6-E346-A88A6AC65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99" y="70929"/>
            <a:ext cx="1077480" cy="107748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693225-0805-E18C-1EE8-16C873B91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FAFAB-079E-4A87-97A7-F6CCF927BCA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2042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A8ED8-9D5C-44C4-C548-D27496BA4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CD8B36-D3EB-F93B-ABAE-91361AE10B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4FC880-6A77-4AB4-20F7-F1AA8005D3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89" t="24652" r="17342" b="8889"/>
          <a:stretch/>
        </p:blipFill>
        <p:spPr>
          <a:xfrm>
            <a:off x="2066925" y="1150143"/>
            <a:ext cx="8267700" cy="48029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410182-ADFE-4B16-6230-54E5C4553D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36" y="0"/>
            <a:ext cx="1193631" cy="1193631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0B4BF5-25E6-D79D-B9AF-D5C36B76A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FAFAB-079E-4A87-97A7-F6CCF927BCA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349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B0BF2-758D-A124-B3F6-A4E7D9703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C43F400-EC39-546A-DDFE-646980DED8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058" t="15615" r="8259" b="8647"/>
          <a:stretch/>
        </p:blipFill>
        <p:spPr>
          <a:xfrm>
            <a:off x="1221459" y="965168"/>
            <a:ext cx="9470216" cy="5053829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1A5763-3E06-AB44-18CE-439D511B22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61" y="75876"/>
            <a:ext cx="1071563" cy="107156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00DE49-E2AE-9F70-0350-485EDDF88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FAFAB-079E-4A87-97A7-F6CCF927BCA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2041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A1178-F7C1-4B79-4A95-7C7564EF0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CB1ADE2-852A-18D0-3703-5069F07E71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509" t="23933" r="14293" b="8865"/>
          <a:stretch/>
        </p:blipFill>
        <p:spPr>
          <a:xfrm>
            <a:off x="1358283" y="559293"/>
            <a:ext cx="9176367" cy="5260482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839476-84DA-AFC2-9200-B4DE609CD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22" y="48080"/>
            <a:ext cx="979826" cy="97982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255F5D-DEDE-245E-E432-73CB8B2DB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FAFAB-079E-4A87-97A7-F6CCF927BCA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3643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9DEC4-3480-962E-F096-9F40EE0FD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DF9A27F-94DF-80EB-EB1A-F68B5502FE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389" t="27435" r="21310" b="8865"/>
          <a:stretch/>
        </p:blipFill>
        <p:spPr>
          <a:xfrm>
            <a:off x="1713391" y="1328737"/>
            <a:ext cx="8815526" cy="4832365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10814E-6004-E61B-69F6-B5B181AFF5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40" y="67000"/>
            <a:ext cx="1007198" cy="100719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43DA13-F3CC-2FE2-0A80-B85BEF4C4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FAFAB-079E-4A87-97A7-F6CCF927BCA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5994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04AE4-C0E8-7A2F-11A3-C1A3D0FC9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2163" y="65836"/>
            <a:ext cx="10515600" cy="1047846"/>
          </a:xfrm>
        </p:spPr>
        <p:txBody>
          <a:bodyPr/>
          <a:lstStyle/>
          <a:p>
            <a:pPr algn="r" rtl="1"/>
            <a:r>
              <a:rPr lang="fa-IR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آشنایی اولیه با محیط </a:t>
            </a:r>
            <a:r>
              <a:rPr lang="en-US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Rstudio</a:t>
            </a: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0C7CE75-FC4E-7E67-BBBA-733AAFBAD0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677" t="24590" r="10845" b="9741"/>
          <a:stretch/>
        </p:blipFill>
        <p:spPr>
          <a:xfrm>
            <a:off x="1041970" y="940830"/>
            <a:ext cx="9919918" cy="5415519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2C270C-FE3F-123B-7EEA-954593574C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99" y="65835"/>
            <a:ext cx="962071" cy="96207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07993-A4E6-175D-0F6C-7A9E9F2F5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FAFAB-079E-4A87-97A7-F6CCF927BCA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8098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662B2-39A6-3593-24DD-39429E241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10BB77-973A-903F-00A9-AC276DB44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3A2CFB-6D84-6A6A-32FE-F3D3B60C3D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71" t="22778" r="11328" b="11528"/>
          <a:stretch/>
        </p:blipFill>
        <p:spPr>
          <a:xfrm>
            <a:off x="838200" y="1027906"/>
            <a:ext cx="10134599" cy="50014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BCE8C7-9463-F7B9-F1CC-30392C83D1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13" y="62027"/>
            <a:ext cx="965879" cy="965879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030219-1E0B-7C9E-39FA-0F21DE81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FAFAB-079E-4A87-97A7-F6CCF927BCA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547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1466F-9551-00B5-5FE1-F241F039A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سر فصل مطالب</a:t>
            </a: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08D67-255C-D587-530C-1DB6C1D43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3380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 algn="r" rtl="1">
              <a:buClr>
                <a:srgbClr val="0070C0"/>
              </a:buClr>
              <a:buNone/>
            </a:pPr>
            <a:endParaRPr lang="en-US" dirty="0">
              <a:cs typeface="B Nazanin" panose="00000400000000000000" pitchFamily="2" charset="-78"/>
            </a:endParaRPr>
          </a:p>
          <a:p>
            <a:pPr marL="514350" indent="-514350" algn="r" rtl="1">
              <a:buClr>
                <a:srgbClr val="0070C0"/>
              </a:buClr>
              <a:buFont typeface="+mj-lt"/>
              <a:buAutoNum type="arabicPeriod"/>
            </a:pPr>
            <a:r>
              <a:rPr lang="ar-SA" dirty="0">
                <a:cs typeface="B Nazanin" panose="00000400000000000000" pitchFamily="2" charset="-78"/>
              </a:rPr>
              <a:t>آشنایی با تاریخچه، سیر تکاملی و جایگاه </a:t>
            </a:r>
            <a:r>
              <a:rPr lang="en-US" dirty="0">
                <a:cs typeface="B Nazanin" panose="00000400000000000000" pitchFamily="2" charset="-78"/>
              </a:rPr>
              <a:t>R </a:t>
            </a:r>
            <a:r>
              <a:rPr lang="fa-IR" dirty="0">
                <a:cs typeface="B Nazanin" panose="00000400000000000000" pitchFamily="2" charset="-78"/>
              </a:rPr>
              <a:t> </a:t>
            </a:r>
            <a:r>
              <a:rPr lang="ar-SA" dirty="0">
                <a:cs typeface="B Nazanin" panose="00000400000000000000" pitchFamily="2" charset="-78"/>
              </a:rPr>
              <a:t>در تحلیل آماری امروزی دنیا</a:t>
            </a:r>
            <a:endParaRPr lang="en-US" dirty="0">
              <a:cs typeface="B Nazanin" panose="00000400000000000000" pitchFamily="2" charset="-78"/>
            </a:endParaRPr>
          </a:p>
          <a:p>
            <a:pPr marL="514350" indent="-514350" algn="r" rtl="1">
              <a:buClr>
                <a:srgbClr val="0070C0"/>
              </a:buClr>
              <a:buFont typeface="+mj-lt"/>
              <a:buAutoNum type="arabicPeriod"/>
            </a:pPr>
            <a:r>
              <a:rPr lang="fa-IR" dirty="0">
                <a:cs typeface="B Nazanin" panose="00000400000000000000" pitchFamily="2" charset="-78"/>
              </a:rPr>
              <a:t>دانلود و نصب نرم افزار </a:t>
            </a:r>
            <a:r>
              <a:rPr lang="en-US" dirty="0">
                <a:cs typeface="B Nazanin" panose="00000400000000000000" pitchFamily="2" charset="-78"/>
              </a:rPr>
              <a:t>R</a:t>
            </a:r>
            <a:r>
              <a:rPr lang="fa-IR" dirty="0">
                <a:cs typeface="B Nazanin" panose="00000400000000000000" pitchFamily="2" charset="-78"/>
              </a:rPr>
              <a:t> و </a:t>
            </a:r>
            <a:r>
              <a:rPr lang="en-US" dirty="0" err="1">
                <a:cs typeface="B Nazanin" panose="00000400000000000000" pitchFamily="2" charset="-78"/>
              </a:rPr>
              <a:t>Rstudio</a:t>
            </a:r>
            <a:endParaRPr lang="en-US" dirty="0">
              <a:cs typeface="B Nazanin" panose="00000400000000000000" pitchFamily="2" charset="-78"/>
            </a:endParaRPr>
          </a:p>
          <a:p>
            <a:pPr marL="514350" indent="-514350" algn="r" rtl="1">
              <a:buClr>
                <a:srgbClr val="0070C0"/>
              </a:buClr>
              <a:buFont typeface="+mj-lt"/>
              <a:buAutoNum type="arabicPeriod"/>
            </a:pPr>
            <a:r>
              <a:rPr lang="fa-IR" dirty="0">
                <a:cs typeface="B Nazanin" panose="00000400000000000000" pitchFamily="2" charset="-78"/>
              </a:rPr>
              <a:t>آشنایی با محیط </a:t>
            </a:r>
            <a:r>
              <a:rPr lang="en-US" dirty="0" err="1">
                <a:cs typeface="B Nazanin" panose="00000400000000000000" pitchFamily="2" charset="-78"/>
              </a:rPr>
              <a:t>Rstudio</a:t>
            </a:r>
            <a:r>
              <a:rPr lang="en-US" dirty="0">
                <a:cs typeface="B Nazanin" panose="00000400000000000000" pitchFamily="2" charset="-78"/>
              </a:rPr>
              <a:t> </a:t>
            </a:r>
            <a:r>
              <a:rPr lang="fa-IR" dirty="0">
                <a:cs typeface="B Nazanin" panose="00000400000000000000" pitchFamily="2" charset="-78"/>
              </a:rPr>
              <a:t> و نصب پکیج ها و فراخوان آنها </a:t>
            </a:r>
          </a:p>
          <a:p>
            <a:pPr marL="514350" indent="-514350" algn="r" rtl="1">
              <a:buClr>
                <a:srgbClr val="0070C0"/>
              </a:buClr>
              <a:buFont typeface="+mj-lt"/>
              <a:buAutoNum type="arabicPeriod"/>
            </a:pPr>
            <a:r>
              <a:rPr lang="fa-IR" dirty="0">
                <a:cs typeface="B Nazanin" panose="00000400000000000000" pitchFamily="2" charset="-78"/>
              </a:rPr>
              <a:t>آشنایی با ساختار داده ها و متغیر ها  در </a:t>
            </a:r>
            <a:r>
              <a:rPr lang="en-US" dirty="0">
                <a:cs typeface="B Nazanin" panose="00000400000000000000" pitchFamily="2" charset="-78"/>
              </a:rPr>
              <a:t>R</a:t>
            </a:r>
            <a:r>
              <a:rPr lang="fa-IR" dirty="0">
                <a:cs typeface="B Nazanin" panose="00000400000000000000" pitchFamily="2" charset="-78"/>
              </a:rPr>
              <a:t> و چگونگی انتقال داده ها  از سایر نرم افزار ها ی پرکاربرد به محیط </a:t>
            </a:r>
            <a:r>
              <a:rPr lang="en-US" dirty="0">
                <a:cs typeface="B Nazanin" panose="00000400000000000000" pitchFamily="2" charset="-78"/>
              </a:rPr>
              <a:t>R</a:t>
            </a:r>
          </a:p>
          <a:p>
            <a:pPr marL="514350" indent="-514350" algn="r" rtl="1">
              <a:buClr>
                <a:srgbClr val="0070C0"/>
              </a:buClr>
              <a:buFont typeface="+mj-lt"/>
              <a:buAutoNum type="arabicPeriod"/>
            </a:pPr>
            <a:r>
              <a:rPr lang="fa-IR" dirty="0">
                <a:cs typeface="B Nazanin" panose="00000400000000000000" pitchFamily="2" charset="-78"/>
              </a:rPr>
              <a:t>اشنایی با دستورات ساده </a:t>
            </a:r>
            <a:r>
              <a:rPr lang="en-US" dirty="0">
                <a:cs typeface="B Nazanin" panose="00000400000000000000" pitchFamily="2" charset="-78"/>
              </a:rPr>
              <a:t>R</a:t>
            </a:r>
          </a:p>
          <a:p>
            <a:pPr marL="514350" indent="-514350" algn="r" rtl="1">
              <a:buClr>
                <a:srgbClr val="0070C0"/>
              </a:buClr>
              <a:buFont typeface="+mj-lt"/>
              <a:buAutoNum type="arabicPeriod"/>
            </a:pPr>
            <a:r>
              <a:rPr lang="ar-SA" dirty="0">
                <a:cs typeface="B Nazanin" panose="00000400000000000000" pitchFamily="2" charset="-78"/>
              </a:rPr>
              <a:t>توابع </a:t>
            </a:r>
            <a:r>
              <a:rPr lang="fa-IR" dirty="0">
                <a:cs typeface="B Nazanin" panose="00000400000000000000" pitchFamily="2" charset="-78"/>
              </a:rPr>
              <a:t>کاربردی </a:t>
            </a:r>
            <a:r>
              <a:rPr lang="ar-SA" dirty="0">
                <a:cs typeface="B Nazanin" panose="00000400000000000000" pitchFamily="2" charset="-78"/>
              </a:rPr>
              <a:t>در </a:t>
            </a:r>
            <a:r>
              <a:rPr lang="en-US" dirty="0">
                <a:cs typeface="B Nazanin" panose="00000400000000000000" pitchFamily="2" charset="-78"/>
              </a:rPr>
              <a:t>R</a:t>
            </a:r>
          </a:p>
          <a:p>
            <a:pPr marL="514350" indent="-514350" algn="r" rtl="1">
              <a:buClr>
                <a:srgbClr val="0070C0"/>
              </a:buClr>
              <a:buFont typeface="+mj-lt"/>
              <a:buAutoNum type="arabicPeriod"/>
            </a:pPr>
            <a:r>
              <a:rPr lang="ar-SA" dirty="0">
                <a:cs typeface="B Nazanin" panose="00000400000000000000" pitchFamily="2" charset="-78"/>
              </a:rPr>
              <a:t>رسم نمودار در </a:t>
            </a:r>
            <a:r>
              <a:rPr lang="en-US" dirty="0">
                <a:cs typeface="B Nazanin" panose="00000400000000000000" pitchFamily="2" charset="-78"/>
              </a:rPr>
              <a:t>R</a:t>
            </a:r>
          </a:p>
          <a:p>
            <a:pPr marL="0" indent="0" algn="r" rtl="1">
              <a:buNone/>
            </a:pPr>
            <a:endParaRPr lang="en-US" dirty="0"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endParaRPr lang="en-US" dirty="0">
              <a:cs typeface="B Nazanin" panose="00000400000000000000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0F178A-A596-D2EA-BF78-D745C58C04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23" y="64263"/>
            <a:ext cx="1144079" cy="114407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51D1F7-DC85-A706-A4C2-95C508AE7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FAFAB-079E-4A87-97A7-F6CCF927BCA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1929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55410-4B5E-E457-77D3-58203B037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61A93A6-55D1-F790-646D-56812361B7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544" t="21007" r="10963" b="13667"/>
          <a:stretch/>
        </p:blipFill>
        <p:spPr>
          <a:xfrm>
            <a:off x="1394450" y="674704"/>
            <a:ext cx="8930650" cy="5230796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4224B0-0777-32CB-28C0-CC598823B9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54" y="57706"/>
            <a:ext cx="1233996" cy="123399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1D75D-A9B4-9C54-4A36-5CE8C9CA2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FAFAB-079E-4A87-97A7-F6CCF927BCA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6525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24A94-2D7B-7121-9859-5F3C83CDF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C16A57C-79D2-68DE-5346-5F43AA8B24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554" t="23933" r="11214" b="9741"/>
          <a:stretch/>
        </p:blipFill>
        <p:spPr>
          <a:xfrm>
            <a:off x="1491449" y="577049"/>
            <a:ext cx="9241653" cy="5406501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0A6276-722B-762F-B72E-DF575D622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64" y="62145"/>
            <a:ext cx="923278" cy="92327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9E972-FFFE-205C-F368-FB16583F6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FAFAB-079E-4A87-97A7-F6CCF927BCA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557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437B-311E-61D7-9BAF-17B7196E8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6C0BE3-79AE-5B46-EBD5-A86A0E17C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8AFFDD-9EEC-B855-0B5B-17A06B57B6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01" t="19306" r="19844" b="10972"/>
          <a:stretch/>
        </p:blipFill>
        <p:spPr>
          <a:xfrm>
            <a:off x="1322774" y="681037"/>
            <a:ext cx="9059476" cy="53824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AD8D40-F0C4-FFE7-08B1-86363C5096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91" y="110917"/>
            <a:ext cx="891790" cy="89179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64819C-C086-6B97-AF99-B4B1F723D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FAFAB-079E-4A87-97A7-F6CCF927BCA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0572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1F0DA-F95D-9649-028E-B58C277D1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13BBF1-E808-C5A0-11EE-6245999A6B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6458"/>
          <a:stretch/>
        </p:blipFill>
        <p:spPr>
          <a:xfrm>
            <a:off x="1296140" y="461639"/>
            <a:ext cx="9525740" cy="6031236"/>
          </a:xfrm>
        </p:spPr>
      </p:pic>
      <p:sp>
        <p:nvSpPr>
          <p:cNvPr id="6" name="Arrow: Bent 5">
            <a:extLst>
              <a:ext uri="{FF2B5EF4-FFF2-40B4-BE49-F238E27FC236}">
                <a16:creationId xmlns:a16="http://schemas.microsoft.com/office/drawing/2014/main" id="{47BD806F-21EE-7BA8-CDF3-9136E5C6DD9A}"/>
              </a:ext>
            </a:extLst>
          </p:cNvPr>
          <p:cNvSpPr/>
          <p:nvPr/>
        </p:nvSpPr>
        <p:spPr>
          <a:xfrm>
            <a:off x="3558374" y="4294387"/>
            <a:ext cx="676275" cy="47625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2153AC-A05B-A34F-3C44-78BF5902D7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21" y="138020"/>
            <a:ext cx="767179" cy="767179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EA7CA2-28EC-7C56-3E24-4EB2926F7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FAFAB-079E-4A87-97A7-F6CCF927BCA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2282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3D86B-84AC-9AFA-C7EA-A3CD5C224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انواع داده ها </a:t>
            </a: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7E8E27-A2AB-7D78-A09D-118B7E8D72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2600" dirty="0">
                <a:cs typeface="B Nazanin" panose="00000400000000000000" pitchFamily="2" charset="-78"/>
              </a:rPr>
              <a:t>در اکثر نرم افزار های آماری ، چهار دسته متغیر/داده ، مورد استفاده قرار می گیرد:</a:t>
            </a:r>
          </a:p>
          <a:p>
            <a:pPr marL="0" indent="0" algn="r" rtl="1">
              <a:buNone/>
            </a:pPr>
            <a:r>
              <a:rPr lang="fa-IR" sz="2600" dirty="0">
                <a:cs typeface="B Nazanin" panose="00000400000000000000" pitchFamily="2" charset="-78"/>
              </a:rPr>
              <a:t>داده های عددی(</a:t>
            </a:r>
            <a:r>
              <a:rPr lang="en-US" sz="2600" dirty="0">
                <a:cs typeface="B Nazanin" panose="00000400000000000000" pitchFamily="2" charset="-78"/>
              </a:rPr>
              <a:t>numeric</a:t>
            </a:r>
            <a:r>
              <a:rPr lang="fa-IR" sz="2600" dirty="0">
                <a:cs typeface="B Nazanin" panose="00000400000000000000" pitchFamily="2" charset="-78"/>
              </a:rPr>
              <a:t>)</a:t>
            </a:r>
          </a:p>
          <a:p>
            <a:pPr marL="0" indent="0" algn="r" rtl="1">
              <a:buNone/>
            </a:pPr>
            <a:r>
              <a:rPr lang="fa-IR" sz="2600" dirty="0">
                <a:cs typeface="B Nazanin" panose="00000400000000000000" pitchFamily="2" charset="-78"/>
              </a:rPr>
              <a:t>داده های دسته بندی (</a:t>
            </a:r>
            <a:r>
              <a:rPr lang="en-US" sz="2600" dirty="0">
                <a:cs typeface="B Nazanin" panose="00000400000000000000" pitchFamily="2" charset="-78"/>
              </a:rPr>
              <a:t>categorical</a:t>
            </a:r>
            <a:r>
              <a:rPr lang="fa-IR" sz="2600" dirty="0">
                <a:cs typeface="B Nazanin" panose="00000400000000000000" pitchFamily="2" charset="-78"/>
              </a:rPr>
              <a:t>)</a:t>
            </a:r>
          </a:p>
          <a:p>
            <a:pPr marL="0" indent="0" algn="r" rtl="1">
              <a:buNone/>
            </a:pPr>
            <a:r>
              <a:rPr lang="fa-IR" sz="2600" dirty="0">
                <a:cs typeface="B Nazanin" panose="00000400000000000000" pitchFamily="2" charset="-78"/>
              </a:rPr>
              <a:t>داده های متنی/رشته ای (</a:t>
            </a:r>
            <a:r>
              <a:rPr lang="en-US" sz="2600" dirty="0">
                <a:cs typeface="B Nazanin" panose="00000400000000000000" pitchFamily="2" charset="-78"/>
              </a:rPr>
              <a:t>string</a:t>
            </a:r>
            <a:r>
              <a:rPr lang="fa-IR" sz="2600" dirty="0">
                <a:cs typeface="B Nazanin" panose="00000400000000000000" pitchFamily="2" charset="-78"/>
              </a:rPr>
              <a:t>)</a:t>
            </a:r>
          </a:p>
          <a:p>
            <a:pPr marL="0" indent="0" algn="r" rtl="1">
              <a:buNone/>
            </a:pPr>
            <a:r>
              <a:rPr lang="fa-IR" sz="2600" dirty="0">
                <a:cs typeface="B Nazanin" panose="00000400000000000000" pitchFamily="2" charset="-78"/>
              </a:rPr>
              <a:t>داده های تاریخی(</a:t>
            </a:r>
            <a:r>
              <a:rPr lang="en-US" sz="2600" dirty="0">
                <a:cs typeface="B Nazanin" panose="00000400000000000000" pitchFamily="2" charset="-78"/>
              </a:rPr>
              <a:t>date</a:t>
            </a:r>
            <a:r>
              <a:rPr lang="fa-IR" sz="2600" dirty="0">
                <a:cs typeface="B Nazanin" panose="00000400000000000000" pitchFamily="2" charset="-78"/>
              </a:rPr>
              <a:t>)</a:t>
            </a:r>
            <a:endParaRPr lang="en-US" sz="2600" dirty="0">
              <a:cs typeface="B Nazanin" panose="00000400000000000000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C57D65-79B1-683A-1388-09179562A7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24" y="66999"/>
            <a:ext cx="785258" cy="78525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82A8C1-565A-4185-8FB2-A27345290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FAFAB-079E-4A87-97A7-F6CCF927BCA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2818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29D95-7C29-E741-FD6C-5AEF3C2C5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ساختار داده ای (پرکاربرد در آمار)</a:t>
            </a: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3629008-0F19-2739-345A-1365A6E137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823" t="45020" r="15522" b="17622"/>
          <a:stretch/>
        </p:blipFill>
        <p:spPr>
          <a:xfrm>
            <a:off x="1529425" y="1371600"/>
            <a:ext cx="8686800" cy="5167312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808BF6-C78C-BDF1-7312-2FBF2ACB5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81" y="73972"/>
            <a:ext cx="953934" cy="95393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82E80B-6444-D518-214C-ADE60EDF1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FAFAB-079E-4A87-97A7-F6CCF927BCA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892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034D8-2E03-1D5D-69BE-14F8F9C95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سایر ساختار داده ها در </a:t>
            </a:r>
            <a: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1DE3B43-FA47-E8DD-76FD-52E13E2D49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555" y="1825625"/>
            <a:ext cx="9082890" cy="4351338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57F88D-08D5-9E6B-7115-17B5E50B2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14" y="75877"/>
            <a:ext cx="829646" cy="82964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506FCD-7D3B-4438-F3B4-C4B7DB66B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FAFAB-079E-4A87-97A7-F6CCF927BCA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0015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AF211-C1B5-C1DD-1EFD-34C8E7069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B711FA-28FC-8F35-3504-2829E9E099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 rtl="1">
              <a:buNone/>
            </a:pPr>
            <a:r>
              <a:rPr lang="ar-SA" sz="2600" dirty="0">
                <a:cs typeface="B Nazanin" panose="00000400000000000000" pitchFamily="2" charset="-78"/>
              </a:rPr>
              <a:t>در برنامه  </a:t>
            </a:r>
            <a:r>
              <a:rPr lang="en-US" sz="2600" dirty="0">
                <a:cs typeface="B Nazanin" panose="00000400000000000000" pitchFamily="2" charset="-78"/>
              </a:rPr>
              <a:t>R</a:t>
            </a:r>
            <a:r>
              <a:rPr lang="ar-SA" sz="2600" dirty="0">
                <a:cs typeface="B Nazanin" panose="00000400000000000000" pitchFamily="2" charset="-78"/>
              </a:rPr>
              <a:t>،</a:t>
            </a:r>
            <a:r>
              <a:rPr lang="en-US" sz="2600" dirty="0">
                <a:cs typeface="B Nazanin" panose="00000400000000000000" pitchFamily="2" charset="-78"/>
              </a:rPr>
              <a:t> </a:t>
            </a:r>
            <a:r>
              <a:rPr lang="ar-SA" sz="2600" dirty="0">
                <a:cs typeface="B Nazanin" panose="00000400000000000000" pitchFamily="2" charset="-78"/>
              </a:rPr>
              <a:t>اصطلاح «دیتافریم» یا  </a:t>
            </a:r>
            <a:r>
              <a:rPr lang="en-US" sz="2600" dirty="0" err="1">
                <a:cs typeface="B Nazanin" panose="00000400000000000000" pitchFamily="2" charset="-78"/>
              </a:rPr>
              <a:t>Dataframe</a:t>
            </a:r>
            <a:r>
              <a:rPr lang="ar-SA" sz="2600" dirty="0">
                <a:cs typeface="B Nazanin" panose="00000400000000000000" pitchFamily="2" charset="-78"/>
              </a:rPr>
              <a:t>،</a:t>
            </a:r>
            <a:r>
              <a:rPr lang="en-US" sz="2600" dirty="0">
                <a:cs typeface="B Nazanin" panose="00000400000000000000" pitchFamily="2" charset="-78"/>
              </a:rPr>
              <a:t> </a:t>
            </a:r>
            <a:r>
              <a:rPr lang="ar-SA" sz="2600" dirty="0">
                <a:cs typeface="B Nazanin" panose="00000400000000000000" pitchFamily="2" charset="-78"/>
              </a:rPr>
              <a:t>مصطلحتر از واژه </a:t>
            </a:r>
            <a:r>
              <a:rPr lang="en-US" sz="2600" dirty="0">
                <a:cs typeface="B Nazanin" panose="00000400000000000000" pitchFamily="2" charset="-78"/>
              </a:rPr>
              <a:t>Dataset</a:t>
            </a:r>
            <a:r>
              <a:rPr lang="ar-SA" sz="2600" dirty="0">
                <a:cs typeface="B Nazanin" panose="00000400000000000000" pitchFamily="2" charset="-78"/>
              </a:rPr>
              <a:t> می</a:t>
            </a:r>
            <a:r>
              <a:rPr lang="en-US" sz="2600" dirty="0">
                <a:cs typeface="B Nazanin" panose="00000400000000000000" pitchFamily="2" charset="-78"/>
              </a:rPr>
              <a:t> </a:t>
            </a:r>
            <a:r>
              <a:rPr lang="ar-SA" sz="2600" dirty="0">
                <a:cs typeface="B Nazanin" panose="00000400000000000000" pitchFamily="2" charset="-78"/>
              </a:rPr>
              <a:t>باشد. بهر حال از</a:t>
            </a:r>
            <a:r>
              <a:rPr lang="en-US" sz="2600" dirty="0">
                <a:cs typeface="B Nazanin" panose="00000400000000000000" pitchFamily="2" charset="-78"/>
              </a:rPr>
              <a:t> </a:t>
            </a:r>
            <a:r>
              <a:rPr lang="ar-SA" sz="2600" dirty="0">
                <a:cs typeface="B Nazanin" panose="00000400000000000000" pitchFamily="2" charset="-78"/>
              </a:rPr>
              <a:t>منظر عملی، این دو واژه را معادل یکدیگر در نظر بگیرید.</a:t>
            </a:r>
          </a:p>
          <a:p>
            <a:pPr marL="0" indent="0" algn="r" rtl="1">
              <a:buNone/>
            </a:pPr>
            <a:r>
              <a:rPr lang="ar-SA" sz="2600" dirty="0">
                <a:cs typeface="B Nazanin" panose="00000400000000000000" pitchFamily="2" charset="-78"/>
              </a:rPr>
              <a:t>هر دیتافریم / دیتاست، متشکل از تعدادی ستون (متغیرها) و تعدادی ردیف (مشاهدات)، است</a:t>
            </a:r>
            <a:r>
              <a:rPr lang="en-US" sz="2600" dirty="0">
                <a:cs typeface="B Nazanin" panose="00000400000000000000" pitchFamily="2" charset="-78"/>
              </a:rPr>
              <a:t>.</a:t>
            </a:r>
          </a:p>
          <a:p>
            <a:pPr marL="0" indent="0" algn="r" rtl="1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A720EE-2F9A-C525-BF67-545F05C476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542" t="34815" r="6875" b="20741"/>
          <a:stretch/>
        </p:blipFill>
        <p:spPr>
          <a:xfrm>
            <a:off x="3117744" y="3294063"/>
            <a:ext cx="6870912" cy="2882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687F0D-35B3-C8E3-2BC9-2822D2CE9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63" y="121443"/>
            <a:ext cx="906463" cy="906463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DA1D34-C1AE-8673-E78B-12857D20B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FAFAB-079E-4A87-97A7-F6CCF927BCA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1544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1ADC3-0EF8-6614-1FC3-26D27427F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قراردادهای ابتدایی </a:t>
            </a: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D6E4A4-B356-CF5B-54C2-54AF6158E2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ar-SA" sz="2600" b="0" i="0" dirty="0">
                <a:solidFill>
                  <a:srgbClr val="000000"/>
                </a:solidFill>
                <a:effectLst/>
                <a:latin typeface="B Mitra" panose="00000400000000000000" pitchFamily="2" charset="-78"/>
                <a:cs typeface="B Nazanin" panose="00000400000000000000" pitchFamily="2" charset="-78"/>
              </a:rPr>
              <a:t>اختصاص نام به ساختار داده با “</a:t>
            </a:r>
            <a:r>
              <a:rPr lang="fa-IR" sz="2600" b="0" i="0" dirty="0">
                <a:solidFill>
                  <a:srgbClr val="000000"/>
                </a:solidFill>
                <a:effectLst/>
                <a:latin typeface="B Mitra" panose="00000400000000000000" pitchFamily="2" charset="-78"/>
                <a:cs typeface="B Nazanin" panose="00000400000000000000" pitchFamily="2" charset="-78"/>
              </a:rPr>
              <a:t>-&gt;</a:t>
            </a:r>
            <a:r>
              <a:rPr lang="ar-SA" sz="2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cs typeface="B Nazanin" panose="00000400000000000000" pitchFamily="2" charset="-78"/>
              </a:rPr>
              <a:t>" </a:t>
            </a:r>
            <a:r>
              <a:rPr lang="ar-SA" sz="2600" b="0" i="0" dirty="0">
                <a:solidFill>
                  <a:srgbClr val="000000"/>
                </a:solidFill>
                <a:effectLst/>
                <a:latin typeface="B Mitra" panose="00000400000000000000" pitchFamily="2" charset="-78"/>
                <a:cs typeface="B Nazanin" panose="00000400000000000000" pitchFamily="2" charset="-78"/>
              </a:rPr>
              <a:t>یا </a:t>
            </a:r>
            <a:r>
              <a:rPr lang="ar-SA" sz="2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cs typeface="B Nazanin" panose="00000400000000000000" pitchFamily="2" charset="-78"/>
              </a:rPr>
              <a:t>"" </a:t>
            </a:r>
            <a:r>
              <a:rPr lang="ar-SA" sz="2600" b="0" i="0" dirty="0">
                <a:solidFill>
                  <a:srgbClr val="000000"/>
                </a:solidFill>
                <a:effectLst/>
                <a:latin typeface="B Mitra" panose="00000400000000000000" pitchFamily="2" charset="-78"/>
                <a:cs typeface="B Nazanin" panose="00000400000000000000" pitchFamily="2" charset="-78"/>
              </a:rPr>
              <a:t>یا </a:t>
            </a:r>
            <a:r>
              <a:rPr lang="ar-SA" sz="2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cs typeface="B Nazanin" panose="00000400000000000000" pitchFamily="2" charset="-78"/>
              </a:rPr>
              <a:t>"</a:t>
            </a:r>
            <a:r>
              <a:rPr lang="ar-SA" sz="2600" b="0" i="0" dirty="0">
                <a:solidFill>
                  <a:srgbClr val="000000"/>
                </a:solidFill>
                <a:effectLst/>
                <a:latin typeface="B Mitra" panose="00000400000000000000" pitchFamily="2" charset="-78"/>
                <a:cs typeface="B Nazanin" panose="00000400000000000000" pitchFamily="2" charset="-78"/>
              </a:rPr>
              <a:t>=</a:t>
            </a:r>
            <a:r>
              <a:rPr lang="ar-SA" sz="2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cs typeface="B Nazanin" panose="00000400000000000000" pitchFamily="2" charset="-78"/>
              </a:rPr>
              <a:t>"</a:t>
            </a:r>
          </a:p>
          <a:p>
            <a:pPr marL="0" indent="0" algn="r" rtl="1">
              <a:buNone/>
            </a:pPr>
            <a:r>
              <a:rPr lang="en-US" sz="2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B Nazanin" panose="00000400000000000000" pitchFamily="2" charset="-78"/>
              </a:rPr>
              <a:t>R</a:t>
            </a:r>
            <a:r>
              <a:rPr lang="ar-SA" sz="2600" b="0" i="0" dirty="0">
                <a:solidFill>
                  <a:srgbClr val="000000"/>
                </a:solidFill>
                <a:effectLst/>
                <a:latin typeface="B Mitra" panose="00000400000000000000" pitchFamily="2" charset="-78"/>
                <a:cs typeface="B Nazanin" panose="00000400000000000000" pitchFamily="2" charset="-78"/>
              </a:rPr>
              <a:t>نسبت به حروف بزرگ و کوچک حساس است.</a:t>
            </a:r>
          </a:p>
          <a:p>
            <a:pPr marL="0" indent="0" algn="r" rtl="1">
              <a:buNone/>
            </a:pPr>
            <a:r>
              <a:rPr lang="en-US" sz="2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B Nazanin" panose="00000400000000000000" pitchFamily="2" charset="-78"/>
              </a:rPr>
              <a:t>R</a:t>
            </a:r>
            <a:r>
              <a:rPr lang="ar-SA" sz="2600" b="0" i="0" dirty="0">
                <a:solidFill>
                  <a:srgbClr val="000000"/>
                </a:solidFill>
                <a:effectLst/>
                <a:latin typeface="B Mitra" panose="00000400000000000000" pitchFamily="2" charset="-78"/>
                <a:cs typeface="B Nazanin" panose="00000400000000000000" pitchFamily="2" charset="-78"/>
              </a:rPr>
              <a:t>مقادیر عددی نامعین، مثل </a:t>
            </a:r>
            <a:r>
              <a:rPr lang="ar-SA" sz="2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B Nazanin" panose="00000400000000000000" pitchFamily="2" charset="-78"/>
              </a:rPr>
              <a:t>∞</a:t>
            </a:r>
            <a:r>
              <a:rPr lang="ar-SA" sz="2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cs typeface="B Nazanin" panose="00000400000000000000" pitchFamily="2" charset="-78"/>
              </a:rPr>
              <a:t>± </a:t>
            </a:r>
            <a:r>
              <a:rPr lang="ar-SA" sz="2600" b="0" i="0" dirty="0">
                <a:solidFill>
                  <a:srgbClr val="000000"/>
                </a:solidFill>
                <a:effectLst/>
                <a:latin typeface="B Mitra" panose="00000400000000000000" pitchFamily="2" charset="-78"/>
                <a:cs typeface="B Nazanin" panose="00000400000000000000" pitchFamily="2" charset="-78"/>
              </a:rPr>
              <a:t>را با 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B Nazanin" panose="00000400000000000000" pitchFamily="2" charset="-78"/>
              </a:rPr>
              <a:t>Inf</a:t>
            </a:r>
            <a:r>
              <a:rPr lang="ar-SA" sz="2600" b="0" i="0" dirty="0">
                <a:solidFill>
                  <a:srgbClr val="000000"/>
                </a:solidFill>
                <a:effectLst/>
                <a:latin typeface="B Mitra" panose="00000400000000000000" pitchFamily="2" charset="-78"/>
                <a:cs typeface="B Nazanin" panose="00000400000000000000" pitchFamily="2" charset="-78"/>
              </a:rPr>
              <a:t>و </a:t>
            </a:r>
            <a:r>
              <a:rPr lang="ar-SA" sz="2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B Nazanin" panose="00000400000000000000" pitchFamily="2" charset="-78"/>
              </a:rPr>
              <a:t>–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B Nazanin" panose="00000400000000000000" pitchFamily="2" charset="-78"/>
              </a:rPr>
              <a:t>Inf</a:t>
            </a:r>
            <a:r>
              <a:rPr lang="ar-SA" sz="2600" b="0" i="0" dirty="0">
                <a:solidFill>
                  <a:srgbClr val="000000"/>
                </a:solidFill>
                <a:effectLst/>
                <a:latin typeface="B Mitra" panose="00000400000000000000" pitchFamily="2" charset="-78"/>
                <a:cs typeface="B Nazanin" panose="00000400000000000000" pitchFamily="2" charset="-78"/>
              </a:rPr>
              <a:t>نشان می دهد.</a:t>
            </a:r>
            <a:r>
              <a:rPr lang="ar-SA" sz="2600" dirty="0">
                <a:cs typeface="B Nazanin" panose="00000400000000000000" pitchFamily="2" charset="-78"/>
              </a:rPr>
              <a:t> </a:t>
            </a:r>
            <a:endParaRPr lang="fa-IR" sz="2600" dirty="0"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ar-SA" sz="2600" dirty="0">
                <a:cs typeface="B Nazanin" panose="00000400000000000000" pitchFamily="2" charset="-78"/>
              </a:rPr>
              <a:t>در هر سطر یک دستور نوشته می شود، اما می توان در یک سطر بیش از</a:t>
            </a:r>
            <a:r>
              <a:rPr lang="fa-IR" sz="2600" dirty="0">
                <a:cs typeface="B Nazanin" panose="00000400000000000000" pitchFamily="2" charset="-78"/>
              </a:rPr>
              <a:t> </a:t>
            </a:r>
            <a:r>
              <a:rPr lang="ar-SA" sz="2600" dirty="0">
                <a:cs typeface="B Nazanin" panose="00000400000000000000" pitchFamily="2" charset="-78"/>
              </a:rPr>
              <a:t>یک دستور نوشت، برای این کار باید دستورات را با علامت ; از هم جدا</a:t>
            </a:r>
            <a:r>
              <a:rPr lang="fa-IR" sz="2600" dirty="0">
                <a:cs typeface="B Nazanin" panose="00000400000000000000" pitchFamily="2" charset="-78"/>
              </a:rPr>
              <a:t> </a:t>
            </a:r>
            <a:r>
              <a:rPr lang="ar-SA" sz="2600" dirty="0">
                <a:cs typeface="B Nazanin" panose="00000400000000000000" pitchFamily="2" charset="-78"/>
              </a:rPr>
              <a:t>کرد.</a:t>
            </a:r>
          </a:p>
          <a:p>
            <a:pPr marL="0" indent="0" algn="r" rtl="1">
              <a:buNone/>
            </a:pPr>
            <a:r>
              <a:rPr lang="ar-SA" sz="2600" dirty="0">
                <a:cs typeface="B Nazanin" panose="00000400000000000000" pitchFamily="2" charset="-78"/>
              </a:rPr>
              <a:t> مقدار گمشده در  </a:t>
            </a:r>
            <a:r>
              <a:rPr lang="en-US" sz="2600" dirty="0">
                <a:cs typeface="B Nazanin" panose="00000400000000000000" pitchFamily="2" charset="-78"/>
              </a:rPr>
              <a:t>R</a:t>
            </a:r>
            <a:r>
              <a:rPr lang="ar-SA" sz="2600" dirty="0">
                <a:cs typeface="B Nazanin" panose="00000400000000000000" pitchFamily="2" charset="-78"/>
              </a:rPr>
              <a:t>با  </a:t>
            </a:r>
            <a:r>
              <a:rPr lang="en-US" sz="2600" dirty="0">
                <a:cs typeface="B Nazanin" panose="00000400000000000000" pitchFamily="2" charset="-78"/>
              </a:rPr>
              <a:t>NA</a:t>
            </a:r>
            <a:r>
              <a:rPr lang="ar-SA" sz="2600" dirty="0">
                <a:cs typeface="B Nazanin" panose="00000400000000000000" pitchFamily="2" charset="-78"/>
              </a:rPr>
              <a:t>مشخص می شود</a:t>
            </a:r>
            <a:r>
              <a:rPr lang="en-US" sz="2600" dirty="0">
                <a:cs typeface="B Nazanin" panose="00000400000000000000" pitchFamily="2" charset="-78"/>
              </a:rPr>
              <a:t>.</a:t>
            </a:r>
            <a:endParaRPr lang="fa-IR" sz="2600" dirty="0"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en-US" sz="2600" dirty="0">
                <a:cs typeface="B Nazanin" panose="00000400000000000000" pitchFamily="2" charset="-78"/>
              </a:rPr>
              <a:t>R </a:t>
            </a:r>
            <a:r>
              <a:rPr lang="fa-IR" sz="2600" dirty="0">
                <a:cs typeface="B Nazanin" panose="00000400000000000000" pitchFamily="2" charset="-78"/>
              </a:rPr>
              <a:t>از فاصله ها چشم پوشی می کند</a:t>
            </a:r>
            <a:r>
              <a:rPr lang="en-US" sz="2600" dirty="0">
                <a:cs typeface="B Nazanin" panose="00000400000000000000" pitchFamily="2" charset="-78"/>
              </a:rPr>
              <a:t>.</a:t>
            </a:r>
            <a:r>
              <a:rPr lang="fa-IR" sz="2600" dirty="0">
                <a:cs typeface="B Nazanin" panose="00000400000000000000" pitchFamily="2" charset="-78"/>
              </a:rPr>
              <a:t> </a:t>
            </a:r>
            <a:br>
              <a:rPr lang="ar-SA" sz="2000" dirty="0"/>
            </a:b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AF0A31-B6D2-5AFD-1186-979E9103EF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42" y="86466"/>
            <a:ext cx="739158" cy="73915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90C312-CE02-26DF-D2DA-34E761534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FAFAB-079E-4A87-97A7-F6CCF927BCA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3148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97839-BA70-4F0C-86BB-796A31622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A40D0D-E379-DCD3-BF30-04962229FA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r" rtl="1">
              <a:buNone/>
            </a:pPr>
            <a:r>
              <a:rPr lang="ar-SA" dirty="0">
                <a:cs typeface="B Nazanin" panose="00000400000000000000" pitchFamily="2" charset="-78"/>
              </a:rPr>
              <a:t>شی (</a:t>
            </a:r>
            <a:r>
              <a:rPr lang="en-US" dirty="0">
                <a:cs typeface="B Nazanin" panose="00000400000000000000" pitchFamily="2" charset="-78"/>
              </a:rPr>
              <a:t>object</a:t>
            </a:r>
            <a:r>
              <a:rPr lang="ar-SA" dirty="0">
                <a:cs typeface="B Nazanin" panose="00000400000000000000" pitchFamily="2" charset="-78"/>
              </a:rPr>
              <a:t>)</a:t>
            </a:r>
            <a:r>
              <a:rPr lang="en-US" dirty="0">
                <a:cs typeface="B Nazanin" panose="00000400000000000000" pitchFamily="2" charset="-78"/>
              </a:rPr>
              <a:t> </a:t>
            </a:r>
            <a:r>
              <a:rPr lang="ar-SA" dirty="0">
                <a:cs typeface="B Nazanin" panose="00000400000000000000" pitchFamily="2" charset="-78"/>
              </a:rPr>
              <a:t>چیست؟</a:t>
            </a:r>
          </a:p>
          <a:p>
            <a:pPr marL="0" indent="0" algn="r" rtl="1">
              <a:buNone/>
            </a:pPr>
            <a:r>
              <a:rPr lang="ar-SA" dirty="0">
                <a:cs typeface="B Nazanin" panose="00000400000000000000" pitchFamily="2" charset="-78"/>
              </a:rPr>
              <a:t>هر گونه داده، خروجی برنامه، نمودار که در محیط نرم افزار تولید می شود، شی(</a:t>
            </a:r>
            <a:r>
              <a:rPr lang="en-US" dirty="0">
                <a:cs typeface="B Nazanin" panose="00000400000000000000" pitchFamily="2" charset="-78"/>
              </a:rPr>
              <a:t>object</a:t>
            </a:r>
            <a:r>
              <a:rPr lang="ar-SA" dirty="0">
                <a:cs typeface="B Nazanin" panose="00000400000000000000" pitchFamily="2" charset="-78"/>
              </a:rPr>
              <a:t>)</a:t>
            </a:r>
            <a:r>
              <a:rPr lang="en-US" dirty="0">
                <a:cs typeface="B Nazanin" panose="00000400000000000000" pitchFamily="2" charset="-78"/>
              </a:rPr>
              <a:t> </a:t>
            </a:r>
            <a:r>
              <a:rPr lang="ar-SA" dirty="0">
                <a:cs typeface="B Nazanin" panose="00000400000000000000" pitchFamily="2" charset="-78"/>
              </a:rPr>
              <a:t>نامیده می شود</a:t>
            </a:r>
            <a:r>
              <a:rPr lang="fa-IR" dirty="0">
                <a:cs typeface="B Nazanin" panose="00000400000000000000" pitchFamily="2" charset="-78"/>
              </a:rPr>
              <a:t>.</a:t>
            </a:r>
          </a:p>
          <a:p>
            <a:pPr marL="0" indent="0" algn="r" rtl="1">
              <a:buNone/>
            </a:pPr>
            <a:endParaRPr lang="fa-IR" dirty="0"/>
          </a:p>
          <a:p>
            <a:pPr marL="0" indent="0" algn="r" rtl="1">
              <a:buNone/>
            </a:pPr>
            <a:endParaRPr lang="fa-IR" dirty="0"/>
          </a:p>
          <a:p>
            <a:pPr marL="0" indent="0">
              <a:buNone/>
            </a:pPr>
            <a:r>
              <a:rPr lang="es-ES" sz="18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z&lt;-17</a:t>
            </a:r>
          </a:p>
          <a:p>
            <a:pPr marL="0" indent="0">
              <a:buNone/>
            </a:pPr>
            <a:r>
              <a:rPr lang="es-ES" sz="18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M&lt;-mean(c(8,10,6))</a:t>
            </a:r>
          </a:p>
          <a:p>
            <a:pPr marL="0" indent="0">
              <a:buNone/>
            </a:pPr>
            <a:r>
              <a:rPr lang="es-ES" sz="18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y&lt;-c(1,6,3,8,2,9)</a:t>
            </a:r>
          </a:p>
          <a:p>
            <a:pPr marL="0" indent="0">
              <a:buNone/>
            </a:pPr>
            <a:r>
              <a:rPr lang="es-ES" sz="18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y</a:t>
            </a:r>
          </a:p>
          <a:p>
            <a:pPr marL="0" indent="0">
              <a:buNone/>
            </a:pPr>
            <a:r>
              <a:rPr lang="es-ES" sz="18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y^2</a:t>
            </a:r>
            <a:r>
              <a:rPr lang="es-ES" dirty="0"/>
              <a:t> </a:t>
            </a:r>
            <a:br>
              <a:rPr lang="es-ES" dirty="0"/>
            </a:br>
            <a:endParaRPr lang="fa-IR" dirty="0"/>
          </a:p>
          <a:p>
            <a:pPr marL="0" indent="0" algn="r" rtl="1">
              <a:buNone/>
            </a:pPr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6E5B9003-BEAD-5053-CB85-1B8E01F7B0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64" t="45385" r="17001" b="32287"/>
          <a:stretch/>
        </p:blipFill>
        <p:spPr>
          <a:xfrm>
            <a:off x="2681056" y="2941484"/>
            <a:ext cx="6338657" cy="7072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7F65EB-0BE0-EFB6-97FD-F896A604D3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33" y="30680"/>
            <a:ext cx="853282" cy="853282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528D18-D77E-72C7-F1B0-61847A57A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FAFAB-079E-4A87-97A7-F6CCF927BCA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6724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054EE-8FC0-2C91-76A8-729DEC302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solidFill>
                  <a:srgbClr val="0070C0"/>
                </a:solidFill>
                <a:cs typeface="B Nazanin" panose="00000400000000000000" pitchFamily="2" charset="-78"/>
              </a:rPr>
              <a:t>تاریخچه نرم افزار </a:t>
            </a:r>
            <a:r>
              <a:rPr lang="en-US" dirty="0">
                <a:solidFill>
                  <a:srgbClr val="0070C0"/>
                </a:solidFill>
                <a:cs typeface="B Nazanin" panose="00000400000000000000" pitchFamily="2" charset="-78"/>
              </a:rPr>
              <a:t>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C2ED32-CEB1-DC84-441A-B1C1F69C71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 rtl="1">
              <a:buNone/>
            </a:pPr>
            <a:r>
              <a:rPr lang="ar-SA" sz="2600" dirty="0">
                <a:cs typeface="B Nazanin" panose="00000400000000000000" pitchFamily="2" charset="-78"/>
              </a:rPr>
              <a:t> در سال  1976میلادی؛  </a:t>
            </a:r>
            <a:r>
              <a:rPr lang="en-US" sz="2600" dirty="0">
                <a:cs typeface="B Nazanin" panose="00000400000000000000" pitchFamily="2" charset="-78"/>
              </a:rPr>
              <a:t>Bell Lab</a:t>
            </a:r>
            <a:r>
              <a:rPr lang="ar-SA" sz="2600" dirty="0">
                <a:cs typeface="B Nazanin" panose="00000400000000000000" pitchFamily="2" charset="-78"/>
              </a:rPr>
              <a:t>زبان برنامه نویسی را تحت نام</a:t>
            </a:r>
            <a:r>
              <a:rPr lang="fa-IR" sz="2600" dirty="0">
                <a:cs typeface="B Nazanin" panose="00000400000000000000" pitchFamily="2" charset="-78"/>
              </a:rPr>
              <a:t> </a:t>
            </a:r>
            <a:r>
              <a:rPr lang="en-US" sz="2600" dirty="0">
                <a:cs typeface="B Nazanin" panose="00000400000000000000" pitchFamily="2" charset="-78"/>
              </a:rPr>
              <a:t> S</a:t>
            </a:r>
            <a:r>
              <a:rPr lang="ar-SA" sz="2600" dirty="0">
                <a:cs typeface="B Nazanin" panose="00000400000000000000" pitchFamily="2" charset="-78"/>
              </a:rPr>
              <a:t> پایه گذاری میکند!</a:t>
            </a:r>
          </a:p>
          <a:p>
            <a:pPr marL="0" indent="0" algn="just" rtl="1">
              <a:buNone/>
            </a:pPr>
            <a:r>
              <a:rPr lang="ar-SA" sz="2600" dirty="0">
                <a:cs typeface="B Nazanin" panose="00000400000000000000" pitchFamily="2" charset="-78"/>
              </a:rPr>
              <a:t>زبان </a:t>
            </a:r>
            <a:r>
              <a:rPr lang="en-US" sz="2600" dirty="0">
                <a:cs typeface="B Nazanin" panose="00000400000000000000" pitchFamily="2" charset="-78"/>
              </a:rPr>
              <a:t>S</a:t>
            </a:r>
            <a:r>
              <a:rPr lang="ar-SA" sz="2600" dirty="0">
                <a:cs typeface="B Nazanin" panose="00000400000000000000" pitchFamily="2" charset="-78"/>
              </a:rPr>
              <a:t>، یک زبان سطح بالا برای محاسبات عددی و گرافیک است که بعدها در سال 1988میلادی در یک شرکت امریکایی تحت نام </a:t>
            </a:r>
            <a:r>
              <a:rPr lang="en-US" sz="2600" dirty="0">
                <a:cs typeface="B Nazanin" panose="00000400000000000000" pitchFamily="2" charset="-78"/>
              </a:rPr>
              <a:t>TIBCO</a:t>
            </a:r>
            <a:r>
              <a:rPr lang="fa-IR" sz="2600" dirty="0">
                <a:cs typeface="B Nazanin" panose="00000400000000000000" pitchFamily="2" charset="-78"/>
              </a:rPr>
              <a:t>، </a:t>
            </a:r>
            <a:r>
              <a:rPr lang="ar-SA" sz="2600" dirty="0">
                <a:cs typeface="B Nazanin" panose="00000400000000000000" pitchFamily="2" charset="-78"/>
              </a:rPr>
              <a:t>نرم افزار آماری تحت نام ”</a:t>
            </a:r>
            <a:r>
              <a:rPr lang="en-US" sz="2600" dirty="0">
                <a:cs typeface="B Nazanin" panose="00000400000000000000" pitchFamily="2" charset="-78"/>
              </a:rPr>
              <a:t>S-Plus</a:t>
            </a:r>
            <a:r>
              <a:rPr lang="ar-SA" sz="2600" dirty="0">
                <a:cs typeface="B Nazanin" panose="00000400000000000000" pitchFamily="2" charset="-78"/>
              </a:rPr>
              <a:t> “خلق میگردد که هنوز هم نرم</a:t>
            </a:r>
            <a:r>
              <a:rPr lang="fa-IR" sz="2600" dirty="0">
                <a:cs typeface="B Nazanin" panose="00000400000000000000" pitchFamily="2" charset="-78"/>
              </a:rPr>
              <a:t> </a:t>
            </a:r>
            <a:r>
              <a:rPr lang="ar-SA" sz="2600" dirty="0">
                <a:cs typeface="B Nazanin" panose="00000400000000000000" pitchFamily="2" charset="-78"/>
              </a:rPr>
              <a:t>افزار آماری نسبتاً رایجی است</a:t>
            </a:r>
            <a:r>
              <a:rPr lang="en-US" sz="2600" dirty="0">
                <a:cs typeface="B Nazanin" panose="00000400000000000000" pitchFamily="2" charset="-78"/>
              </a:rPr>
              <a:t>.</a:t>
            </a:r>
            <a:endParaRPr lang="fa-IR" sz="2600" dirty="0">
              <a:cs typeface="B Nazanin" panose="00000400000000000000" pitchFamily="2" charset="-78"/>
            </a:endParaRPr>
          </a:p>
          <a:p>
            <a:pPr marL="0" indent="0" algn="just" rtl="1">
              <a:buNone/>
            </a:pPr>
            <a:endParaRPr lang="en-US" sz="2600" dirty="0">
              <a:cs typeface="B Nazanin" panose="00000400000000000000" pitchFamily="2" charset="-78"/>
            </a:endParaRPr>
          </a:p>
          <a:p>
            <a:pPr marL="0" indent="0" algn="just" rtl="1">
              <a:buNone/>
            </a:pPr>
            <a:r>
              <a:rPr lang="ar-SA" sz="2600" dirty="0">
                <a:cs typeface="B Nazanin" panose="00000400000000000000" pitchFamily="2" charset="-78"/>
              </a:rPr>
              <a:t>در اوایل دهه  1990میلادی، دو متخصص آمار در دانشگاه اکلند نیوزلند ,(</a:t>
            </a:r>
            <a:r>
              <a:rPr lang="en-US" sz="2600" dirty="0">
                <a:cs typeface="B Nazanin" panose="00000400000000000000" pitchFamily="2" charset="-78"/>
              </a:rPr>
              <a:t>Ross Ihaka</a:t>
            </a:r>
          </a:p>
          <a:p>
            <a:pPr marL="0" indent="0" algn="just" rtl="1">
              <a:buNone/>
            </a:pPr>
            <a:r>
              <a:rPr lang="en-US" sz="2600" dirty="0">
                <a:cs typeface="B Nazanin" panose="00000400000000000000" pitchFamily="2" charset="-78"/>
              </a:rPr>
              <a:t>، Robert Gentleman</a:t>
            </a:r>
            <a:r>
              <a:rPr lang="fa-IR" sz="2600" dirty="0">
                <a:cs typeface="B Nazanin" panose="00000400000000000000" pitchFamily="2" charset="-78"/>
              </a:rPr>
              <a:t> )</a:t>
            </a:r>
            <a:r>
              <a:rPr lang="ar-SA" sz="2600" dirty="0">
                <a:cs typeface="B Nazanin" panose="00000400000000000000" pitchFamily="2" charset="-78"/>
              </a:rPr>
              <a:t>بر اساس زبان </a:t>
            </a:r>
            <a:r>
              <a:rPr lang="en-US" sz="2600" dirty="0">
                <a:cs typeface="B Nazanin" panose="00000400000000000000" pitchFamily="2" charset="-78"/>
              </a:rPr>
              <a:t>S</a:t>
            </a:r>
            <a:r>
              <a:rPr lang="ar-SA" sz="2600" dirty="0">
                <a:cs typeface="B Nazanin" panose="00000400000000000000" pitchFamily="2" charset="-78"/>
              </a:rPr>
              <a:t> ، تصمیم میگیرند که یک زبان برنامه نویسی</a:t>
            </a:r>
            <a:r>
              <a:rPr lang="fa-IR" sz="2600" dirty="0">
                <a:cs typeface="B Nazanin" panose="00000400000000000000" pitchFamily="2" charset="-78"/>
              </a:rPr>
              <a:t> </a:t>
            </a:r>
            <a:r>
              <a:rPr lang="ar-SA" sz="2600" dirty="0">
                <a:cs typeface="B Nazanin" panose="00000400000000000000" pitchFamily="2" charset="-78"/>
              </a:rPr>
              <a:t>اختصاصی برای محاسبات آماری، که رایگان نیز باشد را طراحی نمایند</a:t>
            </a:r>
            <a:r>
              <a:rPr lang="en-US" sz="2600" dirty="0">
                <a:cs typeface="B Nazanin" panose="00000400000000000000" pitchFamily="2" charset="-78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F6B9B8-47AF-1E9A-E524-24A3E4E0D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99" y="93099"/>
            <a:ext cx="1175875" cy="117587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B9D60D-3F63-23CD-BB23-C78B79E7A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FAFAB-079E-4A87-97A7-F6CCF927BCA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0142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22326-9ABE-0249-90F9-22E14CF92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A555B1C-A645-0034-1890-19F827AE99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r" rtl="1">
              <a:buNone/>
            </a:pPr>
            <a:r>
              <a:rPr lang="en-US" dirty="0">
                <a:cs typeface="B Nazanin" panose="00000400000000000000" pitchFamily="2" charset="-78"/>
              </a:rPr>
              <a:t>R </a:t>
            </a:r>
            <a:r>
              <a:rPr lang="ar-SA" sz="2600" dirty="0">
                <a:cs typeface="B Nazanin" panose="00000400000000000000" pitchFamily="2" charset="-78"/>
              </a:rPr>
              <a:t>با اشیا کار می‌کند که خود آن‌ها توسط نام و محتوی مشخص می‌شوند.همچنین نوع داده که در شی قرار دارد با خصوصیت معین می‌شود.تمام اشیا دارای دو خصوصیت هستند:</a:t>
            </a:r>
          </a:p>
          <a:p>
            <a:pPr marL="0" indent="0" algn="r" rtl="1">
              <a:buNone/>
            </a:pPr>
            <a:r>
              <a:rPr lang="en-US" sz="2600" dirty="0">
                <a:cs typeface="B Nazanin" panose="00000400000000000000" pitchFamily="2" charset="-78"/>
              </a:rPr>
              <a:t>:mode </a:t>
            </a:r>
            <a:r>
              <a:rPr lang="ar-SA" sz="2600" dirty="0">
                <a:cs typeface="B Nazanin" panose="00000400000000000000" pitchFamily="2" charset="-78"/>
              </a:rPr>
              <a:t>نوع عناصر یک شی را مشخص می‌کند.</a:t>
            </a:r>
            <a:endParaRPr lang="en-US" sz="2600" dirty="0"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ar-SA" sz="2600" dirty="0">
                <a:cs typeface="B Nazanin" panose="00000400000000000000" pitchFamily="2" charset="-78"/>
              </a:rPr>
              <a:t>چهار نوع </a:t>
            </a:r>
            <a:r>
              <a:rPr lang="en-US" sz="2600" dirty="0">
                <a:cs typeface="B Nazanin" panose="00000400000000000000" pitchFamily="2" charset="-78"/>
              </a:rPr>
              <a:t>mode </a:t>
            </a:r>
            <a:r>
              <a:rPr lang="ar-SA" sz="2600" dirty="0">
                <a:cs typeface="B Nazanin" panose="00000400000000000000" pitchFamily="2" charset="-78"/>
              </a:rPr>
              <a:t>وجود دارد</a:t>
            </a:r>
            <a:r>
              <a:rPr lang="ar-SA" sz="2600" dirty="0">
                <a:solidFill>
                  <a:srgbClr val="FF0000"/>
                </a:solidFill>
                <a:cs typeface="B Nazanin" panose="00000400000000000000" pitchFamily="2" charset="-78"/>
              </a:rPr>
              <a:t>:عددی, کاراکتر, مختلط و منطقی</a:t>
            </a:r>
            <a:r>
              <a:rPr lang="ar-SA" sz="2600" dirty="0">
                <a:cs typeface="B Nazanin" panose="00000400000000000000" pitchFamily="2" charset="-78"/>
              </a:rPr>
              <a:t>.</a:t>
            </a:r>
            <a:endParaRPr lang="en-US" sz="2600" dirty="0"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ar-SA" sz="2600" dirty="0">
                <a:solidFill>
                  <a:schemeClr val="accent1"/>
                </a:solidFill>
                <a:latin typeface="B Mitra" panose="00000400000000000000" pitchFamily="2" charset="-78"/>
                <a:cs typeface="B Nazanin" panose="00000400000000000000" pitchFamily="2" charset="-78"/>
              </a:rPr>
              <a:t>منطقی</a:t>
            </a:r>
            <a:r>
              <a:rPr lang="en-US" sz="2600" dirty="0">
                <a:solidFill>
                  <a:schemeClr val="accent1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(logical)</a:t>
            </a:r>
            <a:r>
              <a:rPr lang="ar-SA" sz="2600" dirty="0">
                <a:solidFill>
                  <a:schemeClr val="accent1"/>
                </a:solidFill>
                <a:latin typeface="B Mitra" panose="00000400000000000000" pitchFamily="2" charset="-78"/>
                <a:cs typeface="B Nazanin" panose="00000400000000000000" pitchFamily="2" charset="-78"/>
              </a:rPr>
              <a:t> </a:t>
            </a:r>
            <a:endParaRPr lang="fa-IR" sz="2600" dirty="0">
              <a:solidFill>
                <a:schemeClr val="accent1"/>
              </a:solidFill>
              <a:latin typeface="B Mitra" panose="00000400000000000000" pitchFamily="2" charset="-78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ar-SA" sz="2600" b="0" i="0" dirty="0">
                <a:solidFill>
                  <a:schemeClr val="accent1"/>
                </a:solidFill>
                <a:effectLst/>
                <a:latin typeface="B Mitra" panose="00000400000000000000" pitchFamily="2" charset="-78"/>
                <a:cs typeface="B Nazanin" panose="00000400000000000000" pitchFamily="2" charset="-78"/>
              </a:rPr>
              <a:t>کاراکتری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B Mitra" panose="00000400000000000000" pitchFamily="2" charset="-78"/>
                <a:cs typeface="B Nazanin" panose="00000400000000000000" pitchFamily="2" charset="-78"/>
              </a:rPr>
              <a:t>(</a:t>
            </a:r>
            <a:r>
              <a:rPr lang="en-US" sz="2600" dirty="0">
                <a:solidFill>
                  <a:schemeClr val="accent1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character)</a:t>
            </a:r>
            <a:endParaRPr lang="fa-IR" sz="2600" b="0" i="0" dirty="0">
              <a:solidFill>
                <a:schemeClr val="accent1"/>
              </a:solidFill>
              <a:effectLst/>
              <a:latin typeface="B Mitra" panose="00000400000000000000" pitchFamily="2" charset="-78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ar-SA" sz="2600" b="0" i="0" dirty="0">
                <a:solidFill>
                  <a:schemeClr val="accent1"/>
                </a:solidFill>
                <a:effectLst/>
                <a:latin typeface="B Mitra" panose="00000400000000000000" pitchFamily="2" charset="-78"/>
                <a:cs typeface="B Nazanin" panose="00000400000000000000" pitchFamily="2" charset="-78"/>
              </a:rPr>
              <a:t>عددی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B Mitra" panose="00000400000000000000" pitchFamily="2" charset="-78"/>
                <a:cs typeface="B Nazanin" panose="00000400000000000000" pitchFamily="2" charset="-78"/>
              </a:rPr>
              <a:t> (</a:t>
            </a:r>
            <a:r>
              <a:rPr lang="en-US" sz="2600" dirty="0">
                <a:solidFill>
                  <a:schemeClr val="accent1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Numeric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B Mitra" panose="00000400000000000000" pitchFamily="2" charset="-78"/>
                <a:cs typeface="B Nazanin" panose="00000400000000000000" pitchFamily="2" charset="-78"/>
              </a:rPr>
              <a:t>)</a:t>
            </a:r>
          </a:p>
          <a:p>
            <a:pPr marL="0" indent="0" algn="r" rtl="1">
              <a:buNone/>
            </a:pPr>
            <a:r>
              <a:rPr lang="ar-SA" sz="2600" b="0" i="0" dirty="0">
                <a:solidFill>
                  <a:schemeClr val="accent1"/>
                </a:solidFill>
                <a:effectLst/>
                <a:latin typeface="B Mitra" panose="00000400000000000000" pitchFamily="2" charset="-78"/>
                <a:cs typeface="B Nazanin" panose="00000400000000000000" pitchFamily="2" charset="-78"/>
              </a:rPr>
              <a:t>مختلط</a:t>
            </a:r>
            <a:r>
              <a:rPr lang="en-US" sz="2600" b="0" i="0" dirty="0">
                <a:solidFill>
                  <a:schemeClr val="accent1"/>
                </a:solidFill>
                <a:effectLst/>
                <a:latin typeface="B Mitra" panose="00000400000000000000" pitchFamily="2" charset="-78"/>
                <a:cs typeface="B Nazanin" panose="00000400000000000000" pitchFamily="2" charset="-78"/>
              </a:rPr>
              <a:t>)</a:t>
            </a:r>
            <a:r>
              <a:rPr lang="ar-SA" sz="2600" dirty="0">
                <a:solidFill>
                  <a:schemeClr val="accent1"/>
                </a:solidFill>
                <a:cs typeface="B Nazanin" panose="00000400000000000000" pitchFamily="2" charset="-78"/>
              </a:rPr>
              <a:t> </a:t>
            </a:r>
            <a:r>
              <a:rPr lang="en-US" sz="2600" dirty="0">
                <a:solidFill>
                  <a:schemeClr val="accent1"/>
                </a:solidFill>
                <a:cs typeface="B Nazanin" panose="00000400000000000000" pitchFamily="2" charset="-78"/>
              </a:rPr>
              <a:t>(</a:t>
            </a:r>
            <a:r>
              <a:rPr lang="en-US" sz="2600" dirty="0">
                <a:solidFill>
                  <a:schemeClr val="accent1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complex</a:t>
            </a:r>
            <a:br>
              <a:rPr lang="ar-SA" sz="2600" dirty="0">
                <a:cs typeface="B Nazanin" panose="00000400000000000000" pitchFamily="2" charset="-78"/>
              </a:rPr>
            </a:br>
            <a:endParaRPr lang="ar-SA" sz="2600" dirty="0"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en-US" sz="2600" dirty="0">
                <a:cs typeface="B Nazanin" panose="00000400000000000000" pitchFamily="2" charset="-78"/>
              </a:rPr>
              <a:t>:length </a:t>
            </a:r>
            <a:r>
              <a:rPr lang="ar-SA" sz="2600" dirty="0">
                <a:cs typeface="B Nazanin" panose="00000400000000000000" pitchFamily="2" charset="-78"/>
              </a:rPr>
              <a:t>تعداد عناصر یک شی را مشخص می‌کند.</a:t>
            </a:r>
          </a:p>
          <a:p>
            <a:pPr marL="0" indent="0" algn="r" rtl="1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458041-55EE-4B48-22BD-90A7F5161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49" y="102509"/>
            <a:ext cx="731251" cy="73125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C09620-7D1C-6D24-31DA-42ED8EBBD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FAFAB-079E-4A87-97A7-F6CCF927BCA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052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BBA25-360A-0B09-FF7A-3DE890584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تابع چیست؟</a:t>
            </a: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D3C73D-06EE-A8DF-4F46-47036E389A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 rtl="1">
              <a:buNone/>
            </a:pPr>
            <a:r>
              <a:rPr lang="ar-SA" sz="2600" b="1" i="0" dirty="0">
                <a:solidFill>
                  <a:srgbClr val="000000"/>
                </a:solidFill>
                <a:effectLst/>
                <a:latin typeface="B Mitra" panose="00000400000000000000" pitchFamily="2" charset="-78"/>
                <a:cs typeface="B Mitra" panose="00000400000000000000" pitchFamily="2" charset="-78"/>
              </a:rPr>
              <a:t>تابع</a:t>
            </a:r>
          </a:p>
          <a:p>
            <a:pPr marL="0" indent="0" algn="r" rtl="1">
              <a:buNone/>
            </a:pPr>
            <a:r>
              <a:rPr lang="ar-SA" sz="2600" b="0" i="0" dirty="0">
                <a:solidFill>
                  <a:srgbClr val="000000"/>
                </a:solidFill>
                <a:effectLst/>
                <a:latin typeface="B Mitra" panose="00000400000000000000" pitchFamily="2" charset="-78"/>
                <a:cs typeface="B Mitra" panose="00000400000000000000" pitchFamily="2" charset="-78"/>
              </a:rPr>
              <a:t>توابع مجموعه ای از کد برنامه های 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</a:t>
            </a:r>
            <a:r>
              <a:rPr lang="ar-SA" sz="2600" b="0" i="0" dirty="0">
                <a:solidFill>
                  <a:srgbClr val="000000"/>
                </a:solidFill>
                <a:effectLst/>
                <a:latin typeface="B Mitra" panose="00000400000000000000" pitchFamily="2" charset="-78"/>
                <a:cs typeface="B Mitra" panose="00000400000000000000" pitchFamily="2" charset="-78"/>
              </a:rPr>
              <a:t>هستند که برای انجام عمل خاصی طراحی شده اند.</a:t>
            </a:r>
          </a:p>
          <a:p>
            <a:pPr marL="0" indent="0" algn="r" rtl="1">
              <a:buNone/>
            </a:pPr>
            <a:r>
              <a:rPr lang="ar-SA" sz="2600" b="0" i="0" dirty="0">
                <a:solidFill>
                  <a:srgbClr val="000000"/>
                </a:solidFill>
                <a:effectLst/>
                <a:latin typeface="B Mitra" panose="00000400000000000000" pitchFamily="2" charset="-78"/>
                <a:cs typeface="B Mitra" panose="00000400000000000000" pitchFamily="2" charset="-78"/>
              </a:rPr>
              <a:t>هر تابع مجموعه ای از ورودی ها به نام آرگومان دارد که برخی از آن ها اجباری و برخی دیگر اختیاری هستند. آرگومان های مختلف یک تابع با </a:t>
            </a:r>
            <a:r>
              <a:rPr lang="ar-SA" sz="2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ar-SA" sz="2600" b="0" i="0" dirty="0">
                <a:solidFill>
                  <a:srgbClr val="000000"/>
                </a:solidFill>
                <a:effectLst/>
                <a:latin typeface="B Mitra" panose="00000400000000000000" pitchFamily="2" charset="-78"/>
                <a:cs typeface="B Mitra" panose="00000400000000000000" pitchFamily="2" charset="-78"/>
              </a:rPr>
              <a:t>از هم جدا می شوند</a:t>
            </a:r>
            <a:r>
              <a:rPr lang="fa-IR" sz="2600" b="0" i="0" dirty="0">
                <a:solidFill>
                  <a:srgbClr val="000000"/>
                </a:solidFill>
                <a:effectLst/>
                <a:latin typeface="B Mitra" panose="00000400000000000000" pitchFamily="2" charset="-78"/>
                <a:cs typeface="B Mitra" panose="00000400000000000000" pitchFamily="2" charset="-78"/>
              </a:rPr>
              <a:t>.</a:t>
            </a:r>
            <a:r>
              <a:rPr lang="ar-SA" sz="2600" dirty="0"/>
              <a:t> </a:t>
            </a:r>
            <a:endParaRPr lang="fa-IR" sz="2600" dirty="0"/>
          </a:p>
          <a:p>
            <a:pPr marL="0" indent="0" rtl="1">
              <a:buNone/>
            </a:pPr>
            <a:r>
              <a:rPr lang="en-US" sz="18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m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</a:rPr>
              <a:t>edian</a:t>
            </a:r>
            <a:r>
              <a:rPr lang="en-US" sz="18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(x,na.rm=FALSE)</a:t>
            </a:r>
            <a:r>
              <a:rPr lang="en-US" dirty="0"/>
              <a:t> </a:t>
            </a:r>
            <a:br>
              <a:rPr lang="en-US" dirty="0"/>
            </a:br>
            <a:br>
              <a:rPr lang="ar-SA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93C976-04B7-721F-FAB8-1DA3D3EE56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37" y="75877"/>
            <a:ext cx="829646" cy="82964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3A58A0-FCEA-70C9-4FFE-CF8D8E3D3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FAFAB-079E-4A87-97A7-F6CCF927BCA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938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C1EFF-788C-A21C-1B15-0E8D51558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509" y="-61111"/>
            <a:ext cx="10515600" cy="1325563"/>
          </a:xfrm>
        </p:spPr>
        <p:txBody>
          <a:bodyPr/>
          <a:lstStyle/>
          <a:p>
            <a:pPr algn="r" rtl="1"/>
            <a:r>
              <a:rPr lang="fa-IR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وارد کردن دیتاست</a:t>
            </a: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D00322-F8B2-D5DB-5D16-AF24FEDF5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1432"/>
            <a:ext cx="10515600" cy="4351338"/>
          </a:xfrm>
        </p:spPr>
        <p:txBody>
          <a:bodyPr>
            <a:noAutofit/>
          </a:bodyPr>
          <a:lstStyle/>
          <a:p>
            <a:pPr marL="0" indent="0" algn="r" rtl="1">
              <a:buNone/>
            </a:pPr>
            <a:r>
              <a:rPr lang="ar-SA" sz="2600" dirty="0">
                <a:cs typeface="B Nazanin" panose="00000400000000000000" pitchFamily="2" charset="-78"/>
              </a:rPr>
              <a:t>خوشبختانه در محیط  ،</a:t>
            </a:r>
            <a:r>
              <a:rPr lang="en-US" sz="2600" dirty="0" err="1">
                <a:cs typeface="B Nazanin" panose="00000400000000000000" pitchFamily="2" charset="-78"/>
              </a:rPr>
              <a:t>Rstudio</a:t>
            </a:r>
            <a:r>
              <a:rPr lang="ar-SA" sz="2600" dirty="0">
                <a:cs typeface="B Nazanin" panose="00000400000000000000" pitchFamily="2" charset="-78"/>
              </a:rPr>
              <a:t>امکانات خوبی برای  </a:t>
            </a:r>
            <a:r>
              <a:rPr lang="en-US" sz="2600" dirty="0">
                <a:cs typeface="B Nazanin" panose="00000400000000000000" pitchFamily="2" charset="-78"/>
              </a:rPr>
              <a:t>Import</a:t>
            </a:r>
            <a:r>
              <a:rPr lang="ar-SA" sz="2600" dirty="0">
                <a:cs typeface="B Nazanin" panose="00000400000000000000" pitchFamily="2" charset="-78"/>
              </a:rPr>
              <a:t>دیتاستهای مختلف، در نظر</a:t>
            </a:r>
            <a:r>
              <a:rPr lang="fa-IR" sz="2600" dirty="0">
                <a:cs typeface="B Nazanin" panose="00000400000000000000" pitchFamily="2" charset="-78"/>
              </a:rPr>
              <a:t> </a:t>
            </a:r>
            <a:r>
              <a:rPr lang="ar-SA" sz="2600" dirty="0">
                <a:cs typeface="B Nazanin" panose="00000400000000000000" pitchFamily="2" charset="-78"/>
              </a:rPr>
              <a:t>گرفته شده است.</a:t>
            </a:r>
          </a:p>
          <a:p>
            <a:pPr marL="0" indent="0" algn="r" rtl="1">
              <a:buNone/>
            </a:pPr>
            <a:r>
              <a:rPr lang="ar-SA" sz="2600" dirty="0">
                <a:cs typeface="B Nazanin" panose="00000400000000000000" pitchFamily="2" charset="-78"/>
              </a:rPr>
              <a:t>فرمتهای رایج و مهم دیتا، که باید توانایی ورود به محیط را داشته باشیم، عبارتند از: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ar-SA" sz="2600" dirty="0">
                <a:cs typeface="B Nazanin" panose="00000400000000000000" pitchFamily="2" charset="-78"/>
              </a:rPr>
              <a:t> فرمت متنی</a:t>
            </a:r>
            <a:r>
              <a:rPr lang="en-US" sz="2600" dirty="0">
                <a:cs typeface="B Nazanin" panose="00000400000000000000" pitchFamily="2" charset="-78"/>
              </a:rPr>
              <a:t>csv</a:t>
            </a:r>
            <a:r>
              <a:rPr lang="fa-IR" sz="2600" dirty="0">
                <a:cs typeface="B Nazanin" panose="00000400000000000000" pitchFamily="2" charset="-78"/>
              </a:rPr>
              <a:t>.</a:t>
            </a:r>
            <a:r>
              <a:rPr lang="ar-SA" sz="2600" dirty="0">
                <a:cs typeface="B Nazanin" panose="00000400000000000000" pitchFamily="2" charset="-78"/>
              </a:rPr>
              <a:t> : یکی از رایجترین فرمتها در</a:t>
            </a:r>
            <a:r>
              <a:rPr lang="fa-IR" sz="2600" dirty="0">
                <a:cs typeface="B Nazanin" panose="00000400000000000000" pitchFamily="2" charset="-78"/>
              </a:rPr>
              <a:t> </a:t>
            </a:r>
            <a:r>
              <a:rPr lang="ar-SA" sz="2600" dirty="0">
                <a:cs typeface="B Nazanin" panose="00000400000000000000" pitchFamily="2" charset="-78"/>
              </a:rPr>
              <a:t>دیتاستهای اشتراکی در محیط وب.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ar-SA" sz="2600" dirty="0">
                <a:cs typeface="B Nazanin" panose="00000400000000000000" pitchFamily="2" charset="-78"/>
              </a:rPr>
              <a:t>فرمت اکسل</a:t>
            </a:r>
            <a:r>
              <a:rPr lang="en-US" sz="2600" dirty="0">
                <a:cs typeface="B Nazanin" panose="00000400000000000000" pitchFamily="2" charset="-78"/>
              </a:rPr>
              <a:t>.</a:t>
            </a:r>
            <a:r>
              <a:rPr lang="en-US" sz="2600" dirty="0" err="1">
                <a:cs typeface="B Nazanin" panose="00000400000000000000" pitchFamily="2" charset="-78"/>
              </a:rPr>
              <a:t>xls</a:t>
            </a:r>
            <a:r>
              <a:rPr lang="ar-SA" sz="2600" dirty="0">
                <a:cs typeface="B Nazanin" panose="00000400000000000000" pitchFamily="2" charset="-78"/>
              </a:rPr>
              <a:t> یا </a:t>
            </a:r>
            <a:r>
              <a:rPr lang="fa-IR" sz="2600" dirty="0">
                <a:cs typeface="B Nazanin" panose="00000400000000000000" pitchFamily="2" charset="-78"/>
              </a:rPr>
              <a:t>در اکسل های جدید </a:t>
            </a:r>
            <a:r>
              <a:rPr lang="en-US" sz="2600" dirty="0">
                <a:cs typeface="B Nazanin" panose="00000400000000000000" pitchFamily="2" charset="-78"/>
              </a:rPr>
              <a:t>xlsx</a:t>
            </a:r>
            <a:r>
              <a:rPr lang="ar-SA" sz="2600" dirty="0">
                <a:cs typeface="B Nazanin" panose="00000400000000000000" pitchFamily="2" charset="-78"/>
              </a:rPr>
              <a:t>: در این فرمت، لازم است تا ردیف اول دیتا</a:t>
            </a:r>
            <a:r>
              <a:rPr lang="fa-IR" sz="2600" dirty="0">
                <a:cs typeface="B Nazanin" panose="00000400000000000000" pitchFamily="2" charset="-78"/>
              </a:rPr>
              <a:t> </a:t>
            </a:r>
            <a:r>
              <a:rPr lang="ar-SA" sz="2600" dirty="0">
                <a:cs typeface="B Nazanin" panose="00000400000000000000" pitchFamily="2" charset="-78"/>
              </a:rPr>
              <a:t>را برای نام متغیرها، در نظر بگیریم.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ar-SA" sz="2600" dirty="0">
                <a:cs typeface="B Nazanin" panose="00000400000000000000" pitchFamily="2" charset="-78"/>
              </a:rPr>
              <a:t>فرمت  </a:t>
            </a:r>
            <a:r>
              <a:rPr lang="en-US" sz="2600" dirty="0">
                <a:cs typeface="B Nazanin" panose="00000400000000000000" pitchFamily="2" charset="-78"/>
              </a:rPr>
              <a:t>SPSS</a:t>
            </a:r>
            <a:r>
              <a:rPr lang="ar-SA" sz="2600" dirty="0">
                <a:cs typeface="B Nazanin" panose="00000400000000000000" pitchFamily="2" charset="-78"/>
              </a:rPr>
              <a:t>یا </a:t>
            </a:r>
            <a:r>
              <a:rPr lang="en-US" sz="2600" dirty="0">
                <a:cs typeface="B Nazanin" panose="00000400000000000000" pitchFamily="2" charset="-78"/>
              </a:rPr>
              <a:t>.sav</a:t>
            </a:r>
            <a:r>
              <a:rPr lang="ar-SA" sz="2600" dirty="0">
                <a:cs typeface="B Nazanin" panose="00000400000000000000" pitchFamily="2" charset="-78"/>
              </a:rPr>
              <a:t>: خوشبختانه در انواع ویرایشهای برنامه  ،</a:t>
            </a:r>
            <a:r>
              <a:rPr lang="en-US" sz="2600" dirty="0">
                <a:cs typeface="B Nazanin" panose="00000400000000000000" pitchFamily="2" charset="-78"/>
              </a:rPr>
              <a:t>SPSS</a:t>
            </a:r>
            <a:r>
              <a:rPr lang="ar-SA" sz="2600" dirty="0">
                <a:cs typeface="B Nazanin" panose="00000400000000000000" pitchFamily="2" charset="-78"/>
              </a:rPr>
              <a:t>تفاوتی برای آپلود و </a:t>
            </a:r>
            <a:r>
              <a:rPr lang="en-US" sz="2600" dirty="0">
                <a:cs typeface="B Nazanin" panose="00000400000000000000" pitchFamily="2" charset="-78"/>
              </a:rPr>
              <a:t>Import</a:t>
            </a:r>
          </a:p>
          <a:p>
            <a:pPr marL="0" indent="0" algn="r" rtl="1">
              <a:buNone/>
            </a:pPr>
            <a:r>
              <a:rPr lang="ar-SA" sz="2600" dirty="0">
                <a:cs typeface="B Nazanin" panose="00000400000000000000" pitchFamily="2" charset="-78"/>
              </a:rPr>
              <a:t>دیتاستها وجود ندارد.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ar-SA" sz="2600" dirty="0">
                <a:cs typeface="B Nazanin" panose="00000400000000000000" pitchFamily="2" charset="-78"/>
              </a:rPr>
              <a:t>فرمت </a:t>
            </a:r>
            <a:r>
              <a:rPr lang="en-US" sz="2600" dirty="0">
                <a:cs typeface="B Nazanin" panose="00000400000000000000" pitchFamily="2" charset="-78"/>
              </a:rPr>
              <a:t>Stata</a:t>
            </a:r>
            <a:r>
              <a:rPr lang="ar-SA" sz="2600" dirty="0">
                <a:cs typeface="B Nazanin" panose="00000400000000000000" pitchFamily="2" charset="-78"/>
              </a:rPr>
              <a:t>یا </a:t>
            </a:r>
            <a:r>
              <a:rPr lang="en-US" sz="2600" dirty="0">
                <a:cs typeface="B Nazanin" panose="00000400000000000000" pitchFamily="2" charset="-78"/>
              </a:rPr>
              <a:t>.</a:t>
            </a:r>
            <a:r>
              <a:rPr lang="en-US" sz="2600" dirty="0" err="1">
                <a:cs typeface="B Nazanin" panose="00000400000000000000" pitchFamily="2" charset="-78"/>
              </a:rPr>
              <a:t>dta</a:t>
            </a:r>
            <a:r>
              <a:rPr lang="ar-SA" sz="2600" dirty="0">
                <a:cs typeface="B Nazanin" panose="00000400000000000000" pitchFamily="2" charset="-78"/>
              </a:rPr>
              <a:t> : دقت نمایید که در این فرمت نباید نام متغیرها، دارای «نقطه» باشد (متغیری</a:t>
            </a:r>
            <a:r>
              <a:rPr lang="fa-IR" sz="2600" dirty="0">
                <a:cs typeface="B Nazanin" panose="00000400000000000000" pitchFamily="2" charset="-78"/>
              </a:rPr>
              <a:t> </a:t>
            </a:r>
            <a:r>
              <a:rPr lang="ar-SA" sz="2600" dirty="0">
                <a:cs typeface="B Nazanin" panose="00000400000000000000" pitchFamily="2" charset="-78"/>
              </a:rPr>
              <a:t>به</a:t>
            </a:r>
            <a:r>
              <a:rPr lang="fa-IR" sz="2600" dirty="0">
                <a:cs typeface="B Nazanin" panose="00000400000000000000" pitchFamily="2" charset="-78"/>
              </a:rPr>
              <a:t> </a:t>
            </a:r>
            <a:r>
              <a:rPr lang="ar-SA" sz="2600" dirty="0">
                <a:cs typeface="B Nazanin" panose="00000400000000000000" pitchFamily="2" charset="-78"/>
              </a:rPr>
              <a:t>نام  </a:t>
            </a:r>
            <a:r>
              <a:rPr lang="en-US" sz="2600" dirty="0">
                <a:cs typeface="B Nazanin" panose="00000400000000000000" pitchFamily="2" charset="-78"/>
              </a:rPr>
              <a:t>var.1</a:t>
            </a:r>
            <a:r>
              <a:rPr lang="ar-SA" sz="2600" dirty="0">
                <a:cs typeface="B Nazanin" panose="00000400000000000000" pitchFamily="2" charset="-78"/>
              </a:rPr>
              <a:t>مجاز نیست</a:t>
            </a:r>
            <a:endParaRPr lang="en-US" sz="2600" dirty="0">
              <a:cs typeface="B Nazanin" panose="00000400000000000000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DA01B7-A79E-A52B-DBDA-044DA6E2D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15" y="84755"/>
            <a:ext cx="1033832" cy="103383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029BAD-9081-146C-AC1A-D29E40B7F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FAFAB-079E-4A87-97A7-F6CCF927BCA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2107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5AD99-F543-06B1-E0A2-091FA861B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429" y="136525"/>
            <a:ext cx="10515600" cy="1325563"/>
          </a:xfrm>
        </p:spPr>
        <p:txBody>
          <a:bodyPr/>
          <a:lstStyle/>
          <a:p>
            <a:pPr algn="r" rtl="1"/>
            <a:r>
              <a:rPr lang="fa-IR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نحوه وارد کردن دیتاست به محیط نرم افزار</a:t>
            </a: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FB933B8-188A-E1ED-055F-D143659497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8218" t="29656" r="9910" b="12606"/>
          <a:stretch/>
        </p:blipFill>
        <p:spPr>
          <a:xfrm>
            <a:off x="1411551" y="1462088"/>
            <a:ext cx="8957568" cy="468126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FD4CF5-09FF-B2CF-D592-05D845970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92" y="136525"/>
            <a:ext cx="989444" cy="989444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4CE7F98-6BB7-7D10-AD1F-2AAE23E73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FAFAB-079E-4A87-97A7-F6CCF927BCA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3772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C83EF-9DEF-1E9E-4429-B7A7E5805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توابع در </a:t>
            </a:r>
            <a: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AD14A-3774-6A7C-D2F0-A6B0788735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r" rtl="1">
              <a:buNone/>
            </a:pPr>
            <a:r>
              <a:rPr lang="fa-IR" dirty="0">
                <a:cs typeface="B Nazanin" panose="00000400000000000000" pitchFamily="2" charset="-78"/>
              </a:rPr>
              <a:t>اکثر دستورات در </a:t>
            </a:r>
            <a:r>
              <a:rPr lang="en-US" dirty="0">
                <a:cs typeface="B Nazanin" panose="00000400000000000000" pitchFamily="2" charset="-78"/>
              </a:rPr>
              <a:t>R </a:t>
            </a:r>
            <a:r>
              <a:rPr lang="fa-IR" dirty="0">
                <a:cs typeface="B Nazanin" panose="00000400000000000000" pitchFamily="2" charset="-78"/>
              </a:rPr>
              <a:t> به صورت تابع هستند. و شکل کلی آنها به صورت</a:t>
            </a:r>
            <a:r>
              <a:rPr lang="en-US" dirty="0">
                <a:cs typeface="B Nazanin" panose="00000400000000000000" pitchFamily="2" charset="-78"/>
              </a:rPr>
              <a:t>Function()</a:t>
            </a:r>
            <a:r>
              <a:rPr lang="fa-IR" dirty="0">
                <a:cs typeface="B Nazanin" panose="00000400000000000000" pitchFamily="2" charset="-78"/>
              </a:rPr>
              <a:t> است .</a:t>
            </a:r>
          </a:p>
          <a:p>
            <a:pPr marL="0" indent="0" algn="r" rtl="1">
              <a:buNone/>
            </a:pPr>
            <a:r>
              <a:rPr lang="fa-IR" dirty="0">
                <a:cs typeface="B Nazanin" panose="00000400000000000000" pitchFamily="2" charset="-78"/>
              </a:rPr>
              <a:t>دررون هر تابع شامل یک سری عملگر ها است که تابع را کنترل می کند. برخی توابع مقدماتی در </a:t>
            </a:r>
            <a:r>
              <a:rPr lang="en-US" dirty="0">
                <a:cs typeface="B Nazanin" panose="00000400000000000000" pitchFamily="2" charset="-78"/>
              </a:rPr>
              <a:t>R </a:t>
            </a:r>
            <a:r>
              <a:rPr lang="fa-IR" dirty="0">
                <a:cs typeface="B Nazanin" panose="00000400000000000000" pitchFamily="2" charset="-78"/>
              </a:rPr>
              <a:t>بصورت زیر است:</a:t>
            </a:r>
          </a:p>
          <a:p>
            <a:pPr marL="0" indent="0" algn="r" rtl="1">
              <a:buNone/>
            </a:pPr>
            <a:r>
              <a:rPr lang="fa-IR" dirty="0">
                <a:cs typeface="B Nazanin" panose="00000400000000000000" pitchFamily="2" charset="-78"/>
              </a:rPr>
              <a:t>1- تابع </a:t>
            </a:r>
            <a:r>
              <a:rPr lang="en-US" dirty="0">
                <a:cs typeface="B Nazanin" panose="00000400000000000000" pitchFamily="2" charset="-78"/>
              </a:rPr>
              <a:t>attach()</a:t>
            </a:r>
            <a:r>
              <a:rPr lang="fa-IR" dirty="0">
                <a:cs typeface="B Nazanin" panose="00000400000000000000" pitchFamily="2" charset="-78"/>
              </a:rPr>
              <a:t>، </a:t>
            </a:r>
            <a:r>
              <a:rPr lang="fa-IR" sz="1700" dirty="0">
                <a:solidFill>
                  <a:srgbClr val="FF0000"/>
                </a:solidFill>
                <a:cs typeface="B Nazanin" panose="00000400000000000000" pitchFamily="2" charset="-78"/>
              </a:rPr>
              <a:t>آن چیزی که میخواهیم به مسیر سرچ اضافه می کند </a:t>
            </a:r>
            <a:endParaRPr lang="en-US" sz="1700" dirty="0">
              <a:solidFill>
                <a:srgbClr val="FF0000"/>
              </a:solidFill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dirty="0">
                <a:cs typeface="B Nazanin" panose="00000400000000000000" pitchFamily="2" charset="-78"/>
              </a:rPr>
              <a:t>2- تابع </a:t>
            </a:r>
            <a:r>
              <a:rPr lang="en-US" dirty="0">
                <a:cs typeface="B Nazanin" panose="00000400000000000000" pitchFamily="2" charset="-78"/>
              </a:rPr>
              <a:t> detach()</a:t>
            </a:r>
            <a:r>
              <a:rPr lang="fa-IR" dirty="0">
                <a:cs typeface="B Nazanin" panose="00000400000000000000" pitchFamily="2" charset="-78"/>
              </a:rPr>
              <a:t>، </a:t>
            </a:r>
            <a:r>
              <a:rPr lang="fa-IR" sz="1700" dirty="0">
                <a:solidFill>
                  <a:srgbClr val="FF0000"/>
                </a:solidFill>
                <a:cs typeface="B Nazanin" panose="00000400000000000000" pitchFamily="2" charset="-78"/>
              </a:rPr>
              <a:t>آن چیزی که میخواهیم از مسیر سرچ حذف می کند</a:t>
            </a:r>
            <a:r>
              <a:rPr lang="fa-IR" dirty="0">
                <a:cs typeface="B Nazanin" panose="00000400000000000000" pitchFamily="2" charset="-78"/>
              </a:rPr>
              <a:t> </a:t>
            </a:r>
            <a:endParaRPr lang="en-US" dirty="0"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dirty="0">
                <a:cs typeface="B Nazanin" panose="00000400000000000000" pitchFamily="2" charset="-78"/>
              </a:rPr>
              <a:t>3- تابع </a:t>
            </a:r>
            <a:r>
              <a:rPr lang="en-US" dirty="0">
                <a:cs typeface="B Nazanin" panose="00000400000000000000" pitchFamily="2" charset="-78"/>
              </a:rPr>
              <a:t>help()</a:t>
            </a:r>
            <a:r>
              <a:rPr lang="fa-IR" dirty="0">
                <a:cs typeface="B Nazanin" panose="00000400000000000000" pitchFamily="2" charset="-78"/>
              </a:rPr>
              <a:t> ، </a:t>
            </a:r>
            <a:r>
              <a:rPr lang="fa-IR" sz="1700" dirty="0">
                <a:solidFill>
                  <a:srgbClr val="FF0000"/>
                </a:solidFill>
                <a:cs typeface="B Nazanin" panose="00000400000000000000" pitchFamily="2" charset="-78"/>
              </a:rPr>
              <a:t>اطلاعات در مورد ان چیزی که در پرانتز است می دهد</a:t>
            </a:r>
            <a:r>
              <a:rPr lang="fa-IR" dirty="0">
                <a:solidFill>
                  <a:srgbClr val="FF0000"/>
                </a:solidFill>
                <a:cs typeface="B Nazanin" panose="00000400000000000000" pitchFamily="2" charset="-78"/>
              </a:rPr>
              <a:t>.</a:t>
            </a:r>
            <a:endParaRPr lang="en-US" dirty="0">
              <a:solidFill>
                <a:srgbClr val="FF0000"/>
              </a:solidFill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dirty="0">
                <a:cs typeface="B Nazanin" panose="00000400000000000000" pitchFamily="2" charset="-78"/>
              </a:rPr>
              <a:t>4- </a:t>
            </a:r>
            <a:r>
              <a:rPr lang="en-US" dirty="0">
                <a:cs typeface="B Nazanin" panose="00000400000000000000" pitchFamily="2" charset="-78"/>
              </a:rPr>
              <a:t>ls() </a:t>
            </a:r>
            <a:r>
              <a:rPr lang="fa-IR" dirty="0">
                <a:cs typeface="B Nazanin" panose="00000400000000000000" pitchFamily="2" charset="-78"/>
              </a:rPr>
              <a:t> ، </a:t>
            </a:r>
            <a:r>
              <a:rPr lang="ar-SA" sz="1800" b="0" i="0" dirty="0">
                <a:solidFill>
                  <a:srgbClr val="FF0000"/>
                </a:solidFill>
                <a:effectLst/>
                <a:latin typeface="B Mitra" panose="00000400000000000000" pitchFamily="2" charset="-78"/>
                <a:cs typeface="B Nazanin" panose="00000400000000000000" pitchFamily="2" charset="-78"/>
              </a:rPr>
              <a:t>مشاهده لیست همه اشیای ساخته شده</a:t>
            </a:r>
            <a:r>
              <a:rPr lang="ar-SA" dirty="0">
                <a:solidFill>
                  <a:srgbClr val="FF0000"/>
                </a:solidFill>
                <a:cs typeface="B Nazanin" panose="00000400000000000000" pitchFamily="2" charset="-78"/>
              </a:rPr>
              <a:t> </a:t>
            </a:r>
            <a:endParaRPr lang="en-US" dirty="0">
              <a:solidFill>
                <a:srgbClr val="FF0000"/>
              </a:solidFill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dirty="0">
                <a:cs typeface="B Nazanin" panose="00000400000000000000" pitchFamily="2" charset="-78"/>
              </a:rPr>
              <a:t>5- </a:t>
            </a:r>
            <a:r>
              <a:rPr lang="en-US" dirty="0">
                <a:cs typeface="B Nazanin" panose="00000400000000000000" pitchFamily="2" charset="-78"/>
              </a:rPr>
              <a:t>rm() </a:t>
            </a:r>
            <a:r>
              <a:rPr lang="fa-IR" dirty="0">
                <a:cs typeface="B Nazanin" panose="00000400000000000000" pitchFamily="2" charset="-78"/>
              </a:rPr>
              <a:t>  ، </a:t>
            </a:r>
            <a:r>
              <a:rPr lang="fa-IR" sz="1700" dirty="0">
                <a:solidFill>
                  <a:srgbClr val="FF0000"/>
                </a:solidFill>
                <a:cs typeface="B Nazanin" panose="00000400000000000000" pitchFamily="2" charset="-78"/>
              </a:rPr>
              <a:t>متغیر های ایجاد شده را حذف می کند</a:t>
            </a:r>
            <a:endParaRPr lang="en-US" sz="1700" dirty="0">
              <a:solidFill>
                <a:srgbClr val="FF0000"/>
              </a:solidFill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dirty="0">
                <a:cs typeface="B Nazanin" panose="00000400000000000000" pitchFamily="2" charset="-78"/>
              </a:rPr>
              <a:t>6-</a:t>
            </a:r>
            <a:r>
              <a:rPr lang="en-US" dirty="0">
                <a:cs typeface="B Nazanin" panose="00000400000000000000" pitchFamily="2" charset="-78"/>
              </a:rPr>
              <a:t>data()</a:t>
            </a:r>
            <a:r>
              <a:rPr lang="fa-IR" dirty="0">
                <a:cs typeface="B Nazanin" panose="00000400000000000000" pitchFamily="2" charset="-78"/>
              </a:rPr>
              <a:t> ، </a:t>
            </a:r>
            <a:r>
              <a:rPr lang="fa-IR" sz="1700" dirty="0">
                <a:solidFill>
                  <a:srgbClr val="FF0000"/>
                </a:solidFill>
                <a:cs typeface="B Nazanin" panose="00000400000000000000" pitchFamily="2" charset="-78"/>
              </a:rPr>
              <a:t>داده مورد نظر</a:t>
            </a:r>
          </a:p>
          <a:p>
            <a:pPr marL="0" indent="0" algn="r" rtl="1">
              <a:buNone/>
            </a:pPr>
            <a:r>
              <a:rPr lang="fa-IR" dirty="0">
                <a:cs typeface="B Nazanin" panose="00000400000000000000" pitchFamily="2" charset="-78"/>
              </a:rPr>
              <a:t>7-</a:t>
            </a:r>
            <a:r>
              <a:rPr lang="en-US" dirty="0">
                <a:cs typeface="B Nazanin" panose="00000400000000000000" pitchFamily="2" charset="-78"/>
              </a:rPr>
              <a:t>library()</a:t>
            </a:r>
            <a:r>
              <a:rPr lang="fa-IR" dirty="0">
                <a:cs typeface="B Nazanin" panose="00000400000000000000" pitchFamily="2" charset="-78"/>
              </a:rPr>
              <a:t> ،</a:t>
            </a:r>
            <a:r>
              <a:rPr lang="fa-IR" sz="1700" dirty="0">
                <a:solidFill>
                  <a:srgbClr val="FF0000"/>
                </a:solidFill>
                <a:cs typeface="B Nazanin" panose="00000400000000000000" pitchFamily="2" charset="-78"/>
              </a:rPr>
              <a:t>فراخوانی کتابخانه ها </a:t>
            </a:r>
            <a:endParaRPr lang="en-US" sz="1700" dirty="0">
              <a:solidFill>
                <a:srgbClr val="FF0000"/>
              </a:solidFill>
              <a:cs typeface="B Nazanin" panose="00000400000000000000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7440D3-D3E0-8A3C-B324-A97C8C001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35" y="73972"/>
            <a:ext cx="953934" cy="95393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9080A6-5D65-2310-0A29-BC5F4A2CA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FAFAB-079E-4A87-97A7-F6CCF927BCA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01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470C0-2024-DAA3-E9DD-446502EFC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عملگرهای ریاضی </a:t>
            </a:r>
            <a:br>
              <a:rPr lang="fa-IR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</a:b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BFB7A1-C266-0036-EF3F-52F729CE94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 rtl="1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4C14CE-B87B-88B3-65CD-846B7D3606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179" t="21296" r="37499" b="8182"/>
          <a:stretch/>
        </p:blipFill>
        <p:spPr>
          <a:xfrm>
            <a:off x="3497802" y="1133167"/>
            <a:ext cx="4139954" cy="48364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60838B-C32D-A07B-3C87-E6C7DE5A0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42" y="75877"/>
            <a:ext cx="785258" cy="785258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FD578C7-D7C9-77CA-5622-BB7375F15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FAFAB-079E-4A87-97A7-F6CCF927BCA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6442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3EFAF-354A-1491-BCCB-A74C0D548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عملگرهای منطقی</a:t>
            </a: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2ED31F2-39B5-5A45-3D68-EABF73D9B5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7898" t="23589" r="35928" b="12869"/>
          <a:stretch/>
        </p:blipFill>
        <p:spPr>
          <a:xfrm>
            <a:off x="3384294" y="1690688"/>
            <a:ext cx="4889694" cy="414333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E944FB-35BB-6976-A7DD-711A2AF4E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28" y="81039"/>
            <a:ext cx="788972" cy="788972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85BCB4C-D19A-AED0-F78D-A01331C4E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FAFAB-079E-4A87-97A7-F6CCF927BCA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0447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ED905B-2A97-F9CE-4FFA-4D02AECAC9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/>
          <a:lstStyle/>
          <a:p>
            <a:pPr marL="0" indent="0" algn="r" rtl="1">
              <a:buNone/>
            </a:pPr>
            <a:r>
              <a:rPr lang="ar-SA" sz="2600" dirty="0">
                <a:cs typeface="B Nazanin" panose="00000400000000000000" pitchFamily="2" charset="-78"/>
              </a:rPr>
              <a:t>در باکسهای زیر، برای هر تغییر متغیری، ضمن مشخص نمودن رابطه ریاضی ایجاد کننده آن، نحوه  </a:t>
            </a:r>
            <a:r>
              <a:rPr lang="en-US" sz="2600" dirty="0">
                <a:cs typeface="B Nazanin" panose="00000400000000000000" pitchFamily="2" charset="-78"/>
              </a:rPr>
              <a:t>Retransformation</a:t>
            </a:r>
            <a:r>
              <a:rPr lang="ar-SA" sz="2600" dirty="0">
                <a:cs typeface="B Nazanin" panose="00000400000000000000" pitchFamily="2" charset="-78"/>
              </a:rPr>
              <a:t>آن نیز</a:t>
            </a:r>
            <a:r>
              <a:rPr lang="fa-IR" sz="2600" dirty="0">
                <a:cs typeface="B Nazanin" panose="00000400000000000000" pitchFamily="2" charset="-78"/>
              </a:rPr>
              <a:t> </a:t>
            </a:r>
            <a:r>
              <a:rPr lang="ar-SA" sz="2600" dirty="0">
                <a:cs typeface="B Nazanin" panose="00000400000000000000" pitchFamily="2" charset="-78"/>
              </a:rPr>
              <a:t>مشخص گردیده است. متغیر اولیه  </a:t>
            </a:r>
            <a:r>
              <a:rPr lang="en-US" sz="2600" dirty="0">
                <a:cs typeface="B Nazanin" panose="00000400000000000000" pitchFamily="2" charset="-78"/>
              </a:rPr>
              <a:t>X</a:t>
            </a:r>
            <a:r>
              <a:rPr lang="ar-SA" sz="2600" dirty="0">
                <a:cs typeface="B Nazanin" panose="00000400000000000000" pitchFamily="2" charset="-78"/>
              </a:rPr>
              <a:t>و همان متغیر بعد از تغییر متغیر،  </a:t>
            </a:r>
            <a:r>
              <a:rPr lang="en-US" sz="2600" dirty="0">
                <a:cs typeface="B Nazanin" panose="00000400000000000000" pitchFamily="2" charset="-78"/>
              </a:rPr>
              <a:t>T</a:t>
            </a:r>
            <a:r>
              <a:rPr lang="ar-SA" sz="2600" dirty="0">
                <a:cs typeface="B Nazanin" panose="00000400000000000000" pitchFamily="2" charset="-78"/>
              </a:rPr>
              <a:t>در نظر گرفته شده:</a:t>
            </a:r>
            <a:endParaRPr lang="fa-IR" sz="2600" dirty="0"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822DE8-FC59-6364-A7F2-84AFFBF322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14" t="31111" r="5536" b="9930"/>
          <a:stretch/>
        </p:blipFill>
        <p:spPr>
          <a:xfrm>
            <a:off x="1010364" y="2767883"/>
            <a:ext cx="10515600" cy="37362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93E350-A7D9-D899-5850-53B848C42D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47" y="73972"/>
            <a:ext cx="953934" cy="953934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319604D-C036-A6C9-8B06-8CCCE1E4B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FAFAB-079E-4A87-97A7-F6CCF927BCA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1027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19327-DC33-0E12-757E-A7C590A18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آمار توصیفی در</a:t>
            </a:r>
            <a: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ABA587-169C-0E0D-B21D-E2FF24F77D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9497"/>
            <a:ext cx="10515600" cy="4351338"/>
          </a:xfrm>
        </p:spPr>
        <p:txBody>
          <a:bodyPr/>
          <a:lstStyle/>
          <a:p>
            <a:pPr marL="0" indent="0" algn="r" rtl="1">
              <a:buNone/>
            </a:pPr>
            <a:r>
              <a:rPr lang="fa-IR" sz="2600" dirty="0">
                <a:cs typeface="B Nazanin" panose="00000400000000000000" pitchFamily="2" charset="-78"/>
              </a:rPr>
              <a:t>مروری بر شاخص های آماری</a:t>
            </a:r>
          </a:p>
          <a:p>
            <a:pPr marL="0" indent="0" algn="r" rtl="1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C7DE29-06DF-BF3A-A8CC-016B24DF12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92" t="24653" r="12322" b="9930"/>
          <a:stretch/>
        </p:blipFill>
        <p:spPr>
          <a:xfrm>
            <a:off x="1523048" y="1835429"/>
            <a:ext cx="8752115" cy="44862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77442E-B8FC-3D77-0986-E1DBCE9648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99" y="70327"/>
            <a:ext cx="758301" cy="758301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3FDF08E-9A23-1C94-8BF0-D92FD0A1E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FAFAB-079E-4A87-97A7-F6CCF927BCA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7497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E4B6151-D2FD-ED6A-FE8A-CD3C0FA1F1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562" t="30065" r="29879" b="23826"/>
          <a:stretch/>
        </p:blipFill>
        <p:spPr>
          <a:xfrm>
            <a:off x="2325949" y="834500"/>
            <a:ext cx="7865616" cy="494480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AB4CA0-6902-CA6E-6D4C-A5E241B74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55" y="91004"/>
            <a:ext cx="926560" cy="926560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84AF905-F225-869E-3017-3D429EBE3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FAFAB-079E-4A87-97A7-F6CCF927BCA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675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70BDD54-33BF-BE80-8EE9-FD466D5342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281" t="41007" r="13184" b="19153"/>
          <a:stretch/>
        </p:blipFill>
        <p:spPr>
          <a:xfrm>
            <a:off x="2580628" y="4435474"/>
            <a:ext cx="6838950" cy="228600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372A55-7301-1ACE-C391-EF96CDA91727}"/>
              </a:ext>
            </a:extLst>
          </p:cNvPr>
          <p:cNvSpPr txBox="1"/>
          <p:nvPr/>
        </p:nvSpPr>
        <p:spPr>
          <a:xfrm>
            <a:off x="1281668" y="1105824"/>
            <a:ext cx="9782175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dirty="0"/>
              <a:t> </a:t>
            </a:r>
            <a:r>
              <a:rPr lang="ar-SA" sz="2600" dirty="0">
                <a:cs typeface="B Nazanin" panose="00000400000000000000" pitchFamily="2" charset="-78"/>
              </a:rPr>
              <a:t>آنها در سال  1993میلادی موفق به طراحی این زبان برنامه</a:t>
            </a:r>
            <a:r>
              <a:rPr lang="fa-IR" sz="2600" dirty="0">
                <a:cs typeface="B Nazanin" panose="00000400000000000000" pitchFamily="2" charset="-78"/>
              </a:rPr>
              <a:t> </a:t>
            </a:r>
            <a:r>
              <a:rPr lang="ar-SA" sz="2600" dirty="0">
                <a:cs typeface="B Nazanin" panose="00000400000000000000" pitchFamily="2" charset="-78"/>
              </a:rPr>
              <a:t>نویسی شده و از آن رونمایی</a:t>
            </a:r>
            <a:r>
              <a:rPr lang="en-US" sz="2600" dirty="0">
                <a:cs typeface="B Nazanin" panose="00000400000000000000" pitchFamily="2" charset="-78"/>
              </a:rPr>
              <a:t> </a:t>
            </a:r>
            <a:r>
              <a:rPr lang="ar-SA" sz="2600" dirty="0">
                <a:cs typeface="B Nazanin" panose="00000400000000000000" pitchFamily="2" charset="-78"/>
              </a:rPr>
              <a:t>میکنند.</a:t>
            </a:r>
          </a:p>
          <a:p>
            <a:pPr algn="r" rtl="1"/>
            <a:r>
              <a:rPr lang="ar-SA" sz="2600" dirty="0">
                <a:cs typeface="B Nazanin" panose="00000400000000000000" pitchFamily="2" charset="-78"/>
              </a:rPr>
              <a:t> این دو محقّق، به دو دلیل نام </a:t>
            </a:r>
            <a:r>
              <a:rPr lang="en-US" sz="2600" dirty="0">
                <a:cs typeface="B Nazanin" panose="00000400000000000000" pitchFamily="2" charset="-78"/>
              </a:rPr>
              <a:t>R</a:t>
            </a:r>
            <a:r>
              <a:rPr lang="fa-IR" sz="2600" dirty="0">
                <a:cs typeface="B Nazanin" panose="00000400000000000000" pitchFamily="2" charset="-78"/>
              </a:rPr>
              <a:t> </a:t>
            </a:r>
            <a:r>
              <a:rPr lang="ar-SA" sz="2600" dirty="0">
                <a:cs typeface="B Nazanin" panose="00000400000000000000" pitchFamily="2" charset="-78"/>
              </a:rPr>
              <a:t>را برای این نرم</a:t>
            </a:r>
            <a:r>
              <a:rPr lang="fa-IR" sz="2600" dirty="0">
                <a:cs typeface="B Nazanin" panose="00000400000000000000" pitchFamily="2" charset="-78"/>
              </a:rPr>
              <a:t> </a:t>
            </a:r>
            <a:r>
              <a:rPr lang="ar-SA" sz="2600" dirty="0">
                <a:cs typeface="B Nazanin" panose="00000400000000000000" pitchFamily="2" charset="-78"/>
              </a:rPr>
              <a:t>افزار انتخاب میکنند:</a:t>
            </a:r>
          </a:p>
          <a:p>
            <a:pPr algn="r" rtl="1"/>
            <a:r>
              <a:rPr lang="ar-SA" sz="2600" dirty="0">
                <a:cs typeface="B Nazanin" panose="00000400000000000000" pitchFamily="2" charset="-78"/>
              </a:rPr>
              <a:t> حرف</a:t>
            </a:r>
            <a:r>
              <a:rPr lang="fa-IR" sz="2600" dirty="0">
                <a:cs typeface="B Nazanin" panose="00000400000000000000" pitchFamily="2" charset="-78"/>
              </a:rPr>
              <a:t> </a:t>
            </a:r>
            <a:r>
              <a:rPr lang="en-US" sz="2600" dirty="0">
                <a:cs typeface="B Nazanin" panose="00000400000000000000" pitchFamily="2" charset="-78"/>
              </a:rPr>
              <a:t>R</a:t>
            </a:r>
            <a:r>
              <a:rPr lang="ar-SA" sz="2600" dirty="0">
                <a:cs typeface="B Nazanin" panose="00000400000000000000" pitchFamily="2" charset="-78"/>
              </a:rPr>
              <a:t> در حروف الفبای انگلیسی مجاور حرف</a:t>
            </a:r>
            <a:r>
              <a:rPr lang="en-US" sz="2600" dirty="0">
                <a:cs typeface="B Nazanin" panose="00000400000000000000" pitchFamily="2" charset="-78"/>
              </a:rPr>
              <a:t>S</a:t>
            </a:r>
            <a:r>
              <a:rPr lang="ar-SA" sz="2600" dirty="0">
                <a:cs typeface="B Nazanin" panose="00000400000000000000" pitchFamily="2" charset="-78"/>
              </a:rPr>
              <a:t> ، قرار دارد و هسته مرکزی زبان  </a:t>
            </a:r>
            <a:r>
              <a:rPr lang="en-US" sz="2600" dirty="0">
                <a:cs typeface="B Nazanin" panose="00000400000000000000" pitchFamily="2" charset="-78"/>
              </a:rPr>
              <a:t>R</a:t>
            </a:r>
            <a:r>
              <a:rPr lang="ar-SA" sz="2600" dirty="0">
                <a:cs typeface="B Nazanin" panose="00000400000000000000" pitchFamily="2" charset="-78"/>
              </a:rPr>
              <a:t>از روی زبان  </a:t>
            </a:r>
            <a:r>
              <a:rPr lang="en-US" sz="2600" dirty="0">
                <a:cs typeface="B Nazanin" panose="00000400000000000000" pitchFamily="2" charset="-78"/>
              </a:rPr>
              <a:t>S</a:t>
            </a:r>
            <a:r>
              <a:rPr lang="ar-SA" sz="2600" dirty="0">
                <a:cs typeface="B Nazanin" panose="00000400000000000000" pitchFamily="2" charset="-78"/>
              </a:rPr>
              <a:t>اخذ</a:t>
            </a:r>
            <a:r>
              <a:rPr lang="en-US" sz="2600" dirty="0">
                <a:cs typeface="B Nazanin" panose="00000400000000000000" pitchFamily="2" charset="-78"/>
              </a:rPr>
              <a:t> </a:t>
            </a:r>
            <a:r>
              <a:rPr lang="ar-SA" sz="2600" dirty="0">
                <a:cs typeface="B Nazanin" panose="00000400000000000000" pitchFamily="2" charset="-78"/>
              </a:rPr>
              <a:t>گردیده است !</a:t>
            </a:r>
          </a:p>
          <a:p>
            <a:pPr algn="r" rtl="1"/>
            <a:r>
              <a:rPr lang="ar-SA" sz="2600" dirty="0">
                <a:cs typeface="B Nazanin" panose="00000400000000000000" pitchFamily="2" charset="-78"/>
              </a:rPr>
              <a:t> حرف اول نام هر دو نفر این متخصصین،</a:t>
            </a:r>
            <a:r>
              <a:rPr lang="en-US" sz="2600" dirty="0">
                <a:cs typeface="B Nazanin" panose="00000400000000000000" pitchFamily="2" charset="-78"/>
              </a:rPr>
              <a:t>R</a:t>
            </a:r>
            <a:r>
              <a:rPr lang="ar-SA" sz="2600" dirty="0">
                <a:cs typeface="B Nazanin" panose="00000400000000000000" pitchFamily="2" charset="-78"/>
              </a:rPr>
              <a:t> بوده است </a:t>
            </a:r>
            <a:r>
              <a:rPr lang="en-US" sz="2600" b="1" i="0" dirty="0">
                <a:solidFill>
                  <a:srgbClr val="000000"/>
                </a:solidFill>
                <a:effectLst/>
                <a:latin typeface="Calibri-Bold"/>
                <a:cs typeface="B Nazanin" panose="00000400000000000000" pitchFamily="2" charset="-78"/>
              </a:rPr>
              <a:t>( Ross &amp; Robert)</a:t>
            </a:r>
            <a:r>
              <a:rPr lang="en-US" sz="2600" dirty="0">
                <a:cs typeface="B Nazanin" panose="00000400000000000000" pitchFamily="2" charset="-78"/>
              </a:rPr>
              <a:t> 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CE42BD-A1EF-B5E0-8408-C1C8E0F83F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01" y="72162"/>
            <a:ext cx="1188467" cy="1188467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363C90-73DC-D609-6C2C-2C1565767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FAFAB-079E-4A87-97A7-F6CCF927BCA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4757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A95BC-F9C2-E155-A93D-077BB327E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3E26D-B69A-92CA-F360-6BADB85D21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29B392-8FAB-751A-E2A2-990443C95D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75" t="31327" r="29296" b="22072"/>
          <a:stretch/>
        </p:blipFill>
        <p:spPr>
          <a:xfrm>
            <a:off x="1331651" y="681037"/>
            <a:ext cx="9108489" cy="53380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6164CD-002E-2356-C45D-1C2F914A5A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44" y="86034"/>
            <a:ext cx="712956" cy="712956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09EDA5F-098E-C0DB-4317-C0D64820F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FAFAB-079E-4A87-97A7-F6CCF927BCA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1533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6960F-0805-AA62-6FEB-9C52D4953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69C8E3-E1E5-4435-F2BA-4EADADC268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879669-0CD6-1A6B-DF04-E3819B149C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039" t="26621" r="29375" b="28155"/>
          <a:stretch/>
        </p:blipFill>
        <p:spPr>
          <a:xfrm>
            <a:off x="1945689" y="816005"/>
            <a:ext cx="8300621" cy="51409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87D793-66D2-5960-C307-715B45957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1" y="75876"/>
            <a:ext cx="740129" cy="740129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5E43517-453C-7774-F94E-850E13550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FAFAB-079E-4A87-97A7-F6CCF927BCA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8800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499D3-C72E-9D3F-C17B-B1F76392E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7C388CD-9925-89ED-6725-16991636C7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988" t="39042" r="29075" b="17706"/>
          <a:stretch/>
        </p:blipFill>
        <p:spPr>
          <a:xfrm>
            <a:off x="1793288" y="639193"/>
            <a:ext cx="8575829" cy="536211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DD91B4-D317-AEE1-A1AF-A25673664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425" y="120266"/>
            <a:ext cx="785258" cy="785258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7B4AAA2-47CD-AC2D-859F-9C92958C3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FAFAB-079E-4A87-97A7-F6CCF927BCA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6336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8633E-8972-3DF0-3910-B1AC835A3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برخی توابع پایه در آمار توصیفی</a:t>
            </a: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F58E5A-4839-A940-FDC7-44C20348E8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r" rtl="1">
              <a:buNone/>
            </a:pPr>
            <a:r>
              <a:rPr lang="ar-SA" sz="2600" b="1" i="0" dirty="0">
                <a:solidFill>
                  <a:srgbClr val="000000"/>
                </a:solidFill>
                <a:effectLst/>
                <a:latin typeface="2 MitraBold"/>
                <a:cs typeface="B Nazanin" panose="00000400000000000000" pitchFamily="2" charset="-78"/>
              </a:rPr>
              <a:t>توابع مرتبط با انواع شاخصهای مرکزی و پراکندگی:</a:t>
            </a:r>
            <a:r>
              <a:rPr lang="ar-SA" sz="2600" dirty="0">
                <a:cs typeface="B Nazanin" panose="00000400000000000000" pitchFamily="2" charset="-78"/>
              </a:rPr>
              <a:t> </a:t>
            </a:r>
            <a:br>
              <a:rPr lang="ar-SA" dirty="0"/>
            </a:br>
            <a:endParaRPr lang="fa-IR" dirty="0"/>
          </a:p>
          <a:p>
            <a:pPr marL="0" indent="0" algn="l">
              <a:buNone/>
            </a:pPr>
            <a:r>
              <a:rPr lang="da-DK" dirty="0"/>
              <a:t>&gt; mean(df1$var1)</a:t>
            </a:r>
          </a:p>
          <a:p>
            <a:pPr marL="0" indent="0" algn="l">
              <a:buNone/>
            </a:pPr>
            <a:r>
              <a:rPr lang="da-DK" dirty="0"/>
              <a:t>&gt; median(df1$var1)</a:t>
            </a:r>
          </a:p>
          <a:p>
            <a:pPr marL="0" indent="0" algn="l">
              <a:buNone/>
            </a:pPr>
            <a:r>
              <a:rPr lang="da-DK" dirty="0"/>
              <a:t>&gt; sd(df1$var1)</a:t>
            </a:r>
          </a:p>
          <a:p>
            <a:pPr marL="0" indent="0" algn="l">
              <a:buNone/>
            </a:pPr>
            <a:r>
              <a:rPr lang="da-DK" dirty="0"/>
              <a:t>&gt; var(df1$var1)</a:t>
            </a:r>
          </a:p>
          <a:p>
            <a:pPr marL="0" indent="0" algn="l">
              <a:buNone/>
            </a:pPr>
            <a:r>
              <a:rPr lang="da-DK" dirty="0"/>
              <a:t>&gt; min(df1$var1)</a:t>
            </a:r>
          </a:p>
          <a:p>
            <a:pPr marL="0" indent="0" algn="l">
              <a:buNone/>
            </a:pPr>
            <a:r>
              <a:rPr lang="da-DK" dirty="0"/>
              <a:t>&gt; max(df1$var1)</a:t>
            </a:r>
          </a:p>
          <a:p>
            <a:pPr marL="0" indent="0" algn="l">
              <a:buNone/>
            </a:pPr>
            <a:r>
              <a:rPr lang="da-DK" dirty="0"/>
              <a:t>&gt; IQR(df1$var1)</a:t>
            </a:r>
            <a:endParaRPr lang="fa-IR" dirty="0"/>
          </a:p>
          <a:p>
            <a:pPr algn="l">
              <a:buFont typeface="Wingdings" panose="05000000000000000000" pitchFamily="2" charset="2"/>
              <a:buChar char="Ø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4BC998-5A04-EA18-6389-BB3DAB526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81" y="91728"/>
            <a:ext cx="936178" cy="93617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E74981-848D-C04D-DB59-E0F5FF3C3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FAFAB-079E-4A87-97A7-F6CCF927BCA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8956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69364A-A1A0-E448-B2C6-228639A309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993" y="1257454"/>
            <a:ext cx="10515600" cy="4351338"/>
          </a:xfrm>
        </p:spPr>
        <p:txBody>
          <a:bodyPr>
            <a:noAutofit/>
          </a:bodyPr>
          <a:lstStyle/>
          <a:p>
            <a:pPr marL="0" indent="0" algn="r" rtl="1">
              <a:buNone/>
            </a:pPr>
            <a:r>
              <a:rPr lang="ar-SA" sz="2600" dirty="0">
                <a:cs typeface="B Nazanin" panose="00000400000000000000" pitchFamily="2" charset="-78"/>
              </a:rPr>
              <a:t>تمام این توابع، متاسفانه دادههای  </a:t>
            </a:r>
            <a:r>
              <a:rPr lang="en-US" sz="2600" dirty="0">
                <a:cs typeface="B Nazanin" panose="00000400000000000000" pitchFamily="2" charset="-78"/>
              </a:rPr>
              <a:t>missing</a:t>
            </a:r>
            <a:r>
              <a:rPr lang="ar-SA" sz="2600" dirty="0">
                <a:cs typeface="B Nazanin" panose="00000400000000000000" pitchFamily="2" charset="-78"/>
              </a:rPr>
              <a:t>را نمیشناسد و اگر حداقل یک عضو  </a:t>
            </a:r>
            <a:r>
              <a:rPr lang="en-US" sz="2600" dirty="0">
                <a:cs typeface="B Nazanin" panose="00000400000000000000" pitchFamily="2" charset="-78"/>
              </a:rPr>
              <a:t>NA</a:t>
            </a:r>
            <a:r>
              <a:rPr lang="ar-SA" sz="2600" dirty="0">
                <a:cs typeface="B Nazanin" panose="00000400000000000000" pitchFamily="2" charset="-78"/>
              </a:rPr>
              <a:t>داشته باشند، خروجی</a:t>
            </a:r>
            <a:r>
              <a:rPr lang="en-US" sz="2600" dirty="0">
                <a:cs typeface="B Nazanin" panose="00000400000000000000" pitchFamily="2" charset="-78"/>
              </a:rPr>
              <a:t> </a:t>
            </a:r>
            <a:r>
              <a:rPr lang="ar-SA" sz="2600" dirty="0">
                <a:cs typeface="B Nazanin" panose="00000400000000000000" pitchFamily="2" charset="-78"/>
              </a:rPr>
              <a:t>را گزارش نمیکنند. برای حل این مشکل، کافی است که آرگومان زیر در آنها، اضافه شود</a:t>
            </a:r>
            <a:r>
              <a:rPr lang="en-US" sz="2600" dirty="0">
                <a:cs typeface="B Nazanin" panose="00000400000000000000" pitchFamily="2" charset="-78"/>
              </a:rPr>
              <a:t>.</a:t>
            </a:r>
          </a:p>
          <a:p>
            <a:pPr marL="0" indent="0" algn="l">
              <a:buNone/>
            </a:pPr>
            <a:r>
              <a:rPr lang="da-DK" sz="2400" dirty="0"/>
              <a:t>&gt; </a:t>
            </a:r>
            <a:r>
              <a:rPr lang="en-US" sz="2600" dirty="0">
                <a:cs typeface="B Nazanin" panose="00000400000000000000" pitchFamily="2" charset="-78"/>
              </a:rPr>
              <a:t>mean(</a:t>
            </a:r>
            <a:r>
              <a:rPr lang="en-US" sz="2600" dirty="0" err="1">
                <a:cs typeface="B Nazanin" panose="00000400000000000000" pitchFamily="2" charset="-78"/>
              </a:rPr>
              <a:t>var.k</a:t>
            </a:r>
            <a:r>
              <a:rPr lang="en-US" sz="2600" dirty="0">
                <a:cs typeface="B Nazanin" panose="00000400000000000000" pitchFamily="2" charset="-78"/>
              </a:rPr>
              <a:t>, na.rm = TRUE)</a:t>
            </a:r>
          </a:p>
          <a:p>
            <a:pPr marL="0" indent="0" algn="r" rtl="1">
              <a:buNone/>
            </a:pPr>
            <a:r>
              <a:rPr lang="ar-SA" sz="2600" dirty="0">
                <a:cs typeface="B Nazanin" panose="00000400000000000000" pitchFamily="2" charset="-78"/>
              </a:rPr>
              <a:t>تابع پرکاربرد زیر، میتواند جایگزین خلاصه خوبی برای گزارش ش</a:t>
            </a:r>
            <a:r>
              <a:rPr lang="fa-IR" sz="2600" dirty="0">
                <a:cs typeface="B Nazanin" panose="00000400000000000000" pitchFamily="2" charset="-78"/>
              </a:rPr>
              <a:t>ا</a:t>
            </a:r>
            <a:r>
              <a:rPr lang="ar-SA" sz="2600" dirty="0">
                <a:cs typeface="B Nazanin" panose="00000400000000000000" pitchFamily="2" charset="-78"/>
              </a:rPr>
              <a:t>خصهای مرکزی و</a:t>
            </a:r>
          </a:p>
          <a:p>
            <a:pPr marL="0" indent="0" algn="r" rtl="1">
              <a:buNone/>
            </a:pPr>
            <a:r>
              <a:rPr lang="ar-SA" sz="2600" dirty="0">
                <a:cs typeface="B Nazanin" panose="00000400000000000000" pitchFamily="2" charset="-78"/>
              </a:rPr>
              <a:t>پراکندگی پرکاربرد باشد </a:t>
            </a:r>
            <a:endParaRPr lang="en-US" sz="2600" dirty="0">
              <a:cs typeface="B Nazanin" panose="00000400000000000000" pitchFamily="2" charset="-78"/>
            </a:endParaRPr>
          </a:p>
          <a:p>
            <a:pPr marL="0" indent="0" algn="l">
              <a:buNone/>
            </a:pPr>
            <a:r>
              <a:rPr lang="da-DK" sz="2400" dirty="0"/>
              <a:t>&gt; </a:t>
            </a:r>
            <a:r>
              <a:rPr lang="en-US" sz="2600" b="0" i="0" dirty="0">
                <a:effectLst/>
                <a:latin typeface="LucidaConsole"/>
                <a:cs typeface="B Nazanin" panose="00000400000000000000" pitchFamily="2" charset="-78"/>
              </a:rPr>
              <a:t>summary(</a:t>
            </a:r>
            <a:r>
              <a:rPr lang="en-US" sz="2600" b="0" i="0" dirty="0" err="1">
                <a:effectLst/>
                <a:latin typeface="LucidaConsole"/>
                <a:cs typeface="B Nazanin" panose="00000400000000000000" pitchFamily="2" charset="-78"/>
              </a:rPr>
              <a:t>var.k</a:t>
            </a:r>
            <a:r>
              <a:rPr lang="en-US" sz="2600" b="0" i="0" dirty="0">
                <a:effectLst/>
                <a:latin typeface="LucidaConsole"/>
                <a:cs typeface="B Nazanin" panose="00000400000000000000" pitchFamily="2" charset="-78"/>
              </a:rPr>
              <a:t>)</a:t>
            </a:r>
            <a:r>
              <a:rPr lang="en-US" sz="2600" dirty="0">
                <a:cs typeface="B Nazanin" panose="00000400000000000000" pitchFamily="2" charset="-78"/>
              </a:rPr>
              <a:t> </a:t>
            </a:r>
            <a:br>
              <a:rPr lang="en-US" sz="2600" dirty="0">
                <a:cs typeface="B Nazanin" panose="00000400000000000000" pitchFamily="2" charset="-78"/>
              </a:rPr>
            </a:br>
            <a:endParaRPr lang="en-US" sz="2600" dirty="0"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ar-SA" sz="2600" dirty="0">
                <a:cs typeface="B Nazanin" panose="00000400000000000000" pitchFamily="2" charset="-78"/>
              </a:rPr>
              <a:t>خوشبختانه این تابع، دادههای  </a:t>
            </a:r>
            <a:r>
              <a:rPr lang="en-US" sz="2600" dirty="0">
                <a:cs typeface="B Nazanin" panose="00000400000000000000" pitchFamily="2" charset="-78"/>
              </a:rPr>
              <a:t>NA</a:t>
            </a:r>
            <a:r>
              <a:rPr lang="ar-SA" sz="2600" dirty="0">
                <a:cs typeface="B Nazanin" panose="00000400000000000000" pitchFamily="2" charset="-78"/>
              </a:rPr>
              <a:t>را میشناسد و ضمن اینکه در صورت وجود حدقل یک عضو دارای </a:t>
            </a:r>
            <a:r>
              <a:rPr lang="en-US" sz="2600" dirty="0">
                <a:cs typeface="B Nazanin" panose="00000400000000000000" pitchFamily="2" charset="-78"/>
              </a:rPr>
              <a:t>NA</a:t>
            </a:r>
            <a:r>
              <a:rPr lang="ar-SA" sz="2600" dirty="0">
                <a:cs typeface="B Nazanin" panose="00000400000000000000" pitchFamily="2" charset="-78"/>
              </a:rPr>
              <a:t>،</a:t>
            </a:r>
            <a:r>
              <a:rPr lang="fa-IR" sz="2600" dirty="0">
                <a:cs typeface="B Nazanin" panose="00000400000000000000" pitchFamily="2" charset="-78"/>
              </a:rPr>
              <a:t> </a:t>
            </a:r>
            <a:r>
              <a:rPr lang="ar-SA" sz="2600" dirty="0">
                <a:cs typeface="B Nazanin" panose="00000400000000000000" pitchFamily="2" charset="-78"/>
              </a:rPr>
              <a:t>گزارش شاخصها را میدهد، تعداد موارد  </a:t>
            </a:r>
            <a:r>
              <a:rPr lang="en-US" sz="2600" dirty="0">
                <a:cs typeface="B Nazanin" panose="00000400000000000000" pitchFamily="2" charset="-78"/>
              </a:rPr>
              <a:t>missing</a:t>
            </a:r>
            <a:r>
              <a:rPr lang="ar-SA" sz="2600" dirty="0">
                <a:cs typeface="B Nazanin" panose="00000400000000000000" pitchFamily="2" charset="-78"/>
              </a:rPr>
              <a:t>هم یکی از گزارشهای خروجی این تابع است. شاخصهای</a:t>
            </a:r>
            <a:r>
              <a:rPr lang="fa-IR" sz="2600" dirty="0">
                <a:cs typeface="B Nazanin" panose="00000400000000000000" pitchFamily="2" charset="-78"/>
              </a:rPr>
              <a:t> </a:t>
            </a:r>
            <a:r>
              <a:rPr lang="ar-SA" sz="2600" dirty="0">
                <a:cs typeface="B Nazanin" panose="00000400000000000000" pitchFamily="2" charset="-78"/>
              </a:rPr>
              <a:t>گزارشی این تابع، عبارتند از 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D2A7A5-9C15-8E8A-481A-AB61F8069E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90" t="74175" r="28568" b="17540"/>
          <a:stretch/>
        </p:blipFill>
        <p:spPr>
          <a:xfrm>
            <a:off x="1580225" y="5608792"/>
            <a:ext cx="5113538" cy="5681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B37500-9364-8E69-AC22-42D114203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35" y="47956"/>
            <a:ext cx="662258" cy="662258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14C24D6-3A21-304F-F44F-1DBB9F08E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FAFAB-079E-4A87-97A7-F6CCF927BCA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1610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143AA-9DB7-68DE-6BC9-9EC057D13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45764E-73EA-AA50-8EBD-7B5518A9E1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ar-SA" sz="2600" dirty="0">
                <a:cs typeface="B Nazanin" panose="00000400000000000000" pitchFamily="2" charset="-78"/>
              </a:rPr>
              <a:t>تابع ، زیرمجموعه پکیج  </a:t>
            </a:r>
            <a:r>
              <a:rPr lang="en-US" sz="2600" dirty="0" err="1">
                <a:cs typeface="B Nazanin" panose="00000400000000000000" pitchFamily="2" charset="-78"/>
              </a:rPr>
              <a:t>DescTools</a:t>
            </a:r>
            <a:r>
              <a:rPr lang="fa-IR" sz="2600" dirty="0">
                <a:cs typeface="B Nazanin" panose="00000400000000000000" pitchFamily="2" charset="-78"/>
              </a:rPr>
              <a:t> </a:t>
            </a:r>
            <a:r>
              <a:rPr lang="ar-SA" sz="2600" dirty="0">
                <a:cs typeface="B Nazanin" panose="00000400000000000000" pitchFamily="2" charset="-78"/>
              </a:rPr>
              <a:t>یکجا، میتواند تقریبا تمامی اندازه</a:t>
            </a:r>
            <a:r>
              <a:rPr lang="fa-IR" sz="2600" dirty="0">
                <a:cs typeface="B Nazanin" panose="00000400000000000000" pitchFamily="2" charset="-78"/>
              </a:rPr>
              <a:t> </a:t>
            </a:r>
            <a:r>
              <a:rPr lang="ar-SA" sz="2600" dirty="0">
                <a:cs typeface="B Nazanin" panose="00000400000000000000" pitchFamily="2" charset="-78"/>
              </a:rPr>
              <a:t>های</a:t>
            </a:r>
            <a:r>
              <a:rPr lang="fa-IR" sz="2600" dirty="0">
                <a:cs typeface="B Nazanin" panose="00000400000000000000" pitchFamily="2" charset="-78"/>
              </a:rPr>
              <a:t> </a:t>
            </a:r>
            <a:r>
              <a:rPr lang="ar-SA" sz="2600" dirty="0">
                <a:cs typeface="B Nazanin" panose="00000400000000000000" pitchFamily="2" charset="-78"/>
              </a:rPr>
              <a:t>توصیفی را گزارش نماید</a:t>
            </a:r>
            <a:r>
              <a:rPr lang="en-US" sz="2600" dirty="0">
                <a:cs typeface="B Nazanin" panose="00000400000000000000" pitchFamily="2" charset="-78"/>
              </a:rPr>
              <a:t>.</a:t>
            </a:r>
          </a:p>
          <a:p>
            <a:pPr marL="0" indent="0" algn="l">
              <a:buNone/>
            </a:pPr>
            <a:r>
              <a:rPr lang="en-US" sz="2600" b="0" i="0" dirty="0">
                <a:solidFill>
                  <a:srgbClr val="C00000"/>
                </a:solidFill>
                <a:effectLst/>
                <a:latin typeface="LucidaConsole"/>
                <a:cs typeface="B Nazanin" panose="00000400000000000000" pitchFamily="2" charset="-78"/>
              </a:rPr>
              <a:t>Desc(</a:t>
            </a:r>
            <a:r>
              <a:rPr lang="en-US" sz="2600" b="0" i="0" dirty="0" err="1">
                <a:solidFill>
                  <a:srgbClr val="0000FF"/>
                </a:solidFill>
                <a:effectLst/>
                <a:latin typeface="LucidaConsole"/>
                <a:cs typeface="B Nazanin" panose="00000400000000000000" pitchFamily="2" charset="-78"/>
              </a:rPr>
              <a:t>var.k</a:t>
            </a:r>
            <a:r>
              <a:rPr lang="en-US" sz="2600" b="0" i="0" dirty="0">
                <a:solidFill>
                  <a:srgbClr val="C00000"/>
                </a:solidFill>
                <a:effectLst/>
                <a:latin typeface="LucidaConsole"/>
                <a:cs typeface="B Nazanin" panose="00000400000000000000" pitchFamily="2" charset="-78"/>
              </a:rPr>
              <a:t>)</a:t>
            </a:r>
            <a:r>
              <a:rPr lang="en-US" sz="2600" dirty="0">
                <a:cs typeface="B Nazanin" panose="00000400000000000000" pitchFamily="2" charset="-78"/>
              </a:rPr>
              <a:t> </a:t>
            </a:r>
            <a:endParaRPr lang="fa-IR" sz="2600" dirty="0"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br>
              <a:rPr lang="en-US" sz="2600" dirty="0">
                <a:cs typeface="B Nazanin" panose="00000400000000000000" pitchFamily="2" charset="-78"/>
              </a:rPr>
            </a:br>
            <a:r>
              <a:rPr lang="ar-SA" sz="2600" dirty="0">
                <a:cs typeface="B Nazanin" panose="00000400000000000000" pitchFamily="2" charset="-78"/>
              </a:rPr>
              <a:t>این تابع، دارای نکات مثبت متعددی است. از جمله :...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ar-SA" sz="2600" dirty="0">
                <a:cs typeface="B Nazanin" panose="00000400000000000000" pitchFamily="2" charset="-78"/>
              </a:rPr>
              <a:t>دادههای  </a:t>
            </a:r>
            <a:r>
              <a:rPr lang="en-US" sz="2600" dirty="0">
                <a:cs typeface="B Nazanin" panose="00000400000000000000" pitchFamily="2" charset="-78"/>
              </a:rPr>
              <a:t>NA</a:t>
            </a:r>
            <a:r>
              <a:rPr lang="ar-SA" sz="2600" dirty="0">
                <a:cs typeface="B Nazanin" panose="00000400000000000000" pitchFamily="2" charset="-78"/>
              </a:rPr>
              <a:t>را میشناسد.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ar-SA" sz="2600" dirty="0">
                <a:cs typeface="B Nazanin" panose="00000400000000000000" pitchFamily="2" charset="-78"/>
              </a:rPr>
              <a:t>خروجی نموداری از توزیع متغیر به کاربر رائه میدهد.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ar-SA" sz="2600" dirty="0">
                <a:cs typeface="B Nazanin" panose="00000400000000000000" pitchFamily="2" charset="-78"/>
              </a:rPr>
              <a:t>در ارزیابی دادههای پرت کاربرد دارد.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ar-SA" sz="2600" dirty="0">
                <a:cs typeface="B Nazanin" panose="00000400000000000000" pitchFamily="2" charset="-78"/>
              </a:rPr>
              <a:t>شاخص پراکندگی  </a:t>
            </a:r>
            <a:r>
              <a:rPr lang="en-US" sz="2600" dirty="0">
                <a:cs typeface="B Nazanin" panose="00000400000000000000" pitchFamily="2" charset="-78"/>
              </a:rPr>
              <a:t>CV</a:t>
            </a:r>
            <a:r>
              <a:rPr lang="ar-SA" sz="2600" dirty="0">
                <a:cs typeface="B Nazanin" panose="00000400000000000000" pitchFamily="2" charset="-78"/>
              </a:rPr>
              <a:t>را نیز گزارش میدهد.</a:t>
            </a:r>
            <a:endParaRPr lang="en-US" sz="2600" dirty="0">
              <a:cs typeface="B Nazanin" panose="00000400000000000000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3ACD50-3280-2A48-F878-08CCCC355D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71" y="75875"/>
            <a:ext cx="740129" cy="74012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21769D-9DF5-81D8-2C31-D1F1DBEA5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FAFAB-079E-4A87-97A7-F6CCF927BCA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393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D23F5-3CA3-B113-BA17-C33DA0369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95814C-7120-693F-DC8C-822901DCC7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960" t="37815" r="24351" b="30797"/>
          <a:stretch/>
        </p:blipFill>
        <p:spPr>
          <a:xfrm>
            <a:off x="1500326" y="1908699"/>
            <a:ext cx="8537359" cy="404821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7AB611-2789-0199-2A05-586E192285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92" y="66999"/>
            <a:ext cx="829646" cy="829646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E395C94-529D-7B84-6C77-A2ADF3B4A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FAFAB-079E-4A87-97A7-F6CCF927BCAC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8288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9F037-871C-4E08-1B64-38B7DF0C2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35452C-000E-BE4D-ADD4-E542C65DFE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 rtl="1">
              <a:buNone/>
            </a:pPr>
            <a:r>
              <a:rPr lang="ar-SA" sz="2600" dirty="0">
                <a:cs typeface="B Nazanin" panose="00000400000000000000" pitchFamily="2" charset="-78"/>
              </a:rPr>
              <a:t>نمودار هیستوگرام، بویژه نمودار</a:t>
            </a:r>
            <a:r>
              <a:rPr lang="fa-IR" sz="2600" dirty="0">
                <a:cs typeface="B Nazanin" panose="00000400000000000000" pitchFamily="2" charset="-78"/>
              </a:rPr>
              <a:t> </a:t>
            </a:r>
            <a:r>
              <a:rPr lang="ar-SA" sz="2600" dirty="0">
                <a:cs typeface="B Nazanin" panose="00000400000000000000" pitchFamily="2" charset="-78"/>
              </a:rPr>
              <a:t>هیستوگرام بهمراه منحنی ،</a:t>
            </a:r>
            <a:r>
              <a:rPr lang="en-US" sz="2600" dirty="0">
                <a:cs typeface="B Nazanin" panose="00000400000000000000" pitchFamily="2" charset="-78"/>
              </a:rPr>
              <a:t>Kernel</a:t>
            </a:r>
            <a:r>
              <a:rPr lang="fa-IR" sz="2600" dirty="0">
                <a:cs typeface="B Nazanin" panose="00000400000000000000" pitchFamily="2" charset="-78"/>
              </a:rPr>
              <a:t> </a:t>
            </a:r>
            <a:r>
              <a:rPr lang="ar-SA" sz="2600" dirty="0">
                <a:cs typeface="B Nazanin" panose="00000400000000000000" pitchFamily="2" charset="-78"/>
              </a:rPr>
              <a:t>یکی از روشهای مناسب برای ارزیابی</a:t>
            </a:r>
            <a:r>
              <a:rPr lang="fa-IR" sz="2600" dirty="0">
                <a:cs typeface="B Nazanin" panose="00000400000000000000" pitchFamily="2" charset="-78"/>
              </a:rPr>
              <a:t> </a:t>
            </a:r>
            <a:r>
              <a:rPr lang="ar-SA" sz="2600" dirty="0">
                <a:cs typeface="B Nazanin" panose="00000400000000000000" pitchFamily="2" charset="-78"/>
              </a:rPr>
              <a:t>توزیع متغیرهای کمّی است</a:t>
            </a:r>
            <a:r>
              <a:rPr lang="fa-IR" sz="2600" dirty="0">
                <a:cs typeface="B Nazanin" panose="00000400000000000000" pitchFamily="2" charset="-78"/>
              </a:rPr>
              <a:t>:</a:t>
            </a:r>
          </a:p>
          <a:p>
            <a:pPr marL="0" indent="0" algn="l">
              <a:buNone/>
            </a:pPr>
            <a:r>
              <a:rPr lang="en-US" sz="2600" dirty="0"/>
              <a:t>hist(</a:t>
            </a:r>
            <a:r>
              <a:rPr lang="en-US" sz="2600" dirty="0" err="1"/>
              <a:t>var.k</a:t>
            </a:r>
            <a:r>
              <a:rPr lang="en-US" sz="2600" dirty="0"/>
              <a:t>, probability = T)</a:t>
            </a:r>
          </a:p>
          <a:p>
            <a:pPr marL="0" indent="0" algn="l">
              <a:buNone/>
            </a:pPr>
            <a:r>
              <a:rPr lang="en-US" sz="2600" dirty="0"/>
              <a:t>lines(density(</a:t>
            </a:r>
            <a:r>
              <a:rPr lang="en-US" sz="2600" dirty="0" err="1"/>
              <a:t>var.k</a:t>
            </a:r>
            <a:r>
              <a:rPr lang="en-US" sz="2600" dirty="0"/>
              <a:t>, na.rm = T), col = "blue")</a:t>
            </a:r>
            <a:endParaRPr lang="fa-IR" sz="2600" dirty="0"/>
          </a:p>
          <a:p>
            <a:pPr algn="l">
              <a:buFont typeface="Wingdings" panose="05000000000000000000" pitchFamily="2" charset="2"/>
              <a:buChar char="Ø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5BEA2E-5E02-1001-7520-1229D31992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92" t="30476" r="48750" b="32698"/>
          <a:stretch/>
        </p:blipFill>
        <p:spPr>
          <a:xfrm>
            <a:off x="3897719" y="3741169"/>
            <a:ext cx="4920344" cy="25254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9F4866-171A-71F1-29B9-5E2BEE272B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73" y="145256"/>
            <a:ext cx="1071562" cy="1071562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0A6E27A-F089-A9E3-F872-92B62F0FC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FAFAB-079E-4A87-97A7-F6CCF927BCAC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1931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B61DD-CD04-25AB-17CB-7EE503ED3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3C0649-5FF1-3A2C-EA0C-5C91018F43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 rtl="1">
              <a:buNone/>
            </a:pPr>
            <a:r>
              <a:rPr lang="ar-SA" sz="2600" dirty="0">
                <a:cs typeface="B Nazanin" panose="00000400000000000000" pitchFamily="2" charset="-78"/>
              </a:rPr>
              <a:t>نمودار جعبه</a:t>
            </a:r>
            <a:r>
              <a:rPr lang="fa-IR" sz="2600" dirty="0">
                <a:cs typeface="B Nazanin" panose="00000400000000000000" pitchFamily="2" charset="-78"/>
              </a:rPr>
              <a:t> </a:t>
            </a:r>
            <a:r>
              <a:rPr lang="ar-SA" sz="2600" dirty="0">
                <a:cs typeface="B Nazanin" panose="00000400000000000000" pitchFamily="2" charset="-78"/>
              </a:rPr>
              <a:t>ای یا  </a:t>
            </a:r>
            <a:r>
              <a:rPr lang="en-US" sz="2600" dirty="0">
                <a:cs typeface="B Nazanin" panose="00000400000000000000" pitchFamily="2" charset="-78"/>
              </a:rPr>
              <a:t>Box plot</a:t>
            </a:r>
            <a:r>
              <a:rPr lang="ar-SA" sz="2600" dirty="0">
                <a:cs typeface="B Nazanin" panose="00000400000000000000" pitchFamily="2" charset="-78"/>
              </a:rPr>
              <a:t>،</a:t>
            </a:r>
            <a:r>
              <a:rPr lang="en-US" sz="2600" dirty="0">
                <a:cs typeface="B Nazanin" panose="00000400000000000000" pitchFamily="2" charset="-78"/>
              </a:rPr>
              <a:t> </a:t>
            </a:r>
            <a:r>
              <a:rPr lang="ar-SA" sz="2600" dirty="0">
                <a:cs typeface="B Nazanin" panose="00000400000000000000" pitchFamily="2" charset="-78"/>
              </a:rPr>
              <a:t>نمودار</a:t>
            </a:r>
            <a:r>
              <a:rPr lang="fa-IR" sz="2600" dirty="0">
                <a:cs typeface="B Nazanin" panose="00000400000000000000" pitchFamily="2" charset="-78"/>
              </a:rPr>
              <a:t> </a:t>
            </a:r>
            <a:r>
              <a:rPr lang="ar-SA" sz="2600" dirty="0">
                <a:cs typeface="B Nazanin" panose="00000400000000000000" pitchFamily="2" charset="-78"/>
              </a:rPr>
              <a:t>دیگری است که برای ارزیابی</a:t>
            </a:r>
            <a:r>
              <a:rPr lang="fa-IR" sz="2600" dirty="0">
                <a:cs typeface="B Nazanin" panose="00000400000000000000" pitchFamily="2" charset="-78"/>
              </a:rPr>
              <a:t> </a:t>
            </a:r>
            <a:r>
              <a:rPr lang="ar-SA" sz="2600" dirty="0">
                <a:cs typeface="B Nazanin" panose="00000400000000000000" pitchFamily="2" charset="-78"/>
              </a:rPr>
              <a:t>گرافیکی توزیع متغیرهای کمی،</a:t>
            </a:r>
            <a:r>
              <a:rPr lang="fa-IR" sz="2600" dirty="0">
                <a:cs typeface="B Nazanin" panose="00000400000000000000" pitchFamily="2" charset="-78"/>
              </a:rPr>
              <a:t> </a:t>
            </a:r>
            <a:r>
              <a:rPr lang="ar-SA" sz="2600" dirty="0">
                <a:cs typeface="B Nazanin" panose="00000400000000000000" pitchFamily="2" charset="-78"/>
              </a:rPr>
              <a:t>کاربرد دارد</a:t>
            </a:r>
            <a:r>
              <a:rPr lang="fa-IR" sz="2600" dirty="0">
                <a:cs typeface="B Nazanin" panose="00000400000000000000" pitchFamily="2" charset="-78"/>
              </a:rPr>
              <a:t>:</a:t>
            </a:r>
          </a:p>
          <a:p>
            <a:pPr marL="0" indent="0" algn="l">
              <a:buNone/>
            </a:pPr>
            <a:r>
              <a:rPr lang="en-US" sz="2400" b="0" i="0" dirty="0">
                <a:effectLst/>
                <a:latin typeface="LucidaConsole"/>
                <a:cs typeface="+mj-cs"/>
              </a:rPr>
              <a:t>boxplot(</a:t>
            </a:r>
            <a:r>
              <a:rPr lang="en-US" sz="2400" b="0" i="0" dirty="0" err="1">
                <a:effectLst/>
                <a:latin typeface="LucidaConsole"/>
                <a:cs typeface="+mj-cs"/>
              </a:rPr>
              <a:t>var.k</a:t>
            </a:r>
            <a:r>
              <a:rPr lang="en-US" sz="2400" b="0" i="0" dirty="0">
                <a:effectLst/>
                <a:latin typeface="LucidaConsole"/>
                <a:cs typeface="+mj-cs"/>
              </a:rPr>
              <a:t>)</a:t>
            </a:r>
            <a:r>
              <a:rPr lang="en-US" sz="2400" dirty="0">
                <a:cs typeface="+mj-cs"/>
              </a:rPr>
              <a:t> </a:t>
            </a:r>
            <a:endParaRPr lang="fa-IR" sz="2400" dirty="0">
              <a:cs typeface="+mj-cs"/>
            </a:endParaRPr>
          </a:p>
          <a:p>
            <a:pPr marL="0" indent="0" algn="l">
              <a:buNone/>
            </a:pPr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C720A6-114C-003C-4E4D-CFC3C76E68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06" t="34921" r="48393" b="29524"/>
          <a:stretch/>
        </p:blipFill>
        <p:spPr>
          <a:xfrm>
            <a:off x="4038600" y="2994734"/>
            <a:ext cx="4572000" cy="2438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3BFED9-1680-7557-3F40-4ACF5A5D1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328" y="230188"/>
            <a:ext cx="781866" cy="781866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8DEDD1E-69E7-4221-644B-2FF02E803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FAFAB-079E-4A87-97A7-F6CCF927BCAC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18454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69059-9780-ACF8-36D7-F7B2A25DA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C3571F-B05E-FC47-8EBD-4210E7AC2B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 rtl="1">
              <a:buNone/>
            </a:pPr>
            <a:r>
              <a:rPr lang="ar-SA" sz="2600" dirty="0">
                <a:cs typeface="B Nazanin" panose="00000400000000000000" pitchFamily="2" charset="-78"/>
              </a:rPr>
              <a:t>نمودار جعبهای یا  </a:t>
            </a:r>
            <a:r>
              <a:rPr lang="en-US" sz="2600" dirty="0">
                <a:cs typeface="B Nazanin" panose="00000400000000000000" pitchFamily="2" charset="-78"/>
              </a:rPr>
              <a:t>Box plot</a:t>
            </a:r>
            <a:r>
              <a:rPr lang="ar-SA" sz="2600" dirty="0">
                <a:cs typeface="B Nazanin" panose="00000400000000000000" pitchFamily="2" charset="-78"/>
              </a:rPr>
              <a:t>،</a:t>
            </a:r>
            <a:r>
              <a:rPr lang="en-US" sz="2600" dirty="0">
                <a:cs typeface="B Nazanin" panose="00000400000000000000" pitchFamily="2" charset="-78"/>
              </a:rPr>
              <a:t> </a:t>
            </a:r>
            <a:r>
              <a:rPr lang="ar-SA" sz="2600" dirty="0">
                <a:cs typeface="B Nazanin" panose="00000400000000000000" pitchFamily="2" charset="-78"/>
              </a:rPr>
              <a:t>بر</a:t>
            </a:r>
            <a:r>
              <a:rPr lang="fa-IR" sz="2600" dirty="0">
                <a:cs typeface="B Nazanin" panose="00000400000000000000" pitchFamily="2" charset="-78"/>
              </a:rPr>
              <a:t> </a:t>
            </a:r>
            <a:r>
              <a:rPr lang="ar-SA" sz="2600" dirty="0">
                <a:cs typeface="B Nazanin" panose="00000400000000000000" pitchFamily="2" charset="-78"/>
              </a:rPr>
              <a:t>خلاف هیست</a:t>
            </a:r>
            <a:r>
              <a:rPr lang="fa-IR" sz="2600" dirty="0">
                <a:cs typeface="B Nazanin" panose="00000400000000000000" pitchFamily="2" charset="-78"/>
              </a:rPr>
              <a:t>و</a:t>
            </a:r>
            <a:r>
              <a:rPr lang="ar-SA" sz="2600" dirty="0">
                <a:cs typeface="B Nazanin" panose="00000400000000000000" pitchFamily="2" charset="-78"/>
              </a:rPr>
              <a:t>گرام میتواند، بصورت دو</a:t>
            </a:r>
            <a:r>
              <a:rPr lang="fa-IR" sz="2600" dirty="0">
                <a:cs typeface="B Nazanin" panose="00000400000000000000" pitchFamily="2" charset="-78"/>
              </a:rPr>
              <a:t> </a:t>
            </a:r>
            <a:r>
              <a:rPr lang="ar-SA" sz="2600" dirty="0">
                <a:cs typeface="B Nazanin" panose="00000400000000000000" pitchFamily="2" charset="-78"/>
              </a:rPr>
              <a:t>متغیره (به تفکیک یک متغیر دسته</a:t>
            </a:r>
            <a:r>
              <a:rPr lang="fa-IR" sz="2600" dirty="0">
                <a:cs typeface="B Nazanin" panose="00000400000000000000" pitchFamily="2" charset="-78"/>
              </a:rPr>
              <a:t> </a:t>
            </a:r>
            <a:r>
              <a:rPr lang="ar-SA" sz="2600" dirty="0">
                <a:cs typeface="B Nazanin" panose="00000400000000000000" pitchFamily="2" charset="-78"/>
              </a:rPr>
              <a:t>بندی شده)، ترسیم گردد</a:t>
            </a:r>
            <a:r>
              <a:rPr lang="fa-IR" sz="2600" dirty="0">
                <a:cs typeface="B Nazanin" panose="00000400000000000000" pitchFamily="2" charset="-78"/>
              </a:rPr>
              <a:t>:</a:t>
            </a:r>
          </a:p>
          <a:p>
            <a:pPr marL="0" indent="0" rtl="1">
              <a:buNone/>
            </a:pP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boxplot(var.k~var.cat)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dirty="0"/>
            </a:br>
            <a:endParaRPr lang="fa-IR" dirty="0"/>
          </a:p>
          <a:p>
            <a:pPr marL="0" indent="0" rtl="1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A5AD24-8609-9717-803E-3274C5522D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50" t="29841" r="48036" b="26349"/>
          <a:stretch/>
        </p:blipFill>
        <p:spPr>
          <a:xfrm>
            <a:off x="3646714" y="3172506"/>
            <a:ext cx="4963886" cy="30044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1E6CE7-A601-8438-ED69-77571A2D3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002" y="185738"/>
            <a:ext cx="815069" cy="815069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9D8D953-AFC2-06F1-3B0E-1DBA9AB0E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FAFAB-079E-4A87-97A7-F6CCF927BCAC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091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C875E-45BD-3C9B-C5DC-69A731DC0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EFC79-F2DD-31D8-E179-9A39D53615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 rtl="1">
              <a:buNone/>
            </a:pPr>
            <a:r>
              <a:rPr lang="ar-SA" sz="2600" dirty="0">
                <a:cs typeface="B Nazanin" panose="00000400000000000000" pitchFamily="2" charset="-78"/>
              </a:rPr>
              <a:t>راس ایهاکا و رابرت جنتلمن، در سال  1996میلادی، مقالهای را ب</a:t>
            </a:r>
            <a:r>
              <a:rPr lang="fa-IR" sz="2600" dirty="0">
                <a:cs typeface="B Nazanin" panose="00000400000000000000" pitchFamily="2" charset="-78"/>
              </a:rPr>
              <a:t>ه </a:t>
            </a:r>
            <a:r>
              <a:rPr lang="ar-SA" sz="2600" dirty="0">
                <a:cs typeface="B Nazanin" panose="00000400000000000000" pitchFamily="2" charset="-78"/>
              </a:rPr>
              <a:t>منظور معرفی زبان برنامه</a:t>
            </a:r>
            <a:r>
              <a:rPr lang="en-US" sz="2600" dirty="0">
                <a:cs typeface="B Nazanin" panose="00000400000000000000" pitchFamily="2" charset="-78"/>
              </a:rPr>
              <a:t> </a:t>
            </a:r>
            <a:r>
              <a:rPr lang="ar-SA" sz="2600" dirty="0">
                <a:cs typeface="B Nazanin" panose="00000400000000000000" pitchFamily="2" charset="-78"/>
              </a:rPr>
              <a:t>نویسی</a:t>
            </a:r>
            <a:r>
              <a:rPr lang="en-US" sz="2600" dirty="0">
                <a:cs typeface="B Nazanin" panose="00000400000000000000" pitchFamily="2" charset="-78"/>
              </a:rPr>
              <a:t> R</a:t>
            </a:r>
            <a:r>
              <a:rPr lang="ar-SA" sz="2600" dirty="0">
                <a:cs typeface="B Nazanin" panose="00000400000000000000" pitchFamily="2" charset="-78"/>
              </a:rPr>
              <a:t> و جایگاه آن در تحلیل آماری و تولید گرافها، در ژورنال معروف  </a:t>
            </a:r>
            <a:r>
              <a:rPr lang="en-US" sz="2600" dirty="0">
                <a:cs typeface="B Nazanin" panose="00000400000000000000" pitchFamily="2" charset="-78"/>
              </a:rPr>
              <a:t>JCGS</a:t>
            </a:r>
            <a:r>
              <a:rPr lang="fa-IR" sz="2600" dirty="0">
                <a:cs typeface="B Nazanin" panose="00000400000000000000" pitchFamily="2" charset="-78"/>
              </a:rPr>
              <a:t> </a:t>
            </a:r>
            <a:r>
              <a:rPr lang="ar-SA" sz="2600" dirty="0">
                <a:cs typeface="B Nazanin" panose="00000400000000000000" pitchFamily="2" charset="-78"/>
              </a:rPr>
              <a:t>منتشرمی</a:t>
            </a:r>
            <a:r>
              <a:rPr lang="fa-IR" sz="2600" dirty="0">
                <a:cs typeface="B Nazanin" panose="00000400000000000000" pitchFamily="2" charset="-78"/>
              </a:rPr>
              <a:t> </a:t>
            </a:r>
            <a:r>
              <a:rPr lang="ar-SA" sz="2600" dirty="0">
                <a:cs typeface="B Nazanin" panose="00000400000000000000" pitchFamily="2" charset="-78"/>
              </a:rPr>
              <a:t>نمایند</a:t>
            </a:r>
            <a:r>
              <a:rPr lang="en-US" sz="2600" dirty="0">
                <a:cs typeface="B Nazanin" panose="00000400000000000000" pitchFamily="2" charset="-78"/>
              </a:rPr>
              <a:t>.</a:t>
            </a:r>
          </a:p>
          <a:p>
            <a:pPr marL="0" indent="0" algn="r" rtl="1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B488A8-84F2-45A7-9402-65410D6B9A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09" t="50000" r="7578" b="18889"/>
          <a:stretch/>
        </p:blipFill>
        <p:spPr>
          <a:xfrm>
            <a:off x="1181101" y="3429000"/>
            <a:ext cx="10096500" cy="2133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4015F6-9CFC-03B2-06B8-7E4262D41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90" y="55461"/>
            <a:ext cx="1193007" cy="1193007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B5EE0F-00DE-1B80-D080-47A43B88F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FAFAB-079E-4A87-97A7-F6CCF927BCA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3448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D6144-5589-E238-4337-39D846A42F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5251" y="1029201"/>
            <a:ext cx="10515600" cy="4351338"/>
          </a:xfrm>
        </p:spPr>
        <p:txBody>
          <a:bodyPr/>
          <a:lstStyle/>
          <a:p>
            <a:pPr marL="0" indent="0" algn="r" rtl="1">
              <a:buNone/>
            </a:pPr>
            <a:r>
              <a:rPr lang="ar-SA" sz="2600" dirty="0">
                <a:cs typeface="B Nazanin" panose="00000400000000000000" pitchFamily="2" charset="-78"/>
              </a:rPr>
              <a:t>نمودار پراکنش در  ،</a:t>
            </a:r>
            <a:r>
              <a:rPr lang="en-US" sz="2600" dirty="0">
                <a:cs typeface="B Nazanin" panose="00000400000000000000" pitchFamily="2" charset="-78"/>
              </a:rPr>
              <a:t>R</a:t>
            </a:r>
            <a:r>
              <a:rPr lang="ar-SA" sz="2600" dirty="0">
                <a:cs typeface="B Nazanin" panose="00000400000000000000" pitchFamily="2" charset="-78"/>
              </a:rPr>
              <a:t>میتواند از مسیرهای</a:t>
            </a:r>
            <a:r>
              <a:rPr lang="fa-IR" sz="2600" dirty="0">
                <a:cs typeface="B Nazanin" panose="00000400000000000000" pitchFamily="2" charset="-78"/>
              </a:rPr>
              <a:t> </a:t>
            </a:r>
            <a:r>
              <a:rPr lang="ar-SA" sz="2600" dirty="0">
                <a:cs typeface="B Nazanin" panose="00000400000000000000" pitchFamily="2" charset="-78"/>
              </a:rPr>
              <a:t>متعدّدی ترسیم گردد که ساده</a:t>
            </a:r>
            <a:r>
              <a:rPr lang="en-US" sz="2600" dirty="0">
                <a:cs typeface="B Nazanin" panose="00000400000000000000" pitchFamily="2" charset="-78"/>
              </a:rPr>
              <a:t> </a:t>
            </a:r>
            <a:r>
              <a:rPr lang="ar-SA" sz="2600" dirty="0">
                <a:cs typeface="B Nazanin" panose="00000400000000000000" pitchFamily="2" charset="-78"/>
              </a:rPr>
              <a:t>ترین آن، تابع</a:t>
            </a:r>
            <a:r>
              <a:rPr lang="fa-IR" sz="2600" dirty="0">
                <a:cs typeface="B Nazanin" panose="00000400000000000000" pitchFamily="2" charset="-78"/>
              </a:rPr>
              <a:t> </a:t>
            </a:r>
            <a:r>
              <a:rPr lang="ar-SA" sz="2600" dirty="0">
                <a:cs typeface="B Nazanin" panose="00000400000000000000" pitchFamily="2" charset="-78"/>
              </a:rPr>
              <a:t>() </a:t>
            </a:r>
            <a:r>
              <a:rPr lang="en-US" sz="2600" dirty="0">
                <a:cs typeface="B Nazanin" panose="00000400000000000000" pitchFamily="2" charset="-78"/>
              </a:rPr>
              <a:t>plot</a:t>
            </a:r>
            <a:r>
              <a:rPr lang="ar-SA" sz="2600" dirty="0">
                <a:cs typeface="B Nazanin" panose="00000400000000000000" pitchFamily="2" charset="-78"/>
              </a:rPr>
              <a:t>در پکیج ” </a:t>
            </a:r>
            <a:r>
              <a:rPr lang="en-US" sz="2600" dirty="0">
                <a:cs typeface="B Nazanin" panose="00000400000000000000" pitchFamily="2" charset="-78"/>
              </a:rPr>
              <a:t>base</a:t>
            </a:r>
            <a:r>
              <a:rPr lang="ar-SA" sz="2600" dirty="0">
                <a:cs typeface="B Nazanin" panose="00000400000000000000" pitchFamily="2" charset="-78"/>
              </a:rPr>
              <a:t>“میباشد</a:t>
            </a:r>
            <a:r>
              <a:rPr lang="fa-IR" sz="2600" dirty="0">
                <a:cs typeface="B Nazanin" panose="00000400000000000000" pitchFamily="2" charset="-78"/>
              </a:rPr>
              <a:t>:</a:t>
            </a:r>
          </a:p>
          <a:p>
            <a:pPr marL="0" indent="0" algn="r" rtl="1">
              <a:buNone/>
            </a:pPr>
            <a:r>
              <a:rPr lang="ar-SA" sz="2600" i="0" dirty="0">
                <a:effectLst/>
                <a:latin typeface="2 MitraBold"/>
                <a:cs typeface="B Nazanin" panose="00000400000000000000" pitchFamily="2" charset="-78"/>
              </a:rPr>
              <a:t>دستورالعمل عمومی تابع </a:t>
            </a:r>
            <a:r>
              <a:rPr lang="ar-SA" sz="2600" i="0" dirty="0">
                <a:effectLst/>
                <a:latin typeface="LucidaConsole"/>
                <a:cs typeface="B Nazanin" panose="00000400000000000000" pitchFamily="2" charset="-78"/>
              </a:rPr>
              <a:t>()</a:t>
            </a:r>
            <a:r>
              <a:rPr lang="en-US" sz="2600" i="0" dirty="0">
                <a:effectLst/>
                <a:latin typeface="LucidaConsole"/>
                <a:cs typeface="B Nazanin" panose="00000400000000000000" pitchFamily="2" charset="-78"/>
              </a:rPr>
              <a:t>plot</a:t>
            </a:r>
            <a:r>
              <a:rPr lang="en-US" sz="2600" dirty="0">
                <a:cs typeface="B Nazanin" panose="00000400000000000000" pitchFamily="2" charset="-78"/>
              </a:rPr>
              <a:t> </a:t>
            </a:r>
          </a:p>
          <a:p>
            <a:pPr marL="0" indent="0" algn="r" rtl="1">
              <a:buNone/>
            </a:pPr>
            <a:endParaRPr lang="fa-IR" dirty="0"/>
          </a:p>
          <a:p>
            <a:pPr marL="0" indent="0" rtl="1">
              <a:buNone/>
            </a:pPr>
            <a:r>
              <a:rPr lang="en-US" sz="1800" b="0" i="0" dirty="0">
                <a:effectLst/>
                <a:latin typeface="LucidaConsole"/>
              </a:rPr>
              <a:t>Plot(x, y, main = “label", </a:t>
            </a:r>
            <a:r>
              <a:rPr lang="en-US" sz="1800" b="0" i="0" dirty="0" err="1">
                <a:effectLst/>
                <a:latin typeface="LucidaConsole"/>
              </a:rPr>
              <a:t>xlab</a:t>
            </a:r>
            <a:r>
              <a:rPr lang="en-US" sz="1800" b="0" i="0" dirty="0">
                <a:effectLst/>
                <a:latin typeface="LucidaConsole"/>
              </a:rPr>
              <a:t> = “label", </a:t>
            </a:r>
            <a:r>
              <a:rPr lang="en-US" sz="1800" b="0" i="0" dirty="0" err="1">
                <a:effectLst/>
                <a:latin typeface="LucidaConsole"/>
              </a:rPr>
              <a:t>ylab</a:t>
            </a:r>
            <a:r>
              <a:rPr lang="en-US" sz="1800" b="0" i="0" dirty="0">
                <a:effectLst/>
                <a:latin typeface="LucidaConsole"/>
              </a:rPr>
              <a:t> = “label", </a:t>
            </a:r>
            <a:r>
              <a:rPr lang="en-US" sz="1800" b="0" i="0" dirty="0" err="1">
                <a:effectLst/>
                <a:latin typeface="LucidaConsole"/>
              </a:rPr>
              <a:t>xlim</a:t>
            </a:r>
            <a:r>
              <a:rPr lang="en-US" sz="1800" b="0" i="0" dirty="0">
                <a:effectLst/>
                <a:latin typeface="LucidaConsole"/>
              </a:rPr>
              <a:t> = c(min, max), </a:t>
            </a:r>
            <a:r>
              <a:rPr lang="en-US" sz="1800" b="0" i="0" dirty="0" err="1">
                <a:effectLst/>
                <a:latin typeface="LucidaConsole"/>
              </a:rPr>
              <a:t>ylim</a:t>
            </a:r>
            <a:r>
              <a:rPr lang="en-US" sz="1800" b="0" i="0" dirty="0">
                <a:effectLst/>
                <a:latin typeface="LucidaConsole"/>
              </a:rPr>
              <a:t> = c(min, max), </a:t>
            </a:r>
            <a:r>
              <a:rPr lang="en-US" sz="1800" b="0" i="0" dirty="0" err="1">
                <a:effectLst/>
                <a:latin typeface="LucidaConsole"/>
              </a:rPr>
              <a:t>pch</a:t>
            </a:r>
            <a:r>
              <a:rPr lang="en-US" sz="1800" b="0" i="0" dirty="0">
                <a:effectLst/>
                <a:latin typeface="LucidaConsole"/>
              </a:rPr>
              <a:t> = 0 / 25, col = “blue")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3DFE7A-E1D0-3E62-3EDA-1DDA9ED161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75" t="29524" r="52321" b="25079"/>
          <a:stretch/>
        </p:blipFill>
        <p:spPr>
          <a:xfrm>
            <a:off x="1278384" y="3878448"/>
            <a:ext cx="3959443" cy="24779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9DDFDB-73EB-8AD6-B254-C05C179F0F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81" y="93633"/>
            <a:ext cx="740868" cy="740868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3A283D9-A1D8-6212-7E6D-EF0AF5B6E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FAFAB-079E-4A87-97A7-F6CCF927BCAC}" type="slidenum">
              <a:rPr lang="en-US" smtClean="0"/>
              <a:t>50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27E94A9-63C1-3A0E-13E2-03CE7CB134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41" t="3576" r="4965" b="6331"/>
          <a:stretch/>
        </p:blipFill>
        <p:spPr>
          <a:xfrm>
            <a:off x="7510508" y="3808519"/>
            <a:ext cx="2521259" cy="2175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3530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79AD8-043D-071D-6671-ECD1299BD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F09B80-AD67-BB6F-A400-68C4E31039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r" rtl="1">
              <a:buNone/>
            </a:pPr>
            <a:r>
              <a:rPr lang="ar-SA" dirty="0">
                <a:cs typeface="B Nazanin" panose="00000400000000000000" pitchFamily="2" charset="-78"/>
              </a:rPr>
              <a:t>در این شیوه از ترسیم نمودار پراکنش، خط</a:t>
            </a:r>
            <a:r>
              <a:rPr lang="fa-IR" dirty="0">
                <a:cs typeface="B Nazanin" panose="00000400000000000000" pitchFamily="2" charset="-78"/>
              </a:rPr>
              <a:t> </a:t>
            </a:r>
            <a:r>
              <a:rPr lang="ar-SA" dirty="0">
                <a:cs typeface="B Nazanin" panose="00000400000000000000" pitchFamily="2" charset="-78"/>
              </a:rPr>
              <a:t>رگرسیون برازش شده، با تابع () </a:t>
            </a:r>
            <a:r>
              <a:rPr lang="en-US" dirty="0" err="1">
                <a:cs typeface="B Nazanin" panose="00000400000000000000" pitchFamily="2" charset="-78"/>
              </a:rPr>
              <a:t>abline</a:t>
            </a:r>
            <a:r>
              <a:rPr lang="ar-SA" dirty="0">
                <a:cs typeface="B Nazanin" panose="00000400000000000000" pitchFamily="2" charset="-78"/>
              </a:rPr>
              <a:t>به</a:t>
            </a:r>
            <a:r>
              <a:rPr lang="fa-IR" dirty="0">
                <a:cs typeface="B Nazanin" panose="00000400000000000000" pitchFamily="2" charset="-78"/>
              </a:rPr>
              <a:t> </a:t>
            </a:r>
            <a:r>
              <a:rPr lang="ar-SA" dirty="0">
                <a:cs typeface="B Nazanin" panose="00000400000000000000" pitchFamily="2" charset="-78"/>
              </a:rPr>
              <a:t>نمودار پراکنش، اضافه میگردد:</a:t>
            </a:r>
            <a:endParaRPr lang="fa-IR" dirty="0"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endParaRPr lang="fa-IR" dirty="0"/>
          </a:p>
          <a:p>
            <a:pPr marL="0" indent="0" algn="r" rtl="1">
              <a:buNone/>
            </a:pPr>
            <a:endParaRPr lang="fa-IR" dirty="0"/>
          </a:p>
          <a:p>
            <a:pPr marL="0" indent="0" algn="r" rtl="1">
              <a:buNone/>
            </a:pPr>
            <a:endParaRPr lang="fa-IR" dirty="0"/>
          </a:p>
          <a:p>
            <a:pPr marL="0" indent="0" algn="r" rtl="1">
              <a:buNone/>
            </a:pPr>
            <a:endParaRPr lang="fa-IR" dirty="0"/>
          </a:p>
          <a:p>
            <a:pPr marL="0" indent="0" algn="r" rtl="1">
              <a:buNone/>
            </a:pPr>
            <a:endParaRPr lang="fa-IR" dirty="0"/>
          </a:p>
          <a:p>
            <a:pPr marL="0" indent="0">
              <a:buNone/>
            </a:pPr>
            <a:r>
              <a:rPr lang="en-US" sz="1800" b="0" i="0" dirty="0">
                <a:effectLst/>
                <a:latin typeface="LucidaConsole"/>
              </a:rPr>
              <a:t>plot(</a:t>
            </a:r>
            <a:r>
              <a:rPr lang="en-US" sz="1800" b="0" i="0" dirty="0" err="1">
                <a:effectLst/>
                <a:latin typeface="LucidaConsole"/>
              </a:rPr>
              <a:t>wt</a:t>
            </a:r>
            <a:r>
              <a:rPr lang="en-US" sz="1800" b="0" i="0" dirty="0">
                <a:effectLst/>
                <a:latin typeface="LucidaConsole"/>
              </a:rPr>
              <a:t>, mpg, main="Scatterplot Example", </a:t>
            </a:r>
            <a:r>
              <a:rPr lang="en-US" sz="1800" b="0" i="0" dirty="0" err="1">
                <a:effectLst/>
                <a:latin typeface="LucidaConsole"/>
              </a:rPr>
              <a:t>xlab</a:t>
            </a:r>
            <a:r>
              <a:rPr lang="en-US" sz="1800" b="0" i="0" dirty="0">
                <a:effectLst/>
                <a:latin typeface="LucidaConsole"/>
              </a:rPr>
              <a:t>="Car Weight ", </a:t>
            </a:r>
            <a:r>
              <a:rPr lang="en-US" sz="1800" b="0" i="0" dirty="0" err="1">
                <a:effectLst/>
                <a:latin typeface="LucidaConsole"/>
              </a:rPr>
              <a:t>ylab</a:t>
            </a:r>
            <a:r>
              <a:rPr lang="en-US" sz="1800" b="0" i="0" dirty="0">
                <a:effectLst/>
                <a:latin typeface="LucidaConsole"/>
              </a:rPr>
              <a:t>="Miles Per Gallon ", </a:t>
            </a:r>
            <a:r>
              <a:rPr lang="en-US" sz="1800" b="0" i="0" dirty="0" err="1">
                <a:effectLst/>
                <a:latin typeface="LucidaConsole"/>
              </a:rPr>
              <a:t>pch</a:t>
            </a:r>
            <a:r>
              <a:rPr lang="en-US" sz="1800" b="0" i="0" dirty="0">
                <a:effectLst/>
                <a:latin typeface="LucidaConsole"/>
              </a:rPr>
              <a:t>= 19, col = "coral")</a:t>
            </a:r>
          </a:p>
          <a:p>
            <a:pPr marL="0" indent="0">
              <a:buNone/>
            </a:pPr>
            <a:r>
              <a:rPr lang="en-US" sz="1800" b="0" i="0" dirty="0" err="1">
                <a:effectLst/>
                <a:latin typeface="LucidaConsole"/>
              </a:rPr>
              <a:t>abline</a:t>
            </a:r>
            <a:r>
              <a:rPr lang="en-US" sz="1800" b="0" i="0" dirty="0">
                <a:effectLst/>
                <a:latin typeface="LucidaConsole"/>
              </a:rPr>
              <a:t>(</a:t>
            </a:r>
            <a:r>
              <a:rPr lang="en-US" sz="1800" b="0" i="0" dirty="0" err="1">
                <a:effectLst/>
                <a:latin typeface="LucidaConsole"/>
              </a:rPr>
              <a:t>lm</a:t>
            </a:r>
            <a:r>
              <a:rPr lang="en-US" sz="1800" b="0" i="0" dirty="0">
                <a:effectLst/>
                <a:latin typeface="LucidaConsole"/>
              </a:rPr>
              <a:t>(mpg ~ </a:t>
            </a:r>
            <a:r>
              <a:rPr lang="en-US" sz="1800" b="0" i="0" dirty="0" err="1">
                <a:effectLst/>
                <a:latin typeface="LucidaConsole"/>
              </a:rPr>
              <a:t>wt</a:t>
            </a:r>
            <a:r>
              <a:rPr lang="en-US" sz="1800" b="0" i="0" dirty="0">
                <a:effectLst/>
                <a:latin typeface="LucidaConsole"/>
              </a:rPr>
              <a:t>), col = "blue", </a:t>
            </a:r>
            <a:r>
              <a:rPr lang="en-US" sz="1800" b="0" i="0" dirty="0" err="1">
                <a:effectLst/>
                <a:latin typeface="LucidaConsole"/>
              </a:rPr>
              <a:t>lty</a:t>
            </a:r>
            <a:r>
              <a:rPr lang="en-US" sz="1800" b="0" i="0" dirty="0">
                <a:effectLst/>
                <a:latin typeface="LucidaConsole"/>
              </a:rPr>
              <a:t> = 1, </a:t>
            </a:r>
            <a:r>
              <a:rPr lang="en-US" sz="1800" b="0" i="0" dirty="0" err="1">
                <a:effectLst/>
                <a:latin typeface="LucidaConsole"/>
              </a:rPr>
              <a:t>lwd</a:t>
            </a:r>
            <a:r>
              <a:rPr lang="en-US" sz="1800" b="0" i="0" dirty="0">
                <a:effectLst/>
                <a:latin typeface="LucidaConsole"/>
              </a:rPr>
              <a:t> = 2)</a:t>
            </a:r>
            <a:r>
              <a:rPr lang="en-US" dirty="0"/>
              <a:t> </a:t>
            </a:r>
            <a:br>
              <a:rPr lang="en-US" dirty="0"/>
            </a:br>
            <a:endParaRPr lang="fa-IR" dirty="0"/>
          </a:p>
          <a:p>
            <a:pPr marL="0" indent="0" algn="r" rtl="1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059EFA-6DF8-99D8-0801-021E646D99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75" t="22222" r="50000" b="27936"/>
          <a:stretch/>
        </p:blipFill>
        <p:spPr>
          <a:xfrm>
            <a:off x="3798630" y="2318870"/>
            <a:ext cx="3841661" cy="24974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856153-D5B4-666C-6D5D-C50895F38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86" y="93632"/>
            <a:ext cx="723114" cy="723114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01CFE5D-F034-1B4B-E731-005337D5C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FAFAB-079E-4A87-97A7-F6CCF927BCAC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8652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D63FC-0E1E-B0AE-9F08-E0C1AECA7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48572-5937-E819-D39A-DACA995052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 rtl="1">
              <a:buNone/>
            </a:pPr>
            <a:r>
              <a:rPr lang="ar-SA" sz="2600" dirty="0">
                <a:cs typeface="B Nazanin" panose="00000400000000000000" pitchFamily="2" charset="-78"/>
              </a:rPr>
              <a:t>برای اضافه نمودن منحنی  </a:t>
            </a:r>
            <a:r>
              <a:rPr lang="en-US" sz="2600" dirty="0">
                <a:cs typeface="B Nazanin" panose="00000400000000000000" pitchFamily="2" charset="-78"/>
              </a:rPr>
              <a:t>LOWESS</a:t>
            </a:r>
            <a:r>
              <a:rPr lang="ar-SA" sz="2600" dirty="0">
                <a:cs typeface="B Nazanin" panose="00000400000000000000" pitchFamily="2" charset="-78"/>
              </a:rPr>
              <a:t>میتوان از</a:t>
            </a:r>
            <a:r>
              <a:rPr lang="fa-IR" sz="2600" dirty="0">
                <a:cs typeface="B Nazanin" panose="00000400000000000000" pitchFamily="2" charset="-78"/>
              </a:rPr>
              <a:t> </a:t>
            </a:r>
            <a:r>
              <a:rPr lang="ar-SA" sz="2600" dirty="0">
                <a:cs typeface="B Nazanin" panose="00000400000000000000" pitchFamily="2" charset="-78"/>
              </a:rPr>
              <a:t>دستور زیر استفاده نمود</a:t>
            </a:r>
            <a:r>
              <a:rPr lang="fa-IR" sz="2600" dirty="0">
                <a:cs typeface="B Nazanin" panose="00000400000000000000" pitchFamily="2" charset="-78"/>
              </a:rPr>
              <a:t>:</a:t>
            </a:r>
          </a:p>
          <a:p>
            <a:pPr marL="0" indent="0">
              <a:buNone/>
            </a:pP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plot(</a:t>
            </a:r>
            <a:r>
              <a:rPr lang="en-US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wt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mpg, main="Scatterplot Example", </a:t>
            </a:r>
            <a:r>
              <a:rPr lang="en-US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xlab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="Car Weight ", </a:t>
            </a:r>
            <a:r>
              <a:rPr lang="en-US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ylab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="Miles Per Gallon ", </a:t>
            </a:r>
            <a:r>
              <a:rPr lang="en-US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pch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= 19, col = "coral")</a:t>
            </a:r>
          </a:p>
          <a:p>
            <a:pPr marL="0" indent="0">
              <a:buNone/>
            </a:pP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lines(</a:t>
            </a:r>
            <a:r>
              <a:rPr lang="en-US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lowess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wt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mpg), col = “red")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06486D-3AAF-075A-D732-75D28D53DC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75" t="24652" r="50000" b="27302"/>
          <a:stretch/>
        </p:blipFill>
        <p:spPr>
          <a:xfrm>
            <a:off x="5385892" y="3243943"/>
            <a:ext cx="5257800" cy="32949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F1298F-CCC2-0228-F092-0A20F30756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22" y="84755"/>
            <a:ext cx="864416" cy="864416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4F74EFD-C967-33B6-EF75-74647113A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FAFAB-079E-4A87-97A7-F6CCF927BCAC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794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2BEFA-CF70-EF72-9898-C3CBE91F0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1A29CA-C212-AA98-6B4D-451CA72E44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 rtl="1">
              <a:buNone/>
            </a:pPr>
            <a:r>
              <a:rPr lang="ar-SA" sz="2600" dirty="0">
                <a:cs typeface="B Nazanin" panose="00000400000000000000" pitchFamily="2" charset="-78"/>
              </a:rPr>
              <a:t>در این مسیر دوم ازتابع () </a:t>
            </a:r>
            <a:r>
              <a:rPr lang="en-US" sz="2600" dirty="0">
                <a:cs typeface="B Nazanin" panose="00000400000000000000" pitchFamily="2" charset="-78"/>
              </a:rPr>
              <a:t>scatterplot</a:t>
            </a:r>
            <a:r>
              <a:rPr lang="ar-SA" sz="2600" dirty="0">
                <a:cs typeface="B Nazanin" panose="00000400000000000000" pitchFamily="2" charset="-78"/>
              </a:rPr>
              <a:t>در</a:t>
            </a:r>
            <a:r>
              <a:rPr lang="en-US" sz="2600" dirty="0">
                <a:cs typeface="B Nazanin" panose="00000400000000000000" pitchFamily="2" charset="-78"/>
              </a:rPr>
              <a:t> </a:t>
            </a:r>
            <a:r>
              <a:rPr lang="ar-SA" sz="2600" dirty="0">
                <a:cs typeface="B Nazanin" panose="00000400000000000000" pitchFamily="2" charset="-78"/>
              </a:rPr>
              <a:t>پکیج ”</a:t>
            </a:r>
            <a:r>
              <a:rPr lang="en-US" sz="2600" dirty="0">
                <a:cs typeface="B Nazanin" panose="00000400000000000000" pitchFamily="2" charset="-78"/>
              </a:rPr>
              <a:t> car</a:t>
            </a:r>
            <a:r>
              <a:rPr lang="ar-SA" sz="2600" dirty="0">
                <a:cs typeface="B Nazanin" panose="00000400000000000000" pitchFamily="2" charset="-78"/>
              </a:rPr>
              <a:t> “استفاده می</a:t>
            </a:r>
            <a:r>
              <a:rPr lang="en-US" sz="2600" dirty="0">
                <a:cs typeface="B Nazanin" panose="00000400000000000000" pitchFamily="2" charset="-78"/>
              </a:rPr>
              <a:t> </a:t>
            </a:r>
            <a:r>
              <a:rPr lang="ar-SA" sz="2600" dirty="0">
                <a:cs typeface="B Nazanin" panose="00000400000000000000" pitchFamily="2" charset="-78"/>
              </a:rPr>
              <a:t>گردد</a:t>
            </a:r>
            <a:r>
              <a:rPr lang="en-US" sz="2600" dirty="0">
                <a:cs typeface="B Nazanin" panose="00000400000000000000" pitchFamily="2" charset="-78"/>
              </a:rPr>
              <a:t>.</a:t>
            </a:r>
            <a:endParaRPr lang="fa-IR" sz="2600" dirty="0">
              <a:cs typeface="B Nazanin" panose="00000400000000000000" pitchFamily="2" charset="-78"/>
            </a:endParaRPr>
          </a:p>
          <a:p>
            <a:pPr marL="0" indent="0" algn="l">
              <a:buNone/>
            </a:pPr>
            <a:r>
              <a:rPr lang="en-US" sz="2000" b="0" i="0" dirty="0">
                <a:effectLst/>
                <a:latin typeface="LucidaConsole"/>
              </a:rPr>
              <a:t>scatterplot(y ~ x, boxplots = T / F, smooth = T / F, subset = EXP, groups = </a:t>
            </a:r>
            <a:r>
              <a:rPr lang="en-US" sz="2000" b="0" i="0" dirty="0" err="1">
                <a:effectLst/>
                <a:latin typeface="LucidaConsole"/>
              </a:rPr>
              <a:t>var_cat</a:t>
            </a:r>
            <a:r>
              <a:rPr lang="en-US" sz="2000" b="0" i="0" dirty="0">
                <a:effectLst/>
                <a:latin typeface="LucidaConsole"/>
              </a:rPr>
              <a:t>)</a:t>
            </a:r>
            <a:r>
              <a:rPr lang="en-US" sz="2000" dirty="0"/>
              <a:t> 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AB999C-F1DA-39C8-3930-93BD7A1C39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36" t="26621" r="50000" b="22222"/>
          <a:stretch/>
        </p:blipFill>
        <p:spPr>
          <a:xfrm>
            <a:off x="2938509" y="3053001"/>
            <a:ext cx="5388746" cy="31239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026CC3-CD3C-1C7C-6542-1C2EA147A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287" y="66999"/>
            <a:ext cx="820028" cy="820028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A70F32F-111D-F845-75FB-88F146896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FAFAB-079E-4A87-97A7-F6CCF927BCAC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965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6BEE1-35E3-AD11-B8C4-41E90AB96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بررسی نرمال بودن </a:t>
            </a: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09FC77-A414-C335-A34B-FE025D7E8A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 rtl="1">
              <a:buNone/>
            </a:pPr>
            <a:r>
              <a:rPr lang="ar-SA" sz="2600" dirty="0">
                <a:cs typeface="B Nazanin" panose="00000400000000000000" pitchFamily="2" charset="-78"/>
              </a:rPr>
              <a:t>در اغلب موارد، در آزمونهای آماری و شرایط زیر، نیازمند ارزیابی نرمالیتی هستیم</a:t>
            </a:r>
            <a:endParaRPr lang="fa-IR" sz="2600" dirty="0"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ar-SA" sz="2600" dirty="0">
                <a:cs typeface="B Nazanin" panose="00000400000000000000" pitchFamily="2" charset="-78"/>
              </a:rPr>
              <a:t>گروه  1) آزمونهای پارامتریک پرکاربردی </a:t>
            </a:r>
          </a:p>
          <a:p>
            <a:pPr marL="0" indent="0" algn="r" rtl="1">
              <a:buNone/>
            </a:pPr>
            <a:r>
              <a:rPr lang="ar-SA" sz="2600" dirty="0">
                <a:cs typeface="B Nazanin" panose="00000400000000000000" pitchFamily="2" charset="-78"/>
              </a:rPr>
              <a:t>گروه</a:t>
            </a:r>
            <a:r>
              <a:rPr lang="en-US" sz="2600" dirty="0">
                <a:cs typeface="B Nazanin" panose="00000400000000000000" pitchFamily="2" charset="-78"/>
              </a:rPr>
              <a:t> </a:t>
            </a:r>
            <a:r>
              <a:rPr lang="ar-SA" sz="2600" dirty="0">
                <a:cs typeface="B Nazanin" panose="00000400000000000000" pitchFamily="2" charset="-78"/>
              </a:rPr>
              <a:t>2) آزمونهای همبستگی پارامتریک، آزمون همبستگی</a:t>
            </a:r>
          </a:p>
          <a:p>
            <a:pPr marL="0" indent="0" algn="r" rtl="1">
              <a:buNone/>
            </a:pPr>
            <a:r>
              <a:rPr lang="ar-SA" sz="2600" dirty="0">
                <a:cs typeface="B Nazanin" panose="00000400000000000000" pitchFamily="2" charset="-78"/>
              </a:rPr>
              <a:t>گروه  3) روش رگرسیون</a:t>
            </a:r>
            <a:r>
              <a:rPr lang="fa-IR" sz="2600" dirty="0">
                <a:cs typeface="B Nazanin" panose="00000400000000000000" pitchFamily="2" charset="-78"/>
              </a:rPr>
              <a:t> خطی</a:t>
            </a:r>
          </a:p>
          <a:p>
            <a:pPr marL="0" indent="0" algn="r" rtl="1">
              <a:buNone/>
            </a:pPr>
            <a:endParaRPr lang="fa-IR" sz="2600" dirty="0"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ar-SA" sz="2600" i="0" dirty="0">
                <a:solidFill>
                  <a:srgbClr val="000000"/>
                </a:solidFill>
                <a:effectLst/>
                <a:latin typeface="2 TitrBold"/>
                <a:cs typeface="B Nazanin" panose="00000400000000000000" pitchFamily="2" charset="-78"/>
              </a:rPr>
              <a:t>از آنجا که یک عامل تعیین کننده در توان آزمونهای آماری ارزیابی نرمالیتی، «حجم نمونه» وضعیتهای مورد بررسی بوده و این عامل، بشدّت بر روی خروجی </a:t>
            </a:r>
            <a:r>
              <a:rPr lang="en-US" sz="2600" i="0" dirty="0">
                <a:solidFill>
                  <a:srgbClr val="000000"/>
                </a:solidFill>
                <a:effectLst/>
                <a:latin typeface="Aharoni" panose="02010803020104030203" pitchFamily="2" charset="-79"/>
                <a:cs typeface="B Nazanin" panose="00000400000000000000" pitchFamily="2" charset="-78"/>
              </a:rPr>
              <a:t>P value</a:t>
            </a:r>
            <a:r>
              <a:rPr lang="fa-IR" sz="2600" i="0" dirty="0">
                <a:solidFill>
                  <a:srgbClr val="000000"/>
                </a:solidFill>
                <a:effectLst/>
                <a:latin typeface="Aharoni" panose="02010803020104030203" pitchFamily="2" charset="-79"/>
                <a:cs typeface="B Nazanin" panose="00000400000000000000" pitchFamily="2" charset="-78"/>
              </a:rPr>
              <a:t> </a:t>
            </a:r>
            <a:r>
              <a:rPr lang="ar-SA" sz="2600" i="0" dirty="0">
                <a:solidFill>
                  <a:srgbClr val="000000"/>
                </a:solidFill>
                <a:effectLst/>
                <a:latin typeface="2 TitrBold"/>
                <a:cs typeface="B Nazanin" panose="00000400000000000000" pitchFamily="2" charset="-78"/>
              </a:rPr>
              <a:t>این آزمونها، تاثیرگذار است، از منظر عملی، وضعیتهای مختلف حجم نمونه در کل مطالعه یا گروههای تحت مطالعه را به تفکیک وضعیتهای زیر تقسیم بندی مینماییم :</a:t>
            </a:r>
            <a:r>
              <a:rPr lang="ar-SA" sz="2600" dirty="0">
                <a:cs typeface="B Nazanin" panose="00000400000000000000" pitchFamily="2" charset="-78"/>
              </a:rPr>
              <a:t> </a:t>
            </a:r>
            <a:br>
              <a:rPr lang="ar-SA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0C0A0F-87CA-4547-B6A5-3B35DFF0D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36" y="111388"/>
            <a:ext cx="829646" cy="82964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F2F323-22BF-9E71-7A8E-6C0E5EF1A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FAFAB-079E-4A87-97A7-F6CCF927BCAC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30659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14AF0-4769-159C-6FA6-2F48EF3FF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377BFB-B8C2-F46E-8118-A2C0E9588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9221" y="1055834"/>
            <a:ext cx="10515600" cy="4351338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2600" b="1" dirty="0">
                <a:solidFill>
                  <a:srgbClr val="0070C0"/>
                </a:solidFill>
                <a:cs typeface="B Nazanin" panose="00000400000000000000" pitchFamily="2" charset="-78"/>
              </a:rPr>
              <a:t>حجم نمونه کمتر از 25 نفر در کل مطالعه/گروه های تحت مطالعه/زیرگروه ها : </a:t>
            </a:r>
          </a:p>
          <a:p>
            <a:pPr marL="0" indent="0" algn="r" rtl="1">
              <a:buNone/>
            </a:pPr>
            <a:r>
              <a:rPr lang="fa-IR" sz="2600" dirty="0">
                <a:cs typeface="B Nazanin" panose="00000400000000000000" pitchFamily="2" charset="-78"/>
              </a:rPr>
              <a:t>انجام ازمون های آماری ارزیابی نرمالیتی ارزشی ندارد.</a:t>
            </a:r>
          </a:p>
          <a:p>
            <a:pPr marL="0" indent="0" algn="r" rtl="1">
              <a:buNone/>
            </a:pPr>
            <a:r>
              <a:rPr lang="fa-IR" sz="2600" dirty="0">
                <a:cs typeface="B Nazanin" panose="00000400000000000000" pitchFamily="2" charset="-78"/>
              </a:rPr>
              <a:t>نمودار هیستوگرام نیز کاربرد ندارد.</a:t>
            </a:r>
          </a:p>
          <a:p>
            <a:pPr marL="0" indent="0" algn="r" rtl="1">
              <a:buNone/>
            </a:pPr>
            <a:r>
              <a:rPr lang="fa-IR" sz="2600" dirty="0">
                <a:cs typeface="B Nazanin" panose="00000400000000000000" pitchFamily="2" charset="-78"/>
              </a:rPr>
              <a:t>عمدتا از شاخص های مرکزی و پراکندگی و یکی از روش های نموداری (</a:t>
            </a:r>
            <a:r>
              <a:rPr lang="en-US" sz="2600" dirty="0" err="1">
                <a:cs typeface="B Nazanin" panose="00000400000000000000" pitchFamily="2" charset="-78"/>
              </a:rPr>
              <a:t>qqplot,Ppplot</a:t>
            </a:r>
            <a:r>
              <a:rPr lang="fa-IR" sz="2600" dirty="0">
                <a:cs typeface="B Nazanin" panose="00000400000000000000" pitchFamily="2" charset="-78"/>
              </a:rPr>
              <a:t>) استفاده می شود.</a:t>
            </a:r>
          </a:p>
          <a:p>
            <a:pPr marL="0" indent="0" algn="r" rtl="1">
              <a:buNone/>
            </a:pPr>
            <a:r>
              <a:rPr lang="fa-IR" sz="2600" b="1" dirty="0">
                <a:solidFill>
                  <a:srgbClr val="0070C0"/>
                </a:solidFill>
                <a:cs typeface="B Nazanin" panose="00000400000000000000" pitchFamily="2" charset="-78"/>
              </a:rPr>
              <a:t>حجم نمونه بین 25 تا 150 نفر در کل مطالعه /گروه های تحت مطالعه/زیرگروه ها :</a:t>
            </a:r>
          </a:p>
          <a:p>
            <a:pPr marL="0" indent="0" algn="r" rtl="1">
              <a:buNone/>
            </a:pPr>
            <a:r>
              <a:rPr lang="fa-IR" sz="2600" dirty="0">
                <a:cs typeface="B Nazanin" panose="00000400000000000000" pitchFamily="2" charset="-78"/>
              </a:rPr>
              <a:t>انجام ازمون های آماری ارزیابی نرمالیتی بهترین وضعیت و اپتیمم توان را دارد.</a:t>
            </a:r>
          </a:p>
          <a:p>
            <a:pPr marL="0" indent="0" algn="r" rtl="1">
              <a:buNone/>
            </a:pPr>
            <a:r>
              <a:rPr lang="fa-IR" sz="2600" dirty="0">
                <a:cs typeface="B Nazanin" panose="00000400000000000000" pitchFamily="2" charset="-78"/>
              </a:rPr>
              <a:t> از شاخص های مرکزی، پراکندگی و شکل، بنحو مطلوبی می توانیم استفاده کنیم.</a:t>
            </a:r>
          </a:p>
          <a:p>
            <a:pPr marL="0" indent="0" algn="r" rtl="1">
              <a:buNone/>
            </a:pPr>
            <a:r>
              <a:rPr lang="fa-IR" sz="2600" dirty="0">
                <a:cs typeface="B Nazanin" panose="00000400000000000000" pitchFamily="2" charset="-78"/>
              </a:rPr>
              <a:t>روش های نموداری در وضعیت مطلوبی هستند.</a:t>
            </a:r>
            <a:endParaRPr lang="en-US" sz="2600" dirty="0">
              <a:cs typeface="B Nazanin" panose="00000400000000000000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91ADA8-A7AC-3ECC-AE98-C2DA9D39F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53" y="66998"/>
            <a:ext cx="749747" cy="74974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45F5F3-AF43-4BEC-BA15-FAB617060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FAFAB-079E-4A87-97A7-F6CCF927BCAC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37853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42D15-3C01-64E0-01D6-6F02C6DBA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21E36-6867-4707-8A02-C75681B7C7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08176"/>
            <a:ext cx="10515600" cy="4351338"/>
          </a:xfrm>
        </p:spPr>
        <p:txBody>
          <a:bodyPr/>
          <a:lstStyle/>
          <a:p>
            <a:pPr marL="0" indent="0" algn="r" rtl="1">
              <a:buNone/>
            </a:pPr>
            <a:r>
              <a:rPr lang="fa-IR" sz="2600" b="1" dirty="0">
                <a:solidFill>
                  <a:srgbClr val="0070C0"/>
                </a:solidFill>
                <a:cs typeface="B Nazanin" panose="00000400000000000000" pitchFamily="2" charset="-78"/>
              </a:rPr>
              <a:t>حجم نمونه بیش از 150 نفر  در کل مطالعه/گروه های تحت مطالعه/ زیر گروهها:</a:t>
            </a:r>
          </a:p>
          <a:p>
            <a:pPr marL="0" indent="0" algn="r" rtl="1">
              <a:buNone/>
            </a:pPr>
            <a:r>
              <a:rPr lang="fa-IR" sz="2600" dirty="0">
                <a:cs typeface="B Nazanin" panose="00000400000000000000" pitchFamily="2" charset="-78"/>
              </a:rPr>
              <a:t>انجام آزمون های ارزیابس نرمالیتی، به علت توان بالا کارایی خود را از دست می دهند(همیشه معنی دار هستند</a:t>
            </a:r>
          </a:p>
          <a:p>
            <a:pPr marL="0" indent="0" algn="r" rtl="1">
              <a:buNone/>
            </a:pPr>
            <a:r>
              <a:rPr lang="fa-IR" sz="2600" dirty="0">
                <a:cs typeface="B Nazanin" panose="00000400000000000000" pitchFamily="2" charset="-78"/>
              </a:rPr>
              <a:t>شاخص های مرکزی و پراکندگی بنحو مطلوب می توانیم استفاده کنیم</a:t>
            </a:r>
          </a:p>
          <a:p>
            <a:pPr marL="0" indent="0" algn="r" rtl="1">
              <a:buNone/>
            </a:pPr>
            <a:r>
              <a:rPr lang="fa-IR" sz="2600" dirty="0">
                <a:cs typeface="B Nazanin" panose="00000400000000000000" pitchFamily="2" charset="-78"/>
              </a:rPr>
              <a:t>روش های نموداری هم در وضعیت مطلوبی هستند.)</a:t>
            </a:r>
          </a:p>
          <a:p>
            <a:pPr marL="0" indent="0" algn="r" rtl="1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87ED59-5063-8227-3145-8E2B79FE53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93" t="24652" r="6875" b="40953"/>
          <a:stretch/>
        </p:blipFill>
        <p:spPr>
          <a:xfrm>
            <a:off x="1508570" y="3429000"/>
            <a:ext cx="9720943" cy="23587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B2FE9F-D6DD-B862-1C09-0EEA7DAF93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47" y="185738"/>
            <a:ext cx="652093" cy="652093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2F63D7C-AEEF-D568-DB98-C76DE5140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FAFAB-079E-4A87-97A7-F6CCF927BCAC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1302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5C206-8E4C-202E-8333-975269729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آزمونهای آماری ارزیابی توزیع نرمال</a:t>
            </a:r>
            <a:br>
              <a:rPr lang="ar-SA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</a:b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2B712-70EC-7990-52B7-C4B698A23A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algn="r" rtl="1">
              <a:buNone/>
            </a:pPr>
            <a:r>
              <a:rPr lang="ar-SA" b="1" dirty="0">
                <a:solidFill>
                  <a:srgbClr val="0070C0"/>
                </a:solidFill>
                <a:cs typeface="B Nazanin" panose="00000400000000000000" pitchFamily="2" charset="-78"/>
              </a:rPr>
              <a:t>آزمون </a:t>
            </a:r>
            <a:r>
              <a:rPr lang="fa-IR" b="1" dirty="0">
                <a:solidFill>
                  <a:srgbClr val="0070C0"/>
                </a:solidFill>
                <a:cs typeface="B Nazanin" panose="00000400000000000000" pitchFamily="2" charset="-78"/>
              </a:rPr>
              <a:t>شاپیرو</a:t>
            </a:r>
            <a:r>
              <a:rPr lang="ar-SA" b="1" dirty="0">
                <a:solidFill>
                  <a:srgbClr val="0070C0"/>
                </a:solidFill>
                <a:cs typeface="B Nazanin" panose="00000400000000000000" pitchFamily="2" charset="-78"/>
              </a:rPr>
              <a:t>:</a:t>
            </a:r>
          </a:p>
          <a:p>
            <a:pPr marL="0" indent="0" algn="r" rtl="1">
              <a:buNone/>
            </a:pPr>
            <a:r>
              <a:rPr lang="fa-IR" dirty="0">
                <a:cs typeface="B Nazanin" panose="00000400000000000000" pitchFamily="2" charset="-78"/>
              </a:rPr>
              <a:t>برای حجم نمونه های کم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shapiro.test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()</a:t>
            </a:r>
            <a:endParaRPr lang="fa-I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 rtl="1">
              <a:buNone/>
            </a:pPr>
            <a:endParaRPr lang="fa-IR" dirty="0"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ar-SA" dirty="0">
                <a:cs typeface="B Nazanin" panose="00000400000000000000" pitchFamily="2" charset="-78"/>
              </a:rPr>
              <a:t>➢ </a:t>
            </a:r>
            <a:r>
              <a:rPr lang="ar-SA" b="1" dirty="0">
                <a:solidFill>
                  <a:srgbClr val="0070C0"/>
                </a:solidFill>
                <a:cs typeface="B Nazanin" panose="00000400000000000000" pitchFamily="2" charset="-78"/>
              </a:rPr>
              <a:t>آزمون</a:t>
            </a:r>
            <a:r>
              <a:rPr lang="fa-IR" b="1" dirty="0">
                <a:solidFill>
                  <a:srgbClr val="0070C0"/>
                </a:solidFill>
                <a:cs typeface="B Nazanin" panose="00000400000000000000" pitchFamily="2" charset="-78"/>
              </a:rPr>
              <a:t> کلموگروف</a:t>
            </a:r>
            <a:r>
              <a:rPr lang="ar-SA" b="1" dirty="0">
                <a:solidFill>
                  <a:srgbClr val="0070C0"/>
                </a:solidFill>
                <a:cs typeface="B Nazanin" panose="00000400000000000000" pitchFamily="2" charset="-78"/>
              </a:rPr>
              <a:t> :</a:t>
            </a:r>
          </a:p>
          <a:p>
            <a:pPr marL="0" indent="0" algn="r" rtl="1">
              <a:buNone/>
            </a:pPr>
            <a:r>
              <a:rPr lang="ar-SA" b="0" i="0" dirty="0">
                <a:solidFill>
                  <a:srgbClr val="000000"/>
                </a:solidFill>
                <a:effectLst/>
                <a:latin typeface="B Mitra" panose="00000400000000000000" pitchFamily="2" charset="-78"/>
                <a:cs typeface="B Mitra" panose="00000400000000000000" pitchFamily="2" charset="-78"/>
              </a:rPr>
              <a:t>برای نمونه های بزرگ</a:t>
            </a:r>
            <a:r>
              <a:rPr lang="ar-SA" dirty="0"/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ks.test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()</a:t>
            </a:r>
            <a:br>
              <a:rPr lang="ar-SA" dirty="0"/>
            </a:br>
            <a:endParaRPr lang="fa-IR" dirty="0">
              <a:cs typeface="B Nazanin" panose="00000400000000000000" pitchFamily="2" charset="-78"/>
            </a:endParaRPr>
          </a:p>
          <a:p>
            <a:pPr marL="0" indent="0" algn="l">
              <a:buNone/>
            </a:pP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BMI&lt;-c(25.2,27.7,26.5,28,31,24.7,28.1,26.9,</a:t>
            </a:r>
          </a:p>
          <a:p>
            <a:pPr marL="0" indent="0" algn="l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19.3, 27.2,22.9,26.6,27.3,28.4,24.9)</a:t>
            </a:r>
          </a:p>
          <a:p>
            <a:pPr marL="0" indent="0" algn="l">
              <a:buNone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shapiro.test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(BMI)</a:t>
            </a:r>
            <a:endParaRPr lang="fa-I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ks.test</a:t>
            </a:r>
            <a:r>
              <a:rPr lang="en-US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(BMI,"</a:t>
            </a:r>
            <a:r>
              <a:rPr lang="en-US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pnorm</a:t>
            </a:r>
            <a:r>
              <a:rPr lang="en-US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")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CFAE0E-A963-C56E-ADD2-C212D3E45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71" y="129142"/>
            <a:ext cx="740129" cy="74012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B86BA1-52A1-538A-88AF-1C2FB8680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FAFAB-079E-4A87-97A7-F6CCF927BCAC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94281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67AA7-8483-36C2-08E2-89FA3FC11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آزمون برابری واریانس ها</a:t>
            </a:r>
            <a:br>
              <a:rPr lang="ar-SA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DFB76F-EFD2-C008-F709-B968FFCD0F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r" rtl="1">
              <a:buNone/>
            </a:pPr>
            <a:r>
              <a:rPr lang="ar-SA" sz="2600" dirty="0">
                <a:cs typeface="B Nazanin" panose="00000400000000000000" pitchFamily="2" charset="-78"/>
              </a:rPr>
              <a:t>برای بررسی برابری واریانس ها از تابع () </a:t>
            </a:r>
            <a:r>
              <a:rPr lang="en-US" sz="2600" dirty="0" err="1">
                <a:cs typeface="B Nazanin" panose="00000400000000000000" pitchFamily="2" charset="-78"/>
              </a:rPr>
              <a:t>var.test</a:t>
            </a:r>
            <a:r>
              <a:rPr lang="ar-SA" sz="2600" dirty="0">
                <a:cs typeface="B Nazanin" panose="00000400000000000000" pitchFamily="2" charset="-78"/>
              </a:rPr>
              <a:t>استفاده می شود.</a:t>
            </a:r>
          </a:p>
          <a:p>
            <a:pPr marL="0" indent="0" algn="r" rtl="1">
              <a:buNone/>
            </a:pPr>
            <a:r>
              <a:rPr lang="en-US" sz="2600" dirty="0" err="1">
                <a:cs typeface="B Nazanin" panose="00000400000000000000" pitchFamily="2" charset="-78"/>
              </a:rPr>
              <a:t>var.test</a:t>
            </a:r>
            <a:r>
              <a:rPr lang="en-US" sz="2600" dirty="0">
                <a:cs typeface="B Nazanin" panose="00000400000000000000" pitchFamily="2" charset="-78"/>
              </a:rPr>
              <a:t>(</a:t>
            </a:r>
            <a:r>
              <a:rPr lang="en-US" sz="2600" dirty="0" err="1">
                <a:cs typeface="B Nazanin" panose="00000400000000000000" pitchFamily="2" charset="-78"/>
              </a:rPr>
              <a:t>x,y</a:t>
            </a:r>
            <a:r>
              <a:rPr lang="en-US" sz="2600" dirty="0">
                <a:cs typeface="B Nazanin" panose="00000400000000000000" pitchFamily="2" charset="-78"/>
              </a:rPr>
              <a:t>, alternative)</a:t>
            </a:r>
          </a:p>
          <a:p>
            <a:pPr marL="0" indent="0" algn="r" rtl="1">
              <a:buNone/>
            </a:pPr>
            <a:r>
              <a:rPr lang="en-US" sz="2600" dirty="0">
                <a:cs typeface="B Nazanin" panose="00000400000000000000" pitchFamily="2" charset="-78"/>
              </a:rPr>
              <a:t> :x</a:t>
            </a:r>
            <a:r>
              <a:rPr lang="ar-SA" sz="2600" dirty="0">
                <a:cs typeface="B Nazanin" panose="00000400000000000000" pitchFamily="2" charset="-78"/>
              </a:rPr>
              <a:t>نمونه ای تصادفی از جامعه اول در قالب یک بردار عددی</a:t>
            </a:r>
          </a:p>
          <a:p>
            <a:pPr marL="0" indent="0" algn="r" rtl="1">
              <a:buNone/>
            </a:pPr>
            <a:r>
              <a:rPr lang="ar-SA" sz="2600" dirty="0">
                <a:cs typeface="B Nazanin" panose="00000400000000000000" pitchFamily="2" charset="-78"/>
              </a:rPr>
              <a:t> :</a:t>
            </a:r>
            <a:r>
              <a:rPr lang="en-US" sz="2600" dirty="0">
                <a:cs typeface="B Nazanin" panose="00000400000000000000" pitchFamily="2" charset="-78"/>
              </a:rPr>
              <a:t>y</a:t>
            </a:r>
            <a:r>
              <a:rPr lang="ar-SA" sz="2600" dirty="0">
                <a:cs typeface="B Nazanin" panose="00000400000000000000" pitchFamily="2" charset="-78"/>
              </a:rPr>
              <a:t>نمونه ای تصادفی از جامعه دوم در قالب یک بردار عددی</a:t>
            </a:r>
          </a:p>
          <a:p>
            <a:pPr marL="0" indent="0" algn="r" rtl="1">
              <a:buNone/>
            </a:pPr>
            <a:r>
              <a:rPr lang="ar-SA" sz="2600" dirty="0">
                <a:cs typeface="B Nazanin" panose="00000400000000000000" pitchFamily="2" charset="-78"/>
              </a:rPr>
              <a:t> :</a:t>
            </a:r>
            <a:r>
              <a:rPr lang="en-US" sz="2600" dirty="0">
                <a:cs typeface="B Nazanin" panose="00000400000000000000" pitchFamily="2" charset="-78"/>
              </a:rPr>
              <a:t>alternative</a:t>
            </a:r>
            <a:r>
              <a:rPr lang="ar-SA" sz="2600" dirty="0">
                <a:cs typeface="B Nazanin" panose="00000400000000000000" pitchFamily="2" charset="-78"/>
              </a:rPr>
              <a:t>مقداری کاراکتری که مشخص می کند فرضیه جانشین</a:t>
            </a:r>
          </a:p>
          <a:p>
            <a:pPr marL="0" indent="0" algn="r" rtl="1">
              <a:buNone/>
            </a:pPr>
            <a:r>
              <a:rPr lang="ar-SA" sz="2600" dirty="0">
                <a:cs typeface="B Nazanin" panose="00000400000000000000" pitchFamily="2" charset="-78"/>
              </a:rPr>
              <a:t>( )</a:t>
            </a:r>
            <a:r>
              <a:rPr lang="en-US" sz="2600" dirty="0">
                <a:cs typeface="B Nazanin" panose="00000400000000000000" pitchFamily="2" charset="-78"/>
              </a:rPr>
              <a:t>H1</a:t>
            </a:r>
            <a:r>
              <a:rPr lang="ar-SA" sz="2600" dirty="0">
                <a:cs typeface="B Nazanin" panose="00000400000000000000" pitchFamily="2" charset="-78"/>
              </a:rPr>
              <a:t>دو طرفه، یک طرفه (کوچک تر یا بزرگتر) است</a:t>
            </a:r>
            <a:r>
              <a:rPr lang="fa-IR" sz="2600" dirty="0">
                <a:cs typeface="B Nazanin" panose="00000400000000000000" pitchFamily="2" charset="-78"/>
              </a:rPr>
              <a:t>.</a:t>
            </a:r>
          </a:p>
          <a:p>
            <a:pPr marL="0" indent="0">
              <a:buNone/>
            </a:pPr>
            <a:r>
              <a:rPr lang="en-US" sz="1800" b="0" i="0" dirty="0" err="1">
                <a:effectLst/>
                <a:latin typeface="Arial" panose="020B0604020202020204" pitchFamily="34" charset="0"/>
              </a:rPr>
              <a:t>BMI.men</a:t>
            </a:r>
            <a:r>
              <a:rPr lang="en-US" sz="1800" b="0" i="0" dirty="0">
                <a:effectLst/>
                <a:latin typeface="Arial" panose="020B0604020202020204" pitchFamily="34" charset="0"/>
              </a:rPr>
              <a:t>&lt;-c(24.5,26.5,31.2,20.9,25.3,28.7, 26.2, 29.9, 25)</a:t>
            </a:r>
          </a:p>
          <a:p>
            <a:pPr marL="0" indent="0">
              <a:buNone/>
            </a:pPr>
            <a:r>
              <a:rPr lang="en-US" sz="1800" b="0" i="0" dirty="0" err="1">
                <a:effectLst/>
                <a:latin typeface="Arial" panose="020B0604020202020204" pitchFamily="34" charset="0"/>
              </a:rPr>
              <a:t>BMI.women</a:t>
            </a:r>
            <a:r>
              <a:rPr lang="en-US" sz="1800" b="0" i="0" dirty="0">
                <a:effectLst/>
                <a:latin typeface="Arial" panose="020B0604020202020204" pitchFamily="34" charset="0"/>
              </a:rPr>
              <a:t>&lt;-c(21.5,25.3,19.6,18.7,22.4,27.7, 25.5,19.9, 22.5,20.8,24.2,24.4) </a:t>
            </a:r>
            <a:r>
              <a:rPr lang="en-US" sz="1800" b="0" i="0" dirty="0" err="1">
                <a:effectLst/>
                <a:latin typeface="Arial" panose="020B0604020202020204" pitchFamily="34" charset="0"/>
              </a:rPr>
              <a:t>var.test</a:t>
            </a:r>
            <a:r>
              <a:rPr lang="en-US" sz="1800" b="0" i="0" dirty="0">
                <a:effectLst/>
                <a:latin typeface="Arial" panose="020B0604020202020204" pitchFamily="34" charset="0"/>
              </a:rPr>
              <a:t>(</a:t>
            </a:r>
            <a:r>
              <a:rPr lang="en-US" sz="1800" b="0" i="0" dirty="0" err="1">
                <a:effectLst/>
                <a:latin typeface="Arial" panose="020B0604020202020204" pitchFamily="34" charset="0"/>
              </a:rPr>
              <a:t>BMI.men,BMI.women</a:t>
            </a:r>
            <a:r>
              <a:rPr lang="en-US" sz="1800" b="0" i="0" dirty="0">
                <a:effectLst/>
                <a:latin typeface="Arial" panose="020B0604020202020204" pitchFamily="34" charset="0"/>
              </a:rPr>
              <a:t>)</a:t>
            </a:r>
            <a:r>
              <a:rPr lang="en-US" dirty="0"/>
              <a:t> </a:t>
            </a:r>
            <a:br>
              <a:rPr lang="en-US" dirty="0"/>
            </a:br>
            <a:endParaRPr lang="fa-IR" dirty="0"/>
          </a:p>
          <a:p>
            <a:pPr marL="0" indent="0" algn="r" rtl="1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88F54B-39E0-A4B0-8B33-FA436AEE7E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49" y="75876"/>
            <a:ext cx="731251" cy="73125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83D858-1D36-81A9-5619-D7B7B50E4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FAFAB-079E-4A87-97A7-F6CCF927BCAC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69711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13649-17AF-4A1B-E0DE-EB1D01875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آزمون میانگین جامعه</a:t>
            </a: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5BDBEE-D078-5FD5-B0C4-837BEABF80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9497"/>
            <a:ext cx="10515600" cy="4351338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2600" dirty="0">
                <a:cs typeface="B Nazanin" panose="00000400000000000000" pitchFamily="2" charset="-78"/>
              </a:rPr>
              <a:t>در </a:t>
            </a:r>
            <a:r>
              <a:rPr lang="en-US" sz="2600" dirty="0">
                <a:cs typeface="B Nazanin" panose="00000400000000000000" pitchFamily="2" charset="-78"/>
              </a:rPr>
              <a:t>R </a:t>
            </a:r>
            <a:r>
              <a:rPr lang="fa-IR" sz="2600" dirty="0">
                <a:cs typeface="B Nazanin" panose="00000400000000000000" pitchFamily="2" charset="-78"/>
              </a:rPr>
              <a:t> برای انجام آزمون برابری میانگین یک جامعه با یک فرض به روش پارامتری </a:t>
            </a:r>
          </a:p>
          <a:p>
            <a:pPr marL="0" indent="0" algn="r" rtl="1">
              <a:buNone/>
            </a:pPr>
            <a:r>
              <a:rPr lang="fa-IR" sz="2600" dirty="0">
                <a:cs typeface="B Nazanin" panose="00000400000000000000" pitchFamily="2" charset="-78"/>
              </a:rPr>
              <a:t>از دستور </a:t>
            </a:r>
            <a:r>
              <a:rPr lang="en-US" sz="2600" dirty="0" err="1">
                <a:cs typeface="B Nazanin" panose="00000400000000000000" pitchFamily="2" charset="-78"/>
              </a:rPr>
              <a:t>t.test</a:t>
            </a:r>
            <a:r>
              <a:rPr lang="en-US" sz="2600" dirty="0">
                <a:cs typeface="B Nazanin" panose="00000400000000000000" pitchFamily="2" charset="-78"/>
              </a:rPr>
              <a:t>(),</a:t>
            </a:r>
            <a:r>
              <a:rPr lang="fa-IR" sz="2600" dirty="0">
                <a:cs typeface="B Nazanin" panose="00000400000000000000" pitchFamily="2" charset="-78"/>
              </a:rPr>
              <a:t> و برای معادل ناپارامتری آن  از </a:t>
            </a:r>
            <a:r>
              <a:rPr lang="en-US" sz="2600" dirty="0" err="1">
                <a:cs typeface="B Nazanin" panose="00000400000000000000" pitchFamily="2" charset="-78"/>
              </a:rPr>
              <a:t>wilcox.test</a:t>
            </a:r>
            <a:r>
              <a:rPr lang="en-US" sz="2600" dirty="0">
                <a:cs typeface="B Nazanin" panose="00000400000000000000" pitchFamily="2" charset="-78"/>
              </a:rPr>
              <a:t>()</a:t>
            </a:r>
            <a:r>
              <a:rPr lang="fa-IR" sz="2600" dirty="0">
                <a:cs typeface="B Nazanin" panose="00000400000000000000" pitchFamily="2" charset="-78"/>
              </a:rPr>
              <a:t> البته قبل از آن باید مفروضات ازمون را بررسی کنیم. :</a:t>
            </a:r>
          </a:p>
          <a:p>
            <a:pPr marL="0" indent="0" algn="l">
              <a:buNone/>
            </a:pPr>
            <a:r>
              <a:rPr lang="en-US" sz="26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B Nazanin" panose="00000400000000000000" pitchFamily="2" charset="-78"/>
              </a:rPr>
              <a:t>energy = c(5260,5470,5640,6180,6390,6515,6805,7515,7515,8230,8770)</a:t>
            </a:r>
            <a:r>
              <a:rPr lang="en-US" sz="2600" dirty="0">
                <a:cs typeface="B Nazanin" panose="00000400000000000000" pitchFamily="2" charset="-78"/>
              </a:rPr>
              <a:t> </a:t>
            </a:r>
            <a:br>
              <a:rPr lang="en-US" sz="2600" dirty="0">
                <a:cs typeface="B Nazanin" panose="00000400000000000000" pitchFamily="2" charset="-78"/>
              </a:rPr>
            </a:br>
            <a:r>
              <a:rPr lang="en-US" sz="2600" b="0" i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B Nazanin" panose="00000400000000000000" pitchFamily="2" charset="-78"/>
              </a:rPr>
              <a:t>qqnorm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B Nazanin" panose="00000400000000000000" pitchFamily="2" charset="-78"/>
              </a:rPr>
              <a:t>(energy) </a:t>
            </a:r>
          </a:p>
          <a:p>
            <a:pPr marL="0" indent="0" algn="l">
              <a:buNone/>
            </a:pPr>
            <a:r>
              <a:rPr lang="en-US" sz="2600" b="0" i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B Nazanin" panose="00000400000000000000" pitchFamily="2" charset="-78"/>
              </a:rPr>
              <a:t>qqline</a:t>
            </a:r>
            <a:r>
              <a:rPr lang="en-US" sz="26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B Nazanin" panose="00000400000000000000" pitchFamily="2" charset="-78"/>
              </a:rPr>
              <a:t>(energy)</a:t>
            </a:r>
            <a:r>
              <a:rPr lang="en-US" sz="2600" dirty="0">
                <a:cs typeface="B Nazanin" panose="00000400000000000000" pitchFamily="2" charset="-78"/>
              </a:rPr>
              <a:t> </a:t>
            </a:r>
            <a:br>
              <a:rPr lang="en-US" sz="2600" dirty="0">
                <a:cs typeface="B Nazanin" panose="00000400000000000000" pitchFamily="2" charset="-78"/>
              </a:rPr>
            </a:br>
            <a:endParaRPr lang="en-US" sz="2600" dirty="0">
              <a:cs typeface="B Nazanin" panose="00000400000000000000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429F7B-F471-6A67-698E-D82CD5C71D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25" t="19524" r="27947" b="5325"/>
          <a:stretch/>
        </p:blipFill>
        <p:spPr>
          <a:xfrm>
            <a:off x="7652552" y="3806478"/>
            <a:ext cx="3110275" cy="27324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C74A51-2B3D-D9FA-3B12-3B4FD4BA45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35" y="66998"/>
            <a:ext cx="820769" cy="820769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13E0D30-E2DB-CDA5-BB4E-963C81E48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FAFAB-079E-4A87-97A7-F6CCF927BCAC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4305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854C1-5C25-BBC8-82F5-7FCA8C409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945A63-3A91-5F3D-DD9F-133F775549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ar-SA" sz="2600" dirty="0">
                <a:cs typeface="B Nazanin" panose="00000400000000000000" pitchFamily="2" charset="-78"/>
              </a:rPr>
              <a:t>از اواخر سال  1999و اوایل سال  2000، نرم</a:t>
            </a:r>
            <a:r>
              <a:rPr lang="en-US" sz="2600" dirty="0">
                <a:cs typeface="B Nazanin" panose="00000400000000000000" pitchFamily="2" charset="-78"/>
              </a:rPr>
              <a:t> </a:t>
            </a:r>
            <a:r>
              <a:rPr lang="ar-SA" sz="2600" dirty="0">
                <a:cs typeface="B Nazanin" panose="00000400000000000000" pitchFamily="2" charset="-78"/>
              </a:rPr>
              <a:t>افزار  </a:t>
            </a:r>
            <a:r>
              <a:rPr lang="en-US" sz="2600" dirty="0">
                <a:cs typeface="B Nazanin" panose="00000400000000000000" pitchFamily="2" charset="-78"/>
              </a:rPr>
              <a:t>R</a:t>
            </a:r>
            <a:r>
              <a:rPr lang="ar-SA" sz="2600" dirty="0">
                <a:cs typeface="B Nazanin" panose="00000400000000000000" pitchFamily="2" charset="-78"/>
              </a:rPr>
              <a:t>،</a:t>
            </a:r>
            <a:r>
              <a:rPr lang="en-US" sz="2600" dirty="0">
                <a:cs typeface="B Nazanin" panose="00000400000000000000" pitchFamily="2" charset="-78"/>
              </a:rPr>
              <a:t> </a:t>
            </a:r>
            <a:r>
              <a:rPr lang="ar-SA" sz="2600" dirty="0">
                <a:cs typeface="B Nazanin" panose="00000400000000000000" pitchFamily="2" charset="-78"/>
              </a:rPr>
              <a:t>در غالب یک نرم</a:t>
            </a:r>
            <a:r>
              <a:rPr lang="en-US" sz="2600" dirty="0">
                <a:cs typeface="B Nazanin" panose="00000400000000000000" pitchFamily="2" charset="-78"/>
              </a:rPr>
              <a:t> </a:t>
            </a:r>
            <a:r>
              <a:rPr lang="ar-SA" sz="2600" dirty="0">
                <a:cs typeface="B Nazanin" panose="00000400000000000000" pitchFamily="2" charset="-78"/>
              </a:rPr>
              <a:t>افزار حرفهای آماری(و برنامه نویسی)، آغاز بکار نمود. ورژن 1این نرم افزار رسماً در سال 2000، منتشر شد. </a:t>
            </a:r>
            <a:endParaRPr lang="en-US" sz="2600" dirty="0"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en-US" sz="2600" dirty="0">
                <a:cs typeface="B Nazanin" panose="00000400000000000000" pitchFamily="2" charset="-78"/>
              </a:rPr>
              <a:t> </a:t>
            </a:r>
            <a:r>
              <a:rPr lang="fa-IR" sz="2600" dirty="0">
                <a:cs typeface="B Nazanin" panose="00000400000000000000" pitchFamily="2" charset="-78"/>
              </a:rPr>
              <a:t>آخرین نسخه منتشر شده در</a:t>
            </a:r>
            <a:r>
              <a:rPr lang="en-US" sz="2600" dirty="0">
                <a:cs typeface="B Nazanin" panose="00000400000000000000" pitchFamily="2" charset="-78"/>
              </a:rPr>
              <a:t> </a:t>
            </a:r>
            <a:r>
              <a:rPr lang="fa-IR" sz="2600" dirty="0">
                <a:cs typeface="B Nazanin" panose="00000400000000000000" pitchFamily="2" charset="-78"/>
              </a:rPr>
              <a:t>تاریخ (31-10-2023) می باشد . </a:t>
            </a:r>
            <a:r>
              <a:rPr lang="en-US" sz="2600" dirty="0">
                <a:cs typeface="B Nazanin" panose="00000400000000000000" pitchFamily="2" charset="-78"/>
              </a:rPr>
              <a:t>R_4.3.2</a:t>
            </a:r>
          </a:p>
          <a:p>
            <a:pPr marL="0" indent="0" algn="r" rtl="1">
              <a:buNone/>
            </a:pPr>
            <a:r>
              <a:rPr lang="ar-SA" sz="2600" dirty="0">
                <a:cs typeface="B Nazanin" panose="00000400000000000000" pitchFamily="2" charset="-78"/>
              </a:rPr>
              <a:t>در طول چند سال اخیر، سالیانه بین  3تا  5ویرایش از نرمافزار </a:t>
            </a:r>
            <a:r>
              <a:rPr lang="en-US" sz="2600" dirty="0">
                <a:cs typeface="B Nazanin" panose="00000400000000000000" pitchFamily="2" charset="-78"/>
              </a:rPr>
              <a:t>R</a:t>
            </a:r>
            <a:r>
              <a:rPr lang="ar-SA" sz="2600" dirty="0">
                <a:cs typeface="B Nazanin" panose="00000400000000000000" pitchFamily="2" charset="-78"/>
              </a:rPr>
              <a:t> ،</a:t>
            </a:r>
            <a:r>
              <a:rPr lang="en-US" sz="2600" dirty="0">
                <a:cs typeface="B Nazanin" panose="00000400000000000000" pitchFamily="2" charset="-78"/>
              </a:rPr>
              <a:t> </a:t>
            </a:r>
            <a:r>
              <a:rPr lang="ar-SA" sz="2600" dirty="0">
                <a:cs typeface="B Nazanin" panose="00000400000000000000" pitchFamily="2" charset="-78"/>
              </a:rPr>
              <a:t>ارتقاء و گسترش می</a:t>
            </a:r>
            <a:r>
              <a:rPr lang="fa-IR" sz="2600" dirty="0">
                <a:cs typeface="B Nazanin" panose="00000400000000000000" pitchFamily="2" charset="-78"/>
              </a:rPr>
              <a:t> </a:t>
            </a:r>
            <a:r>
              <a:rPr lang="ar-SA" sz="2600" dirty="0">
                <a:cs typeface="B Nazanin" panose="00000400000000000000" pitchFamily="2" charset="-78"/>
              </a:rPr>
              <a:t>یابد.</a:t>
            </a:r>
          </a:p>
          <a:p>
            <a:pPr marL="0" indent="0" algn="r" rtl="1">
              <a:buNone/>
            </a:pPr>
            <a:r>
              <a:rPr lang="ar-SA" sz="2600" dirty="0">
                <a:cs typeface="B Nazanin" panose="00000400000000000000" pitchFamily="2" charset="-78"/>
              </a:rPr>
              <a:t>یکی از چالشهای کاربران حرفهای و آماتور  </a:t>
            </a:r>
            <a:r>
              <a:rPr lang="en-US" sz="2600" dirty="0">
                <a:cs typeface="B Nazanin" panose="00000400000000000000" pitchFamily="2" charset="-78"/>
              </a:rPr>
              <a:t>R</a:t>
            </a:r>
            <a:r>
              <a:rPr lang="ar-SA" sz="2600" dirty="0">
                <a:cs typeface="B Nazanin" panose="00000400000000000000" pitchFamily="2" charset="-78"/>
              </a:rPr>
              <a:t>،</a:t>
            </a:r>
            <a:r>
              <a:rPr lang="en-US" sz="2600" dirty="0">
                <a:cs typeface="B Nazanin" panose="00000400000000000000" pitchFamily="2" charset="-78"/>
              </a:rPr>
              <a:t> </a:t>
            </a:r>
            <a:r>
              <a:rPr lang="ar-SA" sz="2600" dirty="0">
                <a:cs typeface="B Nazanin" panose="00000400000000000000" pitchFamily="2" charset="-78"/>
              </a:rPr>
              <a:t>آمادگی همیشگی برای ارتقاء ورژنهای این</a:t>
            </a:r>
            <a:r>
              <a:rPr lang="fa-IR" sz="2600" dirty="0">
                <a:cs typeface="B Nazanin" panose="00000400000000000000" pitchFamily="2" charset="-78"/>
              </a:rPr>
              <a:t> </a:t>
            </a:r>
            <a:r>
              <a:rPr lang="ar-SA" sz="2600" dirty="0">
                <a:cs typeface="B Nazanin" panose="00000400000000000000" pitchFamily="2" charset="-78"/>
              </a:rPr>
              <a:t>نرم</a:t>
            </a:r>
            <a:r>
              <a:rPr lang="fa-IR" sz="2600" dirty="0">
                <a:cs typeface="B Nazanin" panose="00000400000000000000" pitchFamily="2" charset="-78"/>
              </a:rPr>
              <a:t> </a:t>
            </a:r>
            <a:r>
              <a:rPr lang="ar-SA" sz="2600" dirty="0">
                <a:cs typeface="B Nazanin" panose="00000400000000000000" pitchFamily="2" charset="-78"/>
              </a:rPr>
              <a:t>افزار است</a:t>
            </a:r>
            <a:r>
              <a:rPr lang="fa-IR" sz="2600" dirty="0">
                <a:cs typeface="B Nazanin" panose="00000400000000000000" pitchFamily="2" charset="-78"/>
              </a:rPr>
              <a:t>.</a:t>
            </a:r>
            <a:endParaRPr lang="en-US" sz="2600" dirty="0">
              <a:cs typeface="B Nazanin" panose="00000400000000000000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B743E7-F031-BCD1-E4CB-B06548DE1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87" y="133419"/>
            <a:ext cx="1095235" cy="109523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54AB3D-7694-F8EB-79EC-CD48AB9A1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FAFAB-079E-4A87-97A7-F6CCF927BCA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24724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9866D-4B8B-2AF2-6E45-C31A50A66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22A0E7-C172-AD55-92D8-BC821F3810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6913"/>
            <a:ext cx="10515600" cy="5315961"/>
          </a:xfrm>
        </p:spPr>
        <p:txBody>
          <a:bodyPr>
            <a:normAutofit fontScale="62500" lnSpcReduction="20000"/>
          </a:bodyPr>
          <a:lstStyle/>
          <a:p>
            <a:r>
              <a:rPr lang="en-US" sz="3200" b="0" i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t.test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energy,mu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=7725)</a:t>
            </a:r>
            <a:endParaRPr lang="fa-IR" sz="3200" b="0" i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endParaRPr lang="fa-IR" sz="32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endParaRPr lang="fa-IR" sz="32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endParaRPr lang="fa-IR" sz="32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endParaRPr lang="fa-IR" sz="32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endParaRPr lang="fa-IR" sz="32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endParaRPr lang="en-US" sz="3200" b="0" i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endParaRPr lang="en-US" sz="3200" b="0" i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endParaRPr lang="en-US" sz="3200" b="0" i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endParaRPr lang="en-US" sz="32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endParaRPr lang="en-US" sz="3200" b="0" i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endParaRPr lang="en-US" sz="3200" b="0" i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endParaRPr lang="en-US" sz="3200" b="0" i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200" b="0" i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t.test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energy,mu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=7725,conf.level=0.9)$conf.int</a:t>
            </a:r>
            <a:r>
              <a:rPr lang="en-US" sz="3200" dirty="0"/>
              <a:t> </a:t>
            </a:r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797D87-B091-2482-D66C-108D42E38C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50" t="24652" r="13750" b="16190"/>
          <a:stretch/>
        </p:blipFill>
        <p:spPr>
          <a:xfrm>
            <a:off x="1340349" y="2005360"/>
            <a:ext cx="7043056" cy="31248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1FBB87-612F-0E69-831A-DFE6CC74D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66" y="185738"/>
            <a:ext cx="811789" cy="811789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91E9DF-83B1-3512-E5A6-FA63C77A3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FAFAB-079E-4A87-97A7-F6CCF927BCAC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49011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AA434-8831-5BC8-608E-5E17F6483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3DC2E6-D794-7DB0-994B-3FF6E72A97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x &lt;- c(1.83, 0.50, 1.62, 2.48, 1.68, 1.88, 1.55,</a:t>
            </a:r>
          </a:p>
          <a:p>
            <a:pPr marL="0" indent="0">
              <a:buNone/>
            </a:pPr>
            <a:r>
              <a:rPr lang="en-US" dirty="0"/>
              <a:t>3.06, 1.30)</a:t>
            </a:r>
          </a:p>
          <a:p>
            <a:pPr marL="0" indent="0">
              <a:buNone/>
            </a:pPr>
            <a:r>
              <a:rPr lang="en-US" dirty="0"/>
              <a:t>y &lt;- c(0.878, 0.647, 0.598, 2.05, 1.06, 1.29,</a:t>
            </a:r>
          </a:p>
          <a:p>
            <a:pPr marL="0" indent="0">
              <a:buNone/>
            </a:pPr>
            <a:r>
              <a:rPr lang="en-US" dirty="0"/>
              <a:t>1.06, 3.14, 1.29)</a:t>
            </a:r>
          </a:p>
          <a:p>
            <a:pPr marL="0" indent="0">
              <a:buNone/>
            </a:pPr>
            <a:r>
              <a:rPr lang="en-US" dirty="0" err="1"/>
              <a:t>shapiro.test</a:t>
            </a:r>
            <a:r>
              <a:rPr lang="en-US" dirty="0"/>
              <a:t>(x)</a:t>
            </a:r>
          </a:p>
          <a:p>
            <a:pPr marL="0" indent="0">
              <a:buNone/>
            </a:pPr>
            <a:r>
              <a:rPr lang="en-US" dirty="0" err="1"/>
              <a:t>shapiro.test</a:t>
            </a:r>
            <a:r>
              <a:rPr lang="en-US" dirty="0"/>
              <a:t>(y)</a:t>
            </a:r>
          </a:p>
          <a:p>
            <a:pPr marL="0" indent="0">
              <a:buNone/>
            </a:pPr>
            <a:r>
              <a:rPr lang="en-US" dirty="0" err="1"/>
              <a:t>wilcox.test</a:t>
            </a:r>
            <a:r>
              <a:rPr lang="en-US" dirty="0"/>
              <a:t>(x, y)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A69186-E0F4-3923-DD3A-CBE1C79A1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92" y="84753"/>
            <a:ext cx="865157" cy="86515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09F586-8BF2-B8CD-054E-5FF530660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FAFAB-079E-4A87-97A7-F6CCF927BCAC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68165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7CEF5-EB94-F4D7-964C-506A86D8B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آزمون تی زوجی ()</a:t>
            </a:r>
            <a: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paired t-test</a:t>
            </a:r>
            <a:b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</a:b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E3241-2ABD-AF04-6E70-5894701E47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ar-SA" sz="2600" dirty="0"/>
              <a:t>برای مقایسه یک صفت کمی در دو گروه وابسته از طرح نمونه های زوجی</a:t>
            </a:r>
            <a:r>
              <a:rPr lang="en-US" sz="2600" dirty="0"/>
              <a:t> </a:t>
            </a:r>
            <a:r>
              <a:rPr lang="ar-SA" sz="2600" dirty="0"/>
              <a:t>استفاده می شود. در صورت برقراری فرض نرمال بودن از آزمون تی زوجی</a:t>
            </a:r>
            <a:r>
              <a:rPr lang="en-US" sz="2600" dirty="0"/>
              <a:t> </a:t>
            </a:r>
            <a:r>
              <a:rPr lang="ar-SA" sz="2600" dirty="0"/>
              <a:t>استفاده می شود. برای استفاده از این آزمون کافی است از آرگومان </a:t>
            </a:r>
            <a:r>
              <a:rPr lang="en-US" sz="2600" dirty="0"/>
              <a:t>paired </a:t>
            </a:r>
            <a:r>
              <a:rPr lang="ar-SA" dirty="0"/>
              <a:t>در تابع () </a:t>
            </a:r>
            <a:r>
              <a:rPr lang="en-US" dirty="0" err="1"/>
              <a:t>t.test</a:t>
            </a:r>
            <a:r>
              <a:rPr lang="ar-SA" dirty="0"/>
              <a:t>استفاده کرد</a:t>
            </a:r>
            <a:r>
              <a:rPr lang="fa-IR" dirty="0"/>
              <a:t>.</a:t>
            </a:r>
          </a:p>
          <a:p>
            <a:pPr marL="0" indent="0" algn="l">
              <a:buNone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t.test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x,y,paired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=TRUE)</a:t>
            </a:r>
            <a:endParaRPr lang="fa-I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sz="1800" i="0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+mj-cs"/>
              </a:rPr>
              <a:t>x=c(3,0,5,2,5,5,5,4,4,5)</a:t>
            </a:r>
            <a:r>
              <a:rPr lang="en-US" dirty="0">
                <a:cs typeface="+mj-cs"/>
              </a:rPr>
              <a:t> </a:t>
            </a:r>
          </a:p>
          <a:p>
            <a:pPr marL="0" indent="0" algn="l">
              <a:buNone/>
            </a:pPr>
            <a:r>
              <a:rPr lang="en-US" sz="1800" i="0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+mj-cs"/>
              </a:rPr>
              <a:t>y=c(2,1,4,1,4,3,3,2,3,5) &gt; </a:t>
            </a:r>
            <a:r>
              <a:rPr lang="en-US" sz="1800" i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+mj-cs"/>
              </a:rPr>
              <a:t>t.test</a:t>
            </a:r>
            <a:r>
              <a:rPr lang="en-US" sz="1800" i="0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+mj-cs"/>
              </a:rPr>
              <a:t>(</a:t>
            </a:r>
            <a:r>
              <a:rPr lang="en-US" sz="1800" i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+mj-cs"/>
              </a:rPr>
              <a:t>x,y,paired</a:t>
            </a:r>
            <a:r>
              <a:rPr lang="en-US" sz="1800" i="0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+mj-cs"/>
              </a:rPr>
              <a:t>=T)</a:t>
            </a:r>
            <a:r>
              <a:rPr lang="en-US" dirty="0">
                <a:cs typeface="+mj-cs"/>
              </a:rPr>
              <a:t> 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3042AA-BBFB-513E-2306-D346395C0B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0" t="30625" r="14101" b="20833"/>
          <a:stretch/>
        </p:blipFill>
        <p:spPr>
          <a:xfrm>
            <a:off x="707254" y="4527342"/>
            <a:ext cx="5257800" cy="19898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0BD6F0-B41C-D4E4-6D79-166EB83AE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08" y="111387"/>
            <a:ext cx="731992" cy="731992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11B5A90-E2B5-E04A-82F5-DD087DBDE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FAFAB-079E-4A87-97A7-F6CCF927BCAC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24294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47956-B64A-5902-64C4-7A7337165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آزمون رتبه علامت دار ویلکاکسون</a:t>
            </a:r>
            <a:br>
              <a:rPr lang="ar-SA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</a:b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50F22-8DC3-289F-8D05-0CD7426EA4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 rtl="1">
              <a:buNone/>
            </a:pPr>
            <a:r>
              <a:rPr lang="ar-SA" sz="2600" dirty="0">
                <a:cs typeface="B Nazanin" panose="00000400000000000000" pitchFamily="2" charset="-78"/>
              </a:rPr>
              <a:t>برای مقایسه یک صفت کمی در دو گروه وابسته از طرح نمونه های زوجی</a:t>
            </a:r>
            <a:r>
              <a:rPr lang="en-US" sz="2600" dirty="0">
                <a:cs typeface="B Nazanin" panose="00000400000000000000" pitchFamily="2" charset="-78"/>
              </a:rPr>
              <a:t> </a:t>
            </a:r>
            <a:r>
              <a:rPr lang="ar-SA" sz="2600" dirty="0">
                <a:cs typeface="B Nazanin" panose="00000400000000000000" pitchFamily="2" charset="-78"/>
              </a:rPr>
              <a:t>استفاده می شود. در صورت عدم برقراری فرض نرمال بودن از آزمون رتبه</a:t>
            </a:r>
            <a:r>
              <a:rPr lang="en-US" sz="2600" dirty="0">
                <a:cs typeface="B Nazanin" panose="00000400000000000000" pitchFamily="2" charset="-78"/>
              </a:rPr>
              <a:t> </a:t>
            </a:r>
            <a:r>
              <a:rPr lang="ar-SA" sz="2600" dirty="0">
                <a:cs typeface="B Nazanin" panose="00000400000000000000" pitchFamily="2" charset="-78"/>
              </a:rPr>
              <a:t>علامت دار ویلکاکسون استفاده می شود. برای استفاده از این آزمون کافی است</a:t>
            </a:r>
            <a:r>
              <a:rPr lang="en-US" sz="2600" dirty="0">
                <a:cs typeface="B Nazanin" panose="00000400000000000000" pitchFamily="2" charset="-78"/>
              </a:rPr>
              <a:t> </a:t>
            </a:r>
            <a:r>
              <a:rPr lang="ar-SA" sz="2600" dirty="0">
                <a:cs typeface="B Nazanin" panose="00000400000000000000" pitchFamily="2" charset="-78"/>
              </a:rPr>
              <a:t>از آرگومان  </a:t>
            </a:r>
            <a:r>
              <a:rPr lang="en-US" sz="2600" dirty="0">
                <a:cs typeface="B Nazanin" panose="00000400000000000000" pitchFamily="2" charset="-78"/>
              </a:rPr>
              <a:t>paired</a:t>
            </a:r>
            <a:r>
              <a:rPr lang="ar-SA" sz="2600" dirty="0">
                <a:cs typeface="B Nazanin" panose="00000400000000000000" pitchFamily="2" charset="-78"/>
              </a:rPr>
              <a:t>در تابع () </a:t>
            </a:r>
            <a:r>
              <a:rPr lang="en-US" sz="2600" dirty="0" err="1">
                <a:cs typeface="B Nazanin" panose="00000400000000000000" pitchFamily="2" charset="-78"/>
              </a:rPr>
              <a:t>wilcox.test</a:t>
            </a:r>
            <a:r>
              <a:rPr lang="ar-SA" sz="2600" dirty="0">
                <a:cs typeface="B Nazanin" panose="00000400000000000000" pitchFamily="2" charset="-78"/>
              </a:rPr>
              <a:t>استفاده کرد.</a:t>
            </a:r>
          </a:p>
          <a:p>
            <a:pPr marL="0" indent="0" rtl="1">
              <a:buNone/>
            </a:pPr>
            <a:r>
              <a:rPr lang="en-US" sz="2600" dirty="0" err="1">
                <a:cs typeface="B Nazanin" panose="00000400000000000000" pitchFamily="2" charset="-78"/>
              </a:rPr>
              <a:t>wilcox.test</a:t>
            </a:r>
            <a:r>
              <a:rPr lang="en-US" sz="2600" dirty="0">
                <a:cs typeface="B Nazanin" panose="00000400000000000000" pitchFamily="2" charset="-78"/>
              </a:rPr>
              <a:t>(</a:t>
            </a:r>
            <a:r>
              <a:rPr lang="en-US" sz="2600" dirty="0" err="1">
                <a:cs typeface="B Nazanin" panose="00000400000000000000" pitchFamily="2" charset="-78"/>
              </a:rPr>
              <a:t>x,y,paired</a:t>
            </a:r>
            <a:r>
              <a:rPr lang="en-US" sz="2600" dirty="0">
                <a:cs typeface="B Nazanin" panose="00000400000000000000" pitchFamily="2" charset="-78"/>
              </a:rPr>
              <a:t>=TRUE)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36038E-72C0-0FC0-F633-9235C19B03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44" y="97154"/>
            <a:ext cx="713496" cy="71349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EE6DF2-CC6E-DD22-2BC0-31CAF11E0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FAFAB-079E-4A87-97A7-F6CCF927BCAC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54962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C3D71-4ED4-4CEA-D1F2-BE31E2F37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آزمون ضریب همبستگی</a:t>
            </a: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66872A-2EE7-76DC-6C0F-EB9F407006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2285" y="1599492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 algn="r" rtl="1">
              <a:buNone/>
            </a:pPr>
            <a:endParaRPr lang="ar-SA" dirty="0"/>
          </a:p>
          <a:p>
            <a:pPr marL="0" indent="0" algn="r" rtl="1">
              <a:buNone/>
            </a:pPr>
            <a:r>
              <a:rPr lang="ar-SA" dirty="0">
                <a:cs typeface="B Nazanin" panose="00000400000000000000" pitchFamily="2" charset="-78"/>
              </a:rPr>
              <a:t>برای محاسبه ضریب همبستگی از تابع زیر می توان استفاده کرد.</a:t>
            </a:r>
          </a:p>
          <a:p>
            <a:pPr marL="0" indent="0" algn="r" rtl="1">
              <a:buNone/>
            </a:pPr>
            <a:r>
              <a:rPr lang="en-US" dirty="0" err="1">
                <a:cs typeface="B Nazanin" panose="00000400000000000000" pitchFamily="2" charset="-78"/>
              </a:rPr>
              <a:t>cor</a:t>
            </a:r>
            <a:r>
              <a:rPr lang="en-US" dirty="0">
                <a:cs typeface="B Nazanin" panose="00000400000000000000" pitchFamily="2" charset="-78"/>
              </a:rPr>
              <a:t>(</a:t>
            </a:r>
            <a:r>
              <a:rPr lang="en-US" dirty="0" err="1">
                <a:cs typeface="B Nazanin" panose="00000400000000000000" pitchFamily="2" charset="-78"/>
              </a:rPr>
              <a:t>x,y,use,method</a:t>
            </a:r>
            <a:r>
              <a:rPr lang="en-US" dirty="0">
                <a:cs typeface="B Nazanin" panose="00000400000000000000" pitchFamily="2" charset="-78"/>
              </a:rPr>
              <a:t>)</a:t>
            </a:r>
          </a:p>
          <a:p>
            <a:pPr marL="0" indent="0" algn="r" rtl="1">
              <a:buNone/>
            </a:pPr>
            <a:r>
              <a:rPr lang="en-US" dirty="0">
                <a:cs typeface="B Nazanin" panose="00000400000000000000" pitchFamily="2" charset="-78"/>
              </a:rPr>
              <a:t> :x</a:t>
            </a:r>
            <a:r>
              <a:rPr lang="ar-SA" dirty="0">
                <a:cs typeface="B Nazanin" panose="00000400000000000000" pitchFamily="2" charset="-78"/>
              </a:rPr>
              <a:t>برداری شامل مشاهدات متغیر اول</a:t>
            </a:r>
          </a:p>
          <a:p>
            <a:pPr marL="0" indent="0" algn="r" rtl="1">
              <a:buNone/>
            </a:pPr>
            <a:r>
              <a:rPr lang="en-US" dirty="0">
                <a:cs typeface="B Nazanin" panose="00000400000000000000" pitchFamily="2" charset="-78"/>
              </a:rPr>
              <a:t>y</a:t>
            </a:r>
            <a:r>
              <a:rPr lang="ar-SA" dirty="0">
                <a:cs typeface="B Nazanin" panose="00000400000000000000" pitchFamily="2" charset="-78"/>
              </a:rPr>
              <a:t> : برداری هم طول  </a:t>
            </a:r>
            <a:r>
              <a:rPr lang="en-US" dirty="0">
                <a:cs typeface="B Nazanin" panose="00000400000000000000" pitchFamily="2" charset="-78"/>
              </a:rPr>
              <a:t>x</a:t>
            </a:r>
            <a:r>
              <a:rPr lang="ar-SA" dirty="0">
                <a:cs typeface="B Nazanin" panose="00000400000000000000" pitchFamily="2" charset="-78"/>
              </a:rPr>
              <a:t>و شامل مشاهدات متغیر دوم</a:t>
            </a:r>
          </a:p>
          <a:p>
            <a:pPr marL="0" indent="0" algn="r" rtl="1">
              <a:buNone/>
            </a:pPr>
            <a:r>
              <a:rPr lang="en-US" dirty="0">
                <a:cs typeface="B Nazanin" panose="00000400000000000000" pitchFamily="2" charset="-78"/>
              </a:rPr>
              <a:t>use</a:t>
            </a:r>
            <a:r>
              <a:rPr lang="ar-SA" dirty="0">
                <a:cs typeface="B Nazanin" panose="00000400000000000000" pitchFamily="2" charset="-78"/>
              </a:rPr>
              <a:t>:مقداری کاراکتری که نحوه برخورد با داده های گمشده را مشخص</a:t>
            </a:r>
            <a:r>
              <a:rPr lang="en-US" dirty="0">
                <a:cs typeface="B Nazanin" panose="00000400000000000000" pitchFamily="2" charset="-78"/>
              </a:rPr>
              <a:t> </a:t>
            </a:r>
            <a:r>
              <a:rPr lang="ar-SA" dirty="0">
                <a:cs typeface="B Nazanin" panose="00000400000000000000" pitchFamily="2" charset="-78"/>
              </a:rPr>
              <a:t>می کند. این آرگومان اختیاری با پیش فرض استفاده از تمام اطلاعات حتی</a:t>
            </a:r>
            <a:r>
              <a:rPr lang="en-US" dirty="0">
                <a:cs typeface="B Nazanin" panose="00000400000000000000" pitchFamily="2" charset="-78"/>
              </a:rPr>
              <a:t> </a:t>
            </a:r>
            <a:r>
              <a:rPr lang="ar-SA" dirty="0">
                <a:cs typeface="B Nazanin" panose="00000400000000000000" pitchFamily="2" charset="-78"/>
              </a:rPr>
              <a:t>موارد گمشده است.</a:t>
            </a:r>
          </a:p>
          <a:p>
            <a:pPr marL="0" indent="0" algn="r" rtl="1">
              <a:buNone/>
            </a:pPr>
            <a:r>
              <a:rPr lang="en-US" dirty="0">
                <a:cs typeface="B Nazanin" panose="00000400000000000000" pitchFamily="2" charset="-78"/>
              </a:rPr>
              <a:t>method</a:t>
            </a:r>
            <a:r>
              <a:rPr lang="ar-SA" dirty="0">
                <a:cs typeface="B Nazanin" panose="00000400000000000000" pitchFamily="2" charset="-78"/>
              </a:rPr>
              <a:t> : مشخص کردن نوع ضریب همبستگی</a:t>
            </a:r>
          </a:p>
          <a:p>
            <a:pPr marL="0" indent="0" algn="r" rtl="1">
              <a:buNone/>
            </a:pPr>
            <a:r>
              <a:rPr lang="ar-SA" dirty="0">
                <a:cs typeface="B Nazanin" panose="00000400000000000000" pitchFamily="2" charset="-78"/>
              </a:rPr>
              <a:t>( .)</a:t>
            </a:r>
            <a:r>
              <a:rPr lang="en-US" dirty="0" err="1">
                <a:cs typeface="B Nazanin" panose="00000400000000000000" pitchFamily="2" charset="-78"/>
              </a:rPr>
              <a:t>pearson,spearman</a:t>
            </a:r>
            <a:r>
              <a:rPr lang="ar-SA" dirty="0">
                <a:cs typeface="B Nazanin" panose="00000400000000000000" pitchFamily="2" charset="-78"/>
              </a:rPr>
              <a:t>مقدار پیش فرض این آرگومان پیرسون است.</a:t>
            </a:r>
            <a:endParaRPr lang="en-US" dirty="0">
              <a:cs typeface="B Nazanin" panose="00000400000000000000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C718DD-347C-9E85-51CA-4F8DC5853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596" y="191286"/>
            <a:ext cx="687604" cy="68760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4AAD1C-892B-6B4E-7385-1B7B555D6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FAFAB-079E-4A87-97A7-F6CCF927BCAC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28119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B9D4B-4FBE-F76C-6F97-D42825145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87AFAC-1EEC-E54E-0210-6991A10D8A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l">
              <a:buNone/>
            </a:pPr>
            <a:r>
              <a:rPr lang="de-DE" sz="2400" dirty="0">
                <a:cs typeface="+mj-cs"/>
              </a:rPr>
              <a:t>summer=c(5.68,5.6,5.43,5.9,5.94,5.7,5.66,5.98,5.85)</a:t>
            </a:r>
          </a:p>
          <a:p>
            <a:pPr marL="0" indent="0" algn="l">
              <a:buNone/>
            </a:pPr>
            <a:r>
              <a:rPr lang="de-DE" sz="2400" dirty="0">
                <a:cs typeface="+mj-cs"/>
              </a:rPr>
              <a:t>winter=c(5.36,5.41,5.39,5.85,5.82,5.73,5.58,5.89,5.78)</a:t>
            </a:r>
            <a:endParaRPr lang="fa-IR" sz="2400" dirty="0">
              <a:cs typeface="+mj-cs"/>
            </a:endParaRPr>
          </a:p>
          <a:p>
            <a:pPr marL="0" indent="0" algn="l">
              <a:buNone/>
            </a:pPr>
            <a:r>
              <a:rPr lang="en-US" sz="2400" b="0" i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+mj-cs"/>
              </a:rPr>
              <a:t>cor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+mj-cs"/>
              </a:rPr>
              <a:t>(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+mj-cs"/>
              </a:rPr>
              <a:t>summer,winter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+mj-cs"/>
              </a:rPr>
              <a:t>)</a:t>
            </a:r>
            <a:r>
              <a:rPr lang="en-US" sz="2400" dirty="0">
                <a:cs typeface="+mj-cs"/>
              </a:rPr>
              <a:t> </a:t>
            </a:r>
            <a:br>
              <a:rPr lang="en-US" sz="2400" dirty="0">
                <a:cs typeface="+mj-cs"/>
              </a:rPr>
            </a:br>
            <a:endParaRPr lang="en-US" sz="2400" dirty="0"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55C229-EDB1-6AB1-546F-D763DCA55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60" y="70328"/>
            <a:ext cx="737540" cy="73754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A156D-5A20-E258-119C-160FC70A8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FAFAB-079E-4A87-97A7-F6CCF927BCAC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53341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DA76F-FF92-83C1-7E1F-AA20FFE18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رگرسیون خطی </a:t>
            </a: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FC19ED-518B-9033-DAB8-ECF9F35257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age=c(18,23,25,35,65,54,34,56,72,19,23,42,18,39,37) max=c(202,186,187,180,156,169,174,172,153,199,193,174,198,183,178)</a:t>
            </a:r>
            <a:endParaRPr lang="fa-IR" dirty="0"/>
          </a:p>
          <a:p>
            <a:pPr marL="0" indent="0">
              <a:buNone/>
            </a:pPr>
            <a:r>
              <a:rPr lang="en-US" sz="18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plot(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age,max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88D85F-C227-853D-0516-78326A8A72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20" t="21042" r="17383" b="9930"/>
          <a:stretch/>
        </p:blipFill>
        <p:spPr>
          <a:xfrm>
            <a:off x="5442013" y="3429000"/>
            <a:ext cx="4962616" cy="30638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045D13-EBF1-7602-125E-ECB4635CFA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80" y="56834"/>
            <a:ext cx="616582" cy="616582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FD1EE85-D012-D62B-9B1D-B6FE71CD4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FAFAB-079E-4A87-97A7-F6CCF927BCAC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55550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5F5B4-05D1-611A-35E8-E7373C47D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20EDFB-3E1E-0956-E733-0ECC76A9C8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linreg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max~age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fa-I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summary(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linreg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8D612A-B92D-527A-BF63-7F1AF44E63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17" t="21458" r="21250" b="9931"/>
          <a:stretch/>
        </p:blipFill>
        <p:spPr>
          <a:xfrm>
            <a:off x="4621799" y="1690688"/>
            <a:ext cx="6843712" cy="47053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0F71FC-3C89-1EDB-9A48-56E9CB832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92" y="120265"/>
            <a:ext cx="838524" cy="838524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B8736E7-1916-65B4-8D7F-0698D985A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FAFAB-079E-4A87-97A7-F6CCF927BCAC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04955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1075C-397B-FC19-9690-5DF30EF99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33BC31-5C47-DD04-E00E-F72D495ECF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names(</a:t>
            </a:r>
            <a:r>
              <a:rPr lang="en-US" dirty="0" err="1"/>
              <a:t>linreg</a:t>
            </a:r>
            <a:r>
              <a:rPr lang="en-US" dirty="0"/>
              <a:t>)</a:t>
            </a:r>
          </a:p>
          <a:p>
            <a:pPr marL="0" indent="0">
              <a:buNone/>
            </a:pPr>
            <a:r>
              <a:rPr lang="en-US" dirty="0"/>
              <a:t>[1] "coefficients" "residuals" "effects" "rank"</a:t>
            </a:r>
          </a:p>
          <a:p>
            <a:pPr marL="0" indent="0">
              <a:buNone/>
            </a:pPr>
            <a:r>
              <a:rPr lang="en-US" dirty="0"/>
              <a:t>[5] "</a:t>
            </a:r>
            <a:r>
              <a:rPr lang="en-US" dirty="0" err="1"/>
              <a:t>fitted.values</a:t>
            </a:r>
            <a:r>
              <a:rPr lang="en-US" dirty="0"/>
              <a:t>" "assign" "</a:t>
            </a:r>
            <a:r>
              <a:rPr lang="en-US" dirty="0" err="1"/>
              <a:t>qr</a:t>
            </a:r>
            <a:r>
              <a:rPr lang="en-US" dirty="0"/>
              <a:t>" "</a:t>
            </a:r>
            <a:r>
              <a:rPr lang="en-US" dirty="0" err="1"/>
              <a:t>df.residual</a:t>
            </a:r>
            <a:r>
              <a:rPr lang="en-US" dirty="0"/>
              <a:t>"</a:t>
            </a:r>
            <a:endParaRPr lang="fa-IR" dirty="0"/>
          </a:p>
          <a:p>
            <a:pPr marL="0" indent="0">
              <a:buNone/>
            </a:pPr>
            <a:r>
              <a:rPr lang="en-US" sz="18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[9] "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xlevels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" "call" "terms" "model"</a:t>
            </a:r>
            <a:r>
              <a:rPr lang="en-US" dirty="0"/>
              <a:t> </a:t>
            </a:r>
            <a:br>
              <a:rPr lang="en-US" sz="2600" dirty="0">
                <a:cs typeface="B Nazanin" panose="00000400000000000000" pitchFamily="2" charset="-78"/>
              </a:rPr>
            </a:br>
            <a:endParaRPr lang="fa-IR" sz="2600" dirty="0"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2600" dirty="0">
                <a:cs typeface="B Nazanin" panose="00000400000000000000" pitchFamily="2" charset="-78"/>
              </a:rPr>
              <a:t>از سه روش زیر می توان مقدار فیت شده را بدست آورد:</a:t>
            </a:r>
          </a:p>
          <a:p>
            <a:pPr marL="0" indent="0" algn="l">
              <a:buNone/>
            </a:pPr>
            <a:r>
              <a:rPr lang="en-US" sz="18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pred = predict(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linreg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endParaRPr lang="fa-IR" sz="1800" b="0" i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pPr marL="0" indent="0" algn="l">
              <a:buNone/>
            </a:pPr>
            <a:r>
              <a:rPr lang="en-US" sz="18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pred = fitted(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linreg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endParaRPr lang="fa-IR" sz="1800" b="0" i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pPr marL="0" indent="0" algn="l">
              <a:buNone/>
            </a:pPr>
            <a:r>
              <a:rPr lang="en-US" sz="18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pred =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linreg$fitted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CE034B-1FBC-B618-AB82-017ED674E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22" y="92468"/>
            <a:ext cx="724278" cy="72427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4EA7EE-56D8-32DC-FBC4-8BAEDABB3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FAFAB-079E-4A87-97A7-F6CCF927BCAC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4494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51282-123C-93D7-C48E-80E2B4FD9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22F88-9090-5E0D-1EDB-CC728D2A1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dirty="0" err="1"/>
              <a:t>confint</a:t>
            </a:r>
            <a:r>
              <a:rPr lang="en-US" dirty="0"/>
              <a:t>(</a:t>
            </a:r>
            <a:r>
              <a:rPr lang="en-US" dirty="0" err="1"/>
              <a:t>linreg,level</a:t>
            </a:r>
            <a:r>
              <a:rPr lang="en-US" dirty="0"/>
              <a:t>=.95)</a:t>
            </a:r>
            <a:endParaRPr lang="fa-IR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BCA3BF-EFEE-140D-AB35-5255C489E7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86" t="62708" r="45390" b="22500"/>
          <a:stretch/>
        </p:blipFill>
        <p:spPr>
          <a:xfrm>
            <a:off x="1278384" y="2405849"/>
            <a:ext cx="5353235" cy="16512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834714-3B8D-2B28-B1E6-03829914D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99" y="96960"/>
            <a:ext cx="696157" cy="696157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2CBAC7B-74DB-8265-1E39-CDC2A9F0E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FAFAB-079E-4A87-97A7-F6CCF927BCAC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7803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B0EB4-5C72-D33A-2B74-740B879E9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آشنایی با محیط نرم افزار </a:t>
            </a:r>
            <a: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7E3DD2B-C033-0EBA-A077-06C6DA67B8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986" t="20649" r="16262" b="8427"/>
          <a:stretch/>
        </p:blipFill>
        <p:spPr>
          <a:xfrm>
            <a:off x="1429305" y="1457324"/>
            <a:ext cx="8810070" cy="5306531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E90920-E538-8FFE-62D7-790AAC97E2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90" y="76390"/>
            <a:ext cx="1148729" cy="114872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9B8E7-5897-BF85-843C-3AF08BD3B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FAFAB-079E-4A87-97A7-F6CCF927BCA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37909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AC923-53D0-6BD4-7A77-BCAC46FF5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C36FD-1634-B569-CE1B-9329942E2F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00831"/>
            <a:ext cx="10515600" cy="50761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a-IR" sz="6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شاد و </a:t>
            </a:r>
            <a:r>
              <a:rPr lang="fa-IR" sz="60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پیروز باشید</a:t>
            </a:r>
          </a:p>
          <a:p>
            <a:pPr marL="0" indent="0" algn="ctr">
              <a:buNone/>
            </a:pPr>
            <a:endParaRPr lang="fa-IR" sz="6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fa-IR" sz="6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fa-IR" sz="6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fa-IR" sz="6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fa-IR" sz="6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fa-IR" sz="6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fa-IR" sz="6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en-US" sz="6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en-US" sz="6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0ACFF4-A389-7770-C3B8-953BD7D1F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5255" y="3254083"/>
            <a:ext cx="1220264" cy="122026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ACDC1C-755F-A3CB-CF6B-157F16912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FAFAB-079E-4A87-97A7-F6CCF927BCAC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0844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81189-92D7-3C86-A474-665912AA6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18D78D-C882-63A4-9B24-AA290EE749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ar-SA" sz="2600" dirty="0">
                <a:cs typeface="B Nazanin" panose="00000400000000000000" pitchFamily="2" charset="-78"/>
              </a:rPr>
              <a:t>محیط </a:t>
            </a:r>
            <a:r>
              <a:rPr lang="en-US" sz="2600" dirty="0">
                <a:cs typeface="B Nazanin" panose="00000400000000000000" pitchFamily="2" charset="-78"/>
              </a:rPr>
              <a:t> R</a:t>
            </a:r>
            <a:r>
              <a:rPr lang="ar-SA" sz="2600" dirty="0">
                <a:cs typeface="B Nazanin" panose="00000400000000000000" pitchFamily="2" charset="-78"/>
              </a:rPr>
              <a:t>یک محیط نسبتاً خشک بوده که در مقایسه با اغلب نرم</a:t>
            </a:r>
            <a:r>
              <a:rPr lang="en-US" sz="2600" dirty="0">
                <a:cs typeface="B Nazanin" panose="00000400000000000000" pitchFamily="2" charset="-78"/>
              </a:rPr>
              <a:t> </a:t>
            </a:r>
            <a:r>
              <a:rPr lang="ar-SA" sz="2600" dirty="0">
                <a:cs typeface="B Nazanin" panose="00000400000000000000" pitchFamily="2" charset="-78"/>
              </a:rPr>
              <a:t>افزارهای آماری،</a:t>
            </a:r>
            <a:r>
              <a:rPr lang="fa-IR" sz="2600" dirty="0">
                <a:cs typeface="B Nazanin" panose="00000400000000000000" pitchFamily="2" charset="-78"/>
              </a:rPr>
              <a:t> </a:t>
            </a:r>
            <a:r>
              <a:rPr lang="ar-SA" sz="2600" dirty="0">
                <a:cs typeface="B Nazanin" panose="00000400000000000000" pitchFamily="2" charset="-78"/>
              </a:rPr>
              <a:t>ویژگیهای کاربر پسند کمتری دارد.</a:t>
            </a:r>
          </a:p>
          <a:p>
            <a:pPr marL="0" indent="0" algn="r" rtl="1">
              <a:buNone/>
            </a:pPr>
            <a:r>
              <a:rPr lang="ar-SA" sz="2600" dirty="0">
                <a:cs typeface="B Nazanin" panose="00000400000000000000" pitchFamily="2" charset="-78"/>
              </a:rPr>
              <a:t>به همین دلیل، اغلب از سامانه</a:t>
            </a:r>
            <a:r>
              <a:rPr lang="en-US" sz="2600" dirty="0">
                <a:cs typeface="B Nazanin" panose="00000400000000000000" pitchFamily="2" charset="-78"/>
              </a:rPr>
              <a:t> </a:t>
            </a:r>
            <a:r>
              <a:rPr lang="ar-SA" sz="2600" dirty="0">
                <a:cs typeface="B Nazanin" panose="00000400000000000000" pitchFamily="2" charset="-78"/>
              </a:rPr>
              <a:t>ها یا نرمافزارهایی موسوم به  </a:t>
            </a:r>
            <a:r>
              <a:rPr lang="en-US" sz="2600" dirty="0">
                <a:cs typeface="B Nazanin" panose="00000400000000000000" pitchFamily="2" charset="-78"/>
              </a:rPr>
              <a:t>GUI</a:t>
            </a:r>
            <a:r>
              <a:rPr lang="ar-SA" sz="2600" dirty="0">
                <a:cs typeface="B Nazanin" panose="00000400000000000000" pitchFamily="2" charset="-78"/>
              </a:rPr>
              <a:t>یا «رابط</a:t>
            </a:r>
            <a:r>
              <a:rPr lang="en-US" sz="2600" dirty="0">
                <a:cs typeface="B Nazanin" panose="00000400000000000000" pitchFamily="2" charset="-78"/>
              </a:rPr>
              <a:t> </a:t>
            </a:r>
            <a:r>
              <a:rPr lang="ar-SA" sz="2600" dirty="0">
                <a:cs typeface="B Nazanin" panose="00000400000000000000" pitchFamily="2" charset="-78"/>
              </a:rPr>
              <a:t>کاربردی گرافیکی» (</a:t>
            </a:r>
            <a:r>
              <a:rPr lang="en-US" sz="2600" dirty="0">
                <a:cs typeface="B Nazanin" panose="00000400000000000000" pitchFamily="2" charset="-78"/>
              </a:rPr>
              <a:t>Graphic User Interface</a:t>
            </a:r>
            <a:r>
              <a:rPr lang="ar-SA" sz="2600" dirty="0">
                <a:cs typeface="B Nazanin" panose="00000400000000000000" pitchFamily="2" charset="-78"/>
              </a:rPr>
              <a:t>)برای کار با  </a:t>
            </a:r>
            <a:r>
              <a:rPr lang="en-US" sz="2600" dirty="0">
                <a:cs typeface="B Nazanin" panose="00000400000000000000" pitchFamily="2" charset="-78"/>
              </a:rPr>
              <a:t>R</a:t>
            </a:r>
            <a:r>
              <a:rPr lang="ar-SA" sz="2600" dirty="0">
                <a:cs typeface="B Nazanin" panose="00000400000000000000" pitchFamily="2" charset="-78"/>
              </a:rPr>
              <a:t>استفاده میکنند.</a:t>
            </a:r>
          </a:p>
          <a:p>
            <a:pPr marL="0" indent="0" algn="r" rtl="1">
              <a:buNone/>
            </a:pPr>
            <a:r>
              <a:rPr lang="ar-SA" sz="2600" dirty="0">
                <a:cs typeface="B Nazanin" panose="00000400000000000000" pitchFamily="2" charset="-78"/>
              </a:rPr>
              <a:t>به عبارت دیگر، این نرم</a:t>
            </a:r>
            <a:r>
              <a:rPr lang="fa-IR" sz="2600" dirty="0">
                <a:cs typeface="B Nazanin" panose="00000400000000000000" pitchFamily="2" charset="-78"/>
              </a:rPr>
              <a:t> </a:t>
            </a:r>
            <a:r>
              <a:rPr lang="ar-SA" sz="2600" dirty="0">
                <a:cs typeface="B Nazanin" panose="00000400000000000000" pitchFamily="2" charset="-78"/>
              </a:rPr>
              <a:t>افزارها (یکی از معروفترین آنها، نرم</a:t>
            </a:r>
            <a:r>
              <a:rPr lang="fa-IR" sz="2600" dirty="0">
                <a:cs typeface="B Nazanin" panose="00000400000000000000" pitchFamily="2" charset="-78"/>
              </a:rPr>
              <a:t> </a:t>
            </a:r>
            <a:r>
              <a:rPr lang="ar-SA" sz="2600" dirty="0">
                <a:cs typeface="B Nazanin" panose="00000400000000000000" pitchFamily="2" charset="-78"/>
              </a:rPr>
              <a:t>افزار بسیار محبوب</a:t>
            </a:r>
            <a:r>
              <a:rPr lang="en-US" sz="2600" dirty="0" err="1">
                <a:cs typeface="B Nazanin" panose="00000400000000000000" pitchFamily="2" charset="-78"/>
              </a:rPr>
              <a:t>Rstudio</a:t>
            </a:r>
            <a:r>
              <a:rPr lang="ar-SA" sz="2600" dirty="0">
                <a:cs typeface="B Nazanin" panose="00000400000000000000" pitchFamily="2" charset="-78"/>
              </a:rPr>
              <a:t>میباشد)، محیط مورد استفاده این کاربران را بخود اختصاص داده و در پشت صحنه، این</a:t>
            </a:r>
            <a:r>
              <a:rPr lang="en-US" sz="2600" dirty="0">
                <a:cs typeface="B Nazanin" panose="00000400000000000000" pitchFamily="2" charset="-78"/>
              </a:rPr>
              <a:t> </a:t>
            </a:r>
            <a:r>
              <a:rPr lang="ar-SA" sz="2600" dirty="0">
                <a:cs typeface="B Nazanin" panose="00000400000000000000" pitchFamily="2" charset="-78"/>
              </a:rPr>
              <a:t>سامانه</a:t>
            </a:r>
            <a:r>
              <a:rPr lang="en-US" sz="2600" dirty="0">
                <a:cs typeface="B Nazanin" panose="00000400000000000000" pitchFamily="2" charset="-78"/>
              </a:rPr>
              <a:t> </a:t>
            </a:r>
            <a:r>
              <a:rPr lang="ar-SA" sz="2600" dirty="0">
                <a:cs typeface="B Nazanin" panose="00000400000000000000" pitchFamily="2" charset="-78"/>
              </a:rPr>
              <a:t>ها به محیط  </a:t>
            </a:r>
            <a:r>
              <a:rPr lang="en-US" sz="2600" dirty="0">
                <a:cs typeface="B Nazanin" panose="00000400000000000000" pitchFamily="2" charset="-78"/>
              </a:rPr>
              <a:t>R</a:t>
            </a:r>
            <a:r>
              <a:rPr lang="ar-SA" sz="2600" dirty="0">
                <a:cs typeface="B Nazanin" panose="00000400000000000000" pitchFamily="2" charset="-78"/>
              </a:rPr>
              <a:t>متصل می</a:t>
            </a:r>
            <a:r>
              <a:rPr lang="fa-IR" sz="2600" dirty="0">
                <a:cs typeface="B Nazanin" panose="00000400000000000000" pitchFamily="2" charset="-78"/>
              </a:rPr>
              <a:t> </a:t>
            </a:r>
            <a:r>
              <a:rPr lang="ar-SA" sz="2600" dirty="0">
                <a:cs typeface="B Nazanin" panose="00000400000000000000" pitchFamily="2" charset="-78"/>
              </a:rPr>
              <a:t>باشند</a:t>
            </a:r>
            <a:r>
              <a:rPr lang="en-US" sz="2600" dirty="0">
                <a:cs typeface="B Nazanin" panose="00000400000000000000" pitchFamily="2" charset="-78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B899AB-207C-588F-D86E-A906D29A4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45" y="65921"/>
            <a:ext cx="1128157" cy="112815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D3C321-878A-0982-8A31-4038799ED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FAFAB-079E-4A87-97A7-F6CCF927BCA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183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2A417-E48A-FF34-7A74-849107E2E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ویرایشگرهای </a:t>
            </a:r>
            <a: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R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0B1F1B-561A-9F87-0DF9-91C9A37806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ar-SA" sz="2600" dirty="0">
                <a:cs typeface="B Nazanin" panose="00000400000000000000" pitchFamily="2" charset="-78"/>
              </a:rPr>
              <a:t>ویرایشگرهای زبان </a:t>
            </a:r>
            <a:r>
              <a:rPr lang="en-US" sz="2600" dirty="0">
                <a:cs typeface="B Nazanin" panose="00000400000000000000" pitchFamily="2" charset="-78"/>
              </a:rPr>
              <a:t>R</a:t>
            </a:r>
          </a:p>
          <a:p>
            <a:pPr marL="0" indent="0" algn="r" rtl="1">
              <a:buNone/>
            </a:pPr>
            <a:endParaRPr lang="en-US" sz="2600" dirty="0">
              <a:cs typeface="B Nazanin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q"/>
            </a:pPr>
            <a:r>
              <a:rPr lang="en-US" sz="2600" dirty="0">
                <a:cs typeface="B Nazanin" panose="00000400000000000000" pitchFamily="2" charset="-78"/>
              </a:rPr>
              <a:t>R Editor</a:t>
            </a:r>
          </a:p>
          <a:p>
            <a:pPr algn="r" rtl="1">
              <a:buFont typeface="Wingdings" panose="05000000000000000000" pitchFamily="2" charset="2"/>
              <a:buChar char="q"/>
            </a:pPr>
            <a:r>
              <a:rPr lang="en-US" sz="2600" dirty="0" err="1">
                <a:cs typeface="B Nazanin" panose="00000400000000000000" pitchFamily="2" charset="-78"/>
              </a:rPr>
              <a:t>Tinn</a:t>
            </a:r>
            <a:r>
              <a:rPr lang="en-US" sz="2600" dirty="0">
                <a:cs typeface="B Nazanin" panose="00000400000000000000" pitchFamily="2" charset="-78"/>
              </a:rPr>
              <a:t>-R </a:t>
            </a:r>
            <a:r>
              <a:rPr lang="fa-IR" sz="2600" dirty="0">
                <a:cs typeface="B Nazanin" panose="00000400000000000000" pitchFamily="2" charset="-78"/>
              </a:rPr>
              <a:t>    </a:t>
            </a:r>
          </a:p>
          <a:p>
            <a:pPr algn="r" rtl="1">
              <a:buFont typeface="Wingdings" panose="05000000000000000000" pitchFamily="2" charset="2"/>
              <a:buChar char="q"/>
            </a:pPr>
            <a:r>
              <a:rPr lang="en-US" sz="2600" dirty="0" err="1">
                <a:cs typeface="B Nazanin" panose="00000400000000000000" pitchFamily="2" charset="-78"/>
              </a:rPr>
              <a:t>Rstudio</a:t>
            </a:r>
            <a:endParaRPr lang="en-US" sz="2600" dirty="0">
              <a:cs typeface="B Nazanin" panose="00000400000000000000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64B820-2ED9-B5C0-4946-8A6C37322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22" y="56958"/>
            <a:ext cx="970948" cy="97094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CE3D13-1B48-C59D-0BB3-4069939FB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FAFAB-079E-4A87-97A7-F6CCF927BCA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5309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1963</TotalTime>
  <Words>3132</Words>
  <Application>Microsoft Office PowerPoint</Application>
  <PresentationFormat>Widescreen</PresentationFormat>
  <Paragraphs>330</Paragraphs>
  <Slides>70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84" baseType="lpstr">
      <vt:lpstr>2 MitraBold</vt:lpstr>
      <vt:lpstr>2 TitrBold</vt:lpstr>
      <vt:lpstr>Aharoni</vt:lpstr>
      <vt:lpstr>Arial</vt:lpstr>
      <vt:lpstr>B Mitra</vt:lpstr>
      <vt:lpstr>Calibri</vt:lpstr>
      <vt:lpstr>Calibri Light</vt:lpstr>
      <vt:lpstr>Calibri-Bold</vt:lpstr>
      <vt:lpstr>Cambria</vt:lpstr>
      <vt:lpstr>Courier New</vt:lpstr>
      <vt:lpstr>LucidaConsole</vt:lpstr>
      <vt:lpstr>Times New Roman</vt:lpstr>
      <vt:lpstr>Wingdings</vt:lpstr>
      <vt:lpstr>Office Theme</vt:lpstr>
      <vt:lpstr>PowerPoint Presentation</vt:lpstr>
      <vt:lpstr>سر فصل مطالب</vt:lpstr>
      <vt:lpstr>تاریخچه نرم افزار R</vt:lpstr>
      <vt:lpstr>PowerPoint Presentation</vt:lpstr>
      <vt:lpstr>PowerPoint Presentation</vt:lpstr>
      <vt:lpstr>PowerPoint Presentation</vt:lpstr>
      <vt:lpstr>آشنایی با محیط نرم افزار R</vt:lpstr>
      <vt:lpstr>PowerPoint Presentation</vt:lpstr>
      <vt:lpstr>ویرایشگرهای R </vt:lpstr>
      <vt:lpstr>آشنایی با محیط نرم افزار Rstudio</vt:lpstr>
      <vt:lpstr>مزایای کار با محیط  Rstudio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آشنایی اولیه با محیط Rstudio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انواع داده ها </vt:lpstr>
      <vt:lpstr>ساختار داده ای (پرکاربرد در آمار)</vt:lpstr>
      <vt:lpstr>سایر ساختار داده ها در R</vt:lpstr>
      <vt:lpstr>PowerPoint Presentation</vt:lpstr>
      <vt:lpstr>قراردادهای ابتدایی </vt:lpstr>
      <vt:lpstr>PowerPoint Presentation</vt:lpstr>
      <vt:lpstr>PowerPoint Presentation</vt:lpstr>
      <vt:lpstr>تابع چیست؟</vt:lpstr>
      <vt:lpstr>وارد کردن دیتاست</vt:lpstr>
      <vt:lpstr>نحوه وارد کردن دیتاست به محیط نرم افزار</vt:lpstr>
      <vt:lpstr>توابع در R</vt:lpstr>
      <vt:lpstr>عملگرهای ریاضی  </vt:lpstr>
      <vt:lpstr>عملگرهای منطقی</vt:lpstr>
      <vt:lpstr>PowerPoint Presentation</vt:lpstr>
      <vt:lpstr>آمار توصیفی درR</vt:lpstr>
      <vt:lpstr>PowerPoint Presentation</vt:lpstr>
      <vt:lpstr>PowerPoint Presentation</vt:lpstr>
      <vt:lpstr>PowerPoint Presentation</vt:lpstr>
      <vt:lpstr>PowerPoint Presentation</vt:lpstr>
      <vt:lpstr>برخی توابع پایه در آمار توصیفی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بررسی نرمال بودن </vt:lpstr>
      <vt:lpstr>PowerPoint Presentation</vt:lpstr>
      <vt:lpstr>PowerPoint Presentation</vt:lpstr>
      <vt:lpstr>آزمونهای آماری ارزیابی توزیع نرمال </vt:lpstr>
      <vt:lpstr>آزمون برابری واریانس ها </vt:lpstr>
      <vt:lpstr>آزمون میانگین جامعه</vt:lpstr>
      <vt:lpstr>PowerPoint Presentation</vt:lpstr>
      <vt:lpstr>PowerPoint Presentation</vt:lpstr>
      <vt:lpstr>آزمون تی زوجی ()paired t-test </vt:lpstr>
      <vt:lpstr>آزمون رتبه علامت دار ویلکاکسون </vt:lpstr>
      <vt:lpstr>آزمون ضریب همبستگی</vt:lpstr>
      <vt:lpstr>PowerPoint Presentation</vt:lpstr>
      <vt:lpstr>رگرسیون خطی 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maryam zamani</dc:creator>
  <cp:lastModifiedBy>maryam zamani</cp:lastModifiedBy>
  <cp:revision>29</cp:revision>
  <dcterms:created xsi:type="dcterms:W3CDTF">2023-11-19T07:41:17Z</dcterms:created>
  <dcterms:modified xsi:type="dcterms:W3CDTF">2024-09-30T06:03:57Z</dcterms:modified>
</cp:coreProperties>
</file>