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67" r:id="rId6"/>
    <p:sldId id="268" r:id="rId7"/>
    <p:sldId id="269" r:id="rId8"/>
    <p:sldId id="270" r:id="rId9"/>
    <p:sldId id="272" r:id="rId10"/>
    <p:sldId id="273" r:id="rId11"/>
    <p:sldId id="263" r:id="rId12"/>
    <p:sldId id="264" r:id="rId13"/>
    <p:sldId id="26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3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276C-12B3-4E2C-BF3C-D6719792DA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0B45A-85F2-4C5F-A477-767E49732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endParaRPr lang="en-US" dirty="0">
              <a:latin typeface="Arial Rounded MT Bold" panose="020F07040305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75" y="365125"/>
            <a:ext cx="8693649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لیست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یکی از مهمترین ساختارها در</a:t>
            </a:r>
            <a:r>
              <a:rPr lang="en-US" dirty="0" smtClean="0"/>
              <a:t> R</a:t>
            </a:r>
          </a:p>
          <a:p>
            <a:pPr algn="r" rtl="1"/>
            <a:r>
              <a:rPr lang="fa-IR" dirty="0" smtClean="0"/>
              <a:t>کاربرد عمده ساختار لیست در </a:t>
            </a:r>
            <a:r>
              <a:rPr lang="fa-IR" dirty="0" smtClean="0">
                <a:solidFill>
                  <a:srgbClr val="FF0000"/>
                </a:solidFill>
              </a:rPr>
              <a:t>ذخیره</a:t>
            </a:r>
            <a:r>
              <a:rPr lang="fa-IR" dirty="0" smtClean="0"/>
              <a:t> خروجی توابع مختلف است.</a:t>
            </a:r>
          </a:p>
          <a:p>
            <a:pPr algn="r" rtl="1"/>
            <a:r>
              <a:rPr lang="fa-IR" dirty="0" smtClean="0"/>
              <a:t>لیست ساختاری است که می‌توان در قالب آن ه شی از جمله بردار، ماتریس، چاچوب اطلاعاتی و حتی لیستی دیگر را ذخیره کرد.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1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057275"/>
            <a:ext cx="98869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081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/>
              <a:t>عملگرهای حسابی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09" y="1380302"/>
            <a:ext cx="4535199" cy="52419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9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عملگرهای </a:t>
            </a:r>
            <a:r>
              <a:rPr lang="fa-IR" dirty="0"/>
              <a:t>منطقی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0" y="2258290"/>
            <a:ext cx="5881731" cy="35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محاسبات ساده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r" rtl="1"/>
                <a:r>
                  <a:rPr lang="fa-IR" dirty="0" smtClean="0"/>
                  <a:t>نرم افزار </a:t>
                </a:r>
                <a:r>
                  <a:rPr lang="en-US" dirty="0" smtClean="0"/>
                  <a:t>R</a:t>
                </a:r>
                <a:r>
                  <a:rPr lang="fa-IR" dirty="0" smtClean="0"/>
                  <a:t> مانند یک ماشین حساب پیشرفته و توانمند در عین حال ساده است.</a:t>
                </a:r>
              </a:p>
              <a:p>
                <a:pPr algn="r" rtl="1"/>
                <a:r>
                  <a:rPr lang="fa-IR" dirty="0" smtClean="0"/>
                  <a:t>در هر ماشین حساب نماد های ویژه ای برای بیان مقادیر و شرایط خاص تعریف می‌شود، این نمادها در</a:t>
                </a:r>
                <a:r>
                  <a:rPr lang="en-US" dirty="0" smtClean="0"/>
                  <a:t>R </a:t>
                </a:r>
                <a:r>
                  <a:rPr lang="fa-IR" dirty="0" smtClean="0"/>
                  <a:t> عبارتند از:</a:t>
                </a:r>
              </a:p>
              <a:p>
                <a:pPr algn="r" rtl="1"/>
                <a:r>
                  <a:rPr lang="fa-IR" dirty="0" smtClean="0"/>
                  <a:t>نماد </a:t>
                </a:r>
                <a:r>
                  <a:rPr lang="en-US" dirty="0" smtClean="0"/>
                  <a:t>pi</a:t>
                </a:r>
                <a:r>
                  <a:rPr lang="fa-IR" dirty="0" smtClean="0"/>
                  <a:t> برای معرفی عدد </a:t>
                </a:r>
                <a:r>
                  <a:rPr lang="el-GR" dirty="0" smtClean="0"/>
                  <a:t>π</a:t>
                </a:r>
                <a:endParaRPr lang="fa-IR" dirty="0" smtClean="0"/>
              </a:p>
              <a:p>
                <a:pPr algn="r" rtl="1"/>
                <a:r>
                  <a:rPr lang="fa-IR" dirty="0" smtClean="0"/>
                  <a:t>نمادهای </a:t>
                </a:r>
                <a:r>
                  <a:rPr lang="en-US" dirty="0" err="1" smtClean="0"/>
                  <a:t>Inf</a:t>
                </a:r>
                <a:r>
                  <a:rPr lang="fa-IR" dirty="0" smtClean="0"/>
                  <a:t> و </a:t>
                </a:r>
                <a:r>
                  <a:rPr lang="en-US" dirty="0" smtClean="0"/>
                  <a:t>–</a:t>
                </a:r>
                <a:r>
                  <a:rPr lang="en-US" dirty="0" err="1" smtClean="0"/>
                  <a:t>Inf</a:t>
                </a:r>
                <a:r>
                  <a:rPr lang="fa-IR" dirty="0" smtClean="0"/>
                  <a:t> برای معرفی عددی </a:t>
                </a:r>
                <a14:m>
                  <m:oMath xmlns:m="http://schemas.openxmlformats.org/officeDocument/2006/math">
                    <m:r>
                      <a:rPr lang="fa-I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a-IR" dirty="0" smtClean="0"/>
                  <a:t>+ و </a:t>
                </a:r>
                <a14:m>
                  <m:oMath xmlns:m="http://schemas.openxmlformats.org/officeDocument/2006/math">
                    <m:r>
                      <a:rPr lang="fa-I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a-I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 smtClean="0"/>
                  <a:t>.</a:t>
                </a:r>
              </a:p>
              <a:p>
                <a:pPr algn="r" rtl="1"/>
                <a:r>
                  <a:rPr lang="fa-IR" dirty="0" smtClean="0"/>
                  <a:t>نماد </a:t>
                </a:r>
                <a:r>
                  <a:rPr lang="en-US" dirty="0" smtClean="0"/>
                  <a:t>NA</a:t>
                </a:r>
                <a:r>
                  <a:rPr lang="fa-IR" dirty="0" smtClean="0"/>
                  <a:t> برای مقادیر گمشده</a:t>
                </a:r>
              </a:p>
              <a:p>
                <a:pPr algn="r" rtl="1"/>
                <a:r>
                  <a:rPr lang="fa-IR" dirty="0" smtClean="0"/>
                  <a:t>نماد </a:t>
                </a:r>
                <a:r>
                  <a:rPr lang="en-US" dirty="0" smtClean="0"/>
                  <a:t>NAN</a:t>
                </a:r>
                <a:r>
                  <a:rPr lang="fa-IR" dirty="0" smtClean="0"/>
                  <a:t> برای نشان دادن خروجی محاسباتی که منجر به عدد مبهمی شده است مانند تقسیم صفر بر خودش</a:t>
                </a:r>
              </a:p>
              <a:p>
                <a:pPr algn="r" rtl="1"/>
                <a:r>
                  <a:rPr lang="fa-IR" dirty="0" smtClean="0"/>
                  <a:t>نماد </a:t>
                </a:r>
                <a:r>
                  <a:rPr lang="en-US" dirty="0" smtClean="0"/>
                  <a:t>NULL</a:t>
                </a:r>
                <a:r>
                  <a:rPr lang="fa-IR" dirty="0" smtClean="0"/>
                  <a:t> برای نشان دادن پوچ</a:t>
                </a:r>
              </a:p>
              <a:p>
                <a:pPr algn="r" rtl="1"/>
                <a:r>
                  <a:rPr lang="fa-IR" dirty="0" smtClean="0"/>
                  <a:t>نماد </a:t>
                </a:r>
                <a:r>
                  <a:rPr lang="en-US" dirty="0" smtClean="0"/>
                  <a:t>e</a:t>
                </a:r>
                <a:r>
                  <a:rPr lang="fa-IR" dirty="0" smtClean="0"/>
                  <a:t> برای بیان توان‌های 10</a:t>
                </a:r>
                <a:r>
                  <a:rPr lang="fa-IR" dirty="0"/>
                  <a:t> </a:t>
                </a:r>
                <a:r>
                  <a:rPr lang="fa-IR" dirty="0" smtClean="0"/>
                  <a:t>که در آن عدد سمت چپ </a:t>
                </a:r>
                <a:r>
                  <a:rPr lang="en-US" dirty="0" smtClean="0"/>
                  <a:t>e</a:t>
                </a:r>
                <a:r>
                  <a:rPr lang="fa-IR" dirty="0" smtClean="0"/>
                  <a:t> در 10 به توان مقدار سمت راست می‌رسد.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922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4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دوره آموزشی آشنایی با نرم افزار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B Nazanin" panose="00000400000000000000" pitchFamily="2" charset="-78"/>
              </a:rPr>
              <a:t>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745" y="3103275"/>
            <a:ext cx="9144000" cy="1655762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معرفی انواع ساختار داده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عملگرها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و انجام محاسبات</a:t>
            </a:r>
          </a:p>
          <a:p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مدرس: مریم خزائی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18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انواع داده (سبک)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منطقی (</a:t>
            </a:r>
            <a:r>
              <a:rPr lang="en-US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logical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عددی (</a:t>
            </a:r>
            <a:r>
              <a:rPr lang="en-US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numeric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مختلط (</a:t>
            </a:r>
            <a:r>
              <a:rPr lang="en-US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complex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کاراکتر (</a:t>
            </a:r>
            <a:r>
              <a:rPr lang="en-US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character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مشخص نمودن سبک داده به وسیله تابع </a:t>
            </a:r>
            <a:r>
              <a:rPr lang="en-US" dirty="0" smtClean="0">
                <a:latin typeface="Arial Rounded MT Bold" panose="020F0704030504030204" pitchFamily="34" charset="0"/>
                <a:cs typeface="B Nazanin" panose="00000400000000000000" pitchFamily="2" charset="-78"/>
              </a:rPr>
              <a:t>mode()</a:t>
            </a:r>
            <a:endParaRPr lang="en-US" dirty="0">
              <a:latin typeface="Arial Rounded MT Bold" panose="020F07040305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036" y="365125"/>
            <a:ext cx="5581217" cy="49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2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ساختار داده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بردار (</a:t>
            </a:r>
            <a:r>
              <a:rPr lang="en-US" dirty="0" smtClean="0"/>
              <a:t>vector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ماتریس (</a:t>
            </a:r>
            <a:r>
              <a:rPr lang="en-US" dirty="0" smtClean="0"/>
              <a:t>matrix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آرایه (</a:t>
            </a:r>
            <a:r>
              <a:rPr lang="en-US" dirty="0" smtClean="0"/>
              <a:t>array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چارچوب اطلاعاتی (</a:t>
            </a:r>
            <a:r>
              <a:rPr lang="en-US" dirty="0" smtClean="0"/>
              <a:t>data frame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لیست (</a:t>
            </a:r>
            <a:r>
              <a:rPr lang="en-US" dirty="0" smtClean="0"/>
              <a:t>list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بردار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ساده ترین نوع ساختار داده در </a:t>
            </a:r>
            <a:r>
              <a:rPr lang="en-US" dirty="0" smtClean="0"/>
              <a:t>R</a:t>
            </a:r>
          </a:p>
          <a:p>
            <a:pPr algn="r" rtl="1"/>
            <a:r>
              <a:rPr lang="fa-IR" dirty="0" smtClean="0"/>
              <a:t>شامل یک یا چند درایه</a:t>
            </a:r>
          </a:p>
          <a:p>
            <a:pPr algn="r" rtl="1"/>
            <a:r>
              <a:rPr lang="fa-IR" dirty="0" smtClean="0"/>
              <a:t>درایه ها می‌توانند از سبک عددی، کاراکتری، منطقی یا مختلط باشند.</a:t>
            </a:r>
          </a:p>
          <a:p>
            <a:pPr marL="0" indent="0" algn="r" rtl="1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87765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ماتریس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بسط بردار از حالت یک بعدی به دو بعدی</a:t>
            </a:r>
          </a:p>
          <a:p>
            <a:pPr algn="r" rtl="1"/>
            <a:r>
              <a:rPr lang="fa-IR" dirty="0" smtClean="0"/>
              <a:t>شامل تعدادی سطر و ستون</a:t>
            </a:r>
          </a:p>
          <a:p>
            <a:pPr algn="r" rtl="1"/>
            <a:r>
              <a:rPr lang="fa-IR" dirty="0" smtClean="0"/>
              <a:t>عناصر با سبک یکسان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آرایه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تعمیم یافته ماتریس است.</a:t>
            </a:r>
          </a:p>
          <a:p>
            <a:pPr algn="r" rtl="1"/>
            <a:r>
              <a:rPr lang="fa-IR" dirty="0" smtClean="0"/>
              <a:t>بعد یک آرایه می‌تواند بیش از دو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1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چارچوب اطلاعاتی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شایع ترین ساختاری است که تحلیل گران برای ورود اطلاعات به </a:t>
            </a:r>
            <a:r>
              <a:rPr lang="en-US" dirty="0" smtClean="0"/>
              <a:t>R</a:t>
            </a:r>
            <a:r>
              <a:rPr lang="fa-IR" dirty="0" smtClean="0"/>
              <a:t> از آن استفاده می‌کنند.</a:t>
            </a:r>
          </a:p>
          <a:p>
            <a:pPr algn="r" rtl="1"/>
            <a:r>
              <a:rPr lang="fa-IR" dirty="0" smtClean="0"/>
              <a:t>ورودی اکثر توابع مربوط به روش‌های آماری از این ساختار است.</a:t>
            </a:r>
          </a:p>
          <a:p>
            <a:pPr algn="r" rtl="1"/>
            <a:r>
              <a:rPr lang="fa-IR" dirty="0" smtClean="0"/>
              <a:t>این ساختار را می‌توان بسطی دیگر ازساختار ماتریس دانست.</a:t>
            </a:r>
          </a:p>
          <a:p>
            <a:pPr algn="r" rtl="1"/>
            <a:r>
              <a:rPr lang="fa-IR" dirty="0" smtClean="0"/>
              <a:t>بر خلاف ماتریس و آرایه، چارچوب اطلاعاتی می‌تواند دارای ستون‌هایی با سبک‌ها و مقیاس‌های </a:t>
            </a:r>
            <a:r>
              <a:rPr lang="fa-IR" dirty="0" smtClean="0">
                <a:solidFill>
                  <a:srgbClr val="FF0000"/>
                </a:solidFill>
              </a:rPr>
              <a:t>مختلف</a:t>
            </a:r>
            <a:r>
              <a:rPr lang="fa-IR" dirty="0" smtClean="0"/>
              <a:t>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8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354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B Nazanin</vt:lpstr>
      <vt:lpstr>Calibri</vt:lpstr>
      <vt:lpstr>Calibri Light</vt:lpstr>
      <vt:lpstr>Cambria Math</vt:lpstr>
      <vt:lpstr>Times New Roman</vt:lpstr>
      <vt:lpstr>Office Theme</vt:lpstr>
      <vt:lpstr>PowerPoint Presentation</vt:lpstr>
      <vt:lpstr>دوره آموزشی آشنایی با نرم افزار R</vt:lpstr>
      <vt:lpstr>انواع داده (سبک)</vt:lpstr>
      <vt:lpstr>PowerPoint Presentation</vt:lpstr>
      <vt:lpstr>ساختار داده</vt:lpstr>
      <vt:lpstr>بردار</vt:lpstr>
      <vt:lpstr>ماتریس</vt:lpstr>
      <vt:lpstr>آرایه</vt:lpstr>
      <vt:lpstr>چارچوب اطلاعاتی</vt:lpstr>
      <vt:lpstr>لیست</vt:lpstr>
      <vt:lpstr>PowerPoint Presentation</vt:lpstr>
      <vt:lpstr>عملگرهای حسابی</vt:lpstr>
      <vt:lpstr>عملگرهای منطقی </vt:lpstr>
      <vt:lpstr>محاسبات ساده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</dc:creator>
  <cp:lastModifiedBy>Maryam</cp:lastModifiedBy>
  <cp:revision>42</cp:revision>
  <dcterms:created xsi:type="dcterms:W3CDTF">2024-05-08T10:34:23Z</dcterms:created>
  <dcterms:modified xsi:type="dcterms:W3CDTF">2024-10-04T22:19:26Z</dcterms:modified>
</cp:coreProperties>
</file>