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4" r:id="rId10"/>
    <p:sldId id="263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1" r:id="rId27"/>
    <p:sldId id="312" r:id="rId28"/>
    <p:sldId id="313" r:id="rId29"/>
    <p:sldId id="309" r:id="rId30"/>
    <p:sldId id="314" r:id="rId31"/>
    <p:sldId id="315" r:id="rId32"/>
    <p:sldId id="316" r:id="rId33"/>
    <p:sldId id="272" r:id="rId34"/>
    <p:sldId id="273" r:id="rId35"/>
    <p:sldId id="278" r:id="rId36"/>
    <p:sldId id="276" r:id="rId37"/>
    <p:sldId id="277" r:id="rId38"/>
    <p:sldId id="279" r:id="rId39"/>
    <p:sldId id="280" r:id="rId40"/>
    <p:sldId id="281" r:id="rId41"/>
    <p:sldId id="282" r:id="rId42"/>
    <p:sldId id="283" r:id="rId43"/>
    <p:sldId id="284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8" r:id="rId56"/>
    <p:sldId id="297" r:id="rId57"/>
    <p:sldId id="299" r:id="rId58"/>
    <p:sldId id="300" r:id="rId59"/>
    <p:sldId id="30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ROAD.ISSN.ORG" TargetMode="External"/><Relationship Id="rId2" Type="http://schemas.openxmlformats.org/officeDocument/2006/relationships/hyperlink" Target="https://www.ncbi.nlm.nih.gov/pubmed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hyperlink" Target="file:///I:\addiction\&#1662;&#1585;&#1608;&#1662;&#1608;&#1586;&#1575;&#1604;_&#1591;&#1585;&#1581;_&#1578;&#1581;&#1602;&#1740;&#1602;&#1575;&#1578;&#1740;_&#1583;&#1575;&#1606;&#1588;&#1580;&#1608;&#1740;&#1740;_&#1587;&#1575;&#1604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8496944" cy="16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67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ورود اطلاعات به صورت دستي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0" y="1524000"/>
            <a:ext cx="7709179" cy="47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چند نكته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dirty="0"/>
              <a:t>ابتدا نام خانوادگي </a:t>
            </a:r>
            <a:r>
              <a:rPr lang="fa-IR" dirty="0" smtClean="0"/>
              <a:t>مؤلف(نویسنده)، </a:t>
            </a:r>
            <a:r>
              <a:rPr lang="fa-IR" dirty="0"/>
              <a:t>سپس يك كاما </a:t>
            </a:r>
            <a:r>
              <a:rPr lang="fa-IR" dirty="0" smtClean="0"/>
              <a:t>و فاصله </a:t>
            </a:r>
            <a:r>
              <a:rPr lang="fa-IR" dirty="0"/>
              <a:t>بعد از آن مخفف نام كوچك را بگذاريد</a:t>
            </a:r>
            <a:r>
              <a:rPr lang="fa-I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a-IR" dirty="0"/>
              <a:t>در صورتي كه چند مؤلف با يكديگر </a:t>
            </a:r>
            <a:r>
              <a:rPr lang="fa-IR" dirty="0" smtClean="0"/>
              <a:t>سهيم اند </a:t>
            </a:r>
            <a:r>
              <a:rPr lang="fa-IR" dirty="0"/>
              <a:t>، هر مؤلف را در يك خط بنويسيد.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 با کتابخانه قبلا ایجاد شده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در بخش منوی </a:t>
            </a:r>
            <a:r>
              <a:rPr lang="fa-IR" dirty="0" smtClean="0"/>
              <a:t>به قسمت </a:t>
            </a:r>
            <a:r>
              <a:rPr lang="fa-IR" dirty="0"/>
              <a:t>فایل رفته و </a:t>
            </a:r>
            <a:r>
              <a:rPr lang="en-US" dirty="0"/>
              <a:t>Open &gt; Open Library </a:t>
            </a:r>
            <a:r>
              <a:rPr lang="fa-IR" dirty="0"/>
              <a:t>را اجرا </a:t>
            </a:r>
            <a:r>
              <a:rPr lang="fa-IR" dirty="0" smtClean="0"/>
              <a:t>کنید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6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07504" y="2708920"/>
            <a:ext cx="288032" cy="360040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2" y="3068960"/>
            <a:ext cx="50926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2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82000" cy="1152128"/>
          </a:xfrm>
        </p:spPr>
        <p:txBody>
          <a:bodyPr/>
          <a:lstStyle/>
          <a:p>
            <a:pPr algn="r"/>
            <a:r>
              <a:rPr lang="en-US" dirty="0" smtClean="0"/>
              <a:t>Import</a:t>
            </a:r>
            <a:r>
              <a:rPr lang="fa-IR" dirty="0" smtClean="0"/>
              <a:t> یا وارد کردن منبع به کتابخانه شخصی (پایگاه</a:t>
            </a:r>
            <a:r>
              <a:rPr lang="en-US" dirty="0"/>
              <a:t>PUBMED</a:t>
            </a:r>
            <a:r>
              <a:rPr lang="fa-IR" dirty="0" smtClean="0"/>
              <a:t> 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99544"/>
            <a:ext cx="65881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2" y="3717033"/>
            <a:ext cx="108045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31" y="4373960"/>
            <a:ext cx="65881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" y="65409"/>
            <a:ext cx="9144000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5462"/>
            <a:ext cx="28083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42" y="4293096"/>
            <a:ext cx="65881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04056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Import </a:t>
            </a:r>
            <a:r>
              <a:rPr lang="fa-IR" dirty="0"/>
              <a:t>یا وارد کردن منبع به کتابخانه شخصی (</a:t>
            </a:r>
            <a:r>
              <a:rPr lang="fa-IR" dirty="0" smtClean="0"/>
              <a:t>پایگاه </a:t>
            </a:r>
            <a:r>
              <a:rPr lang="en-US" dirty="0" smtClean="0"/>
              <a:t>(WEB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3843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38296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20162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26" y="6397171"/>
            <a:ext cx="612068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bg2"/>
                </a:solidFill>
              </a:rPr>
              <a:t>فهرست مطالب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EndNote</a:t>
            </a:r>
            <a:r>
              <a:rPr lang="fa-IR" dirty="0" smtClean="0"/>
              <a:t> چیست و چه قابلیت هایی دارد؟</a:t>
            </a:r>
          </a:p>
          <a:p>
            <a:r>
              <a:rPr lang="fa-IR" dirty="0"/>
              <a:t>چه ابزارها و امكاناتي براي كار با نرم افزار ضروري است</a:t>
            </a:r>
            <a:r>
              <a:rPr lang="fa-IR" dirty="0" smtClean="0"/>
              <a:t>؟</a:t>
            </a:r>
          </a:p>
          <a:p>
            <a:r>
              <a:rPr lang="fa-IR" dirty="0"/>
              <a:t>چگونه كتابخانه شخصي از منابع پژوهش يمان بسازيم</a:t>
            </a:r>
            <a:r>
              <a:rPr lang="fa-IR" dirty="0" smtClean="0"/>
              <a:t>؟</a:t>
            </a:r>
            <a:endParaRPr lang="en-US" dirty="0" smtClean="0"/>
          </a:p>
          <a:p>
            <a:r>
              <a:rPr lang="fa-IR" dirty="0"/>
              <a:t>ورود اطلاعات به صورت </a:t>
            </a:r>
            <a:r>
              <a:rPr lang="fa-IR" dirty="0" smtClean="0"/>
              <a:t>دستي</a:t>
            </a:r>
          </a:p>
          <a:p>
            <a:r>
              <a:rPr lang="en-US" dirty="0"/>
              <a:t>Import </a:t>
            </a:r>
            <a:r>
              <a:rPr lang="fa-IR" dirty="0"/>
              <a:t>یا وارد کردن منبع به کتابخانه </a:t>
            </a:r>
            <a:r>
              <a:rPr lang="fa-IR" dirty="0" smtClean="0"/>
              <a:t>شخصی</a:t>
            </a:r>
            <a:endParaRPr lang="en-US" dirty="0" smtClean="0"/>
          </a:p>
          <a:p>
            <a:r>
              <a:rPr lang="fa-IR" dirty="0"/>
              <a:t>چطور اطلاعات ذخير ه شده را در محيط </a:t>
            </a:r>
            <a:r>
              <a:rPr lang="en-US" dirty="0"/>
              <a:t>Word </a:t>
            </a:r>
            <a:r>
              <a:rPr lang="fa-IR" dirty="0"/>
              <a:t>به كار </a:t>
            </a:r>
            <a:r>
              <a:rPr lang="fa-IR" dirty="0" smtClean="0"/>
              <a:t>ب</a:t>
            </a:r>
            <a:r>
              <a:rPr lang="fa-IR" dirty="0"/>
              <a:t>ب</a:t>
            </a:r>
            <a:r>
              <a:rPr lang="fa-IR" dirty="0" smtClean="0"/>
              <a:t>ريم</a:t>
            </a:r>
            <a:r>
              <a:rPr lang="fa-IR" dirty="0"/>
              <a:t>؟</a:t>
            </a:r>
            <a:endParaRPr lang="fa-IR" dirty="0" smtClean="0"/>
          </a:p>
          <a:p>
            <a:r>
              <a:rPr lang="fa-IR" dirty="0"/>
              <a:t>مرتب کردن منابع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6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49" y="692696"/>
            <a:ext cx="539327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72344"/>
          </a:xfrm>
        </p:spPr>
        <p:txBody>
          <a:bodyPr/>
          <a:lstStyle/>
          <a:p>
            <a:r>
              <a:rPr lang="fa-IR" dirty="0" smtClean="0"/>
              <a:t>نکته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(Find journal </a:t>
            </a:r>
            <a:r>
              <a:rPr lang="en-US" dirty="0" smtClean="0"/>
              <a:t>abbreviations)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465584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9552" y="4509120"/>
            <a:ext cx="2088232" cy="1296144"/>
          </a:xfrm>
          <a:prstGeom prst="rect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(Find journal abbreviations)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13312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fa-IR" dirty="0" smtClean="0"/>
              <a:t>نکته: به طور کلی توصیه میشود پس از وارد کردن استناد سایت های گوگل اسکولار یا مجلات،علاوه بر </a:t>
            </a:r>
            <a:r>
              <a:rPr lang="en-US" dirty="0" smtClean="0"/>
              <a:t>import</a:t>
            </a:r>
            <a:r>
              <a:rPr lang="fa-IR" dirty="0" smtClean="0"/>
              <a:t>، به </a:t>
            </a:r>
            <a:r>
              <a:rPr lang="fa-IR" u="sng" dirty="0">
                <a:solidFill>
                  <a:srgbClr val="FF0000"/>
                </a:solidFill>
              </a:rPr>
              <a:t>صورت دستی </a:t>
            </a:r>
            <a:r>
              <a:rPr lang="fa-IR" dirty="0" smtClean="0"/>
              <a:t>دوباره بررسی گردند.(خصوصا نام اختصاری مجلات)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ورود اطلاعات به صورت دستي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0" y="1524000"/>
            <a:ext cx="7709179" cy="47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(Find journal abbreviations)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پیدا کردن </a:t>
            </a:r>
            <a:r>
              <a:rPr lang="en-US" dirty="0" smtClean="0"/>
              <a:t>abbreviations</a:t>
            </a:r>
            <a:r>
              <a:rPr lang="fa-IR" dirty="0" smtClean="0"/>
              <a:t> یک مجله، از </a:t>
            </a:r>
          </a:p>
          <a:p>
            <a:pPr algn="l" rtl="0"/>
            <a:r>
              <a:rPr lang="en-US" dirty="0" smtClean="0">
                <a:hlinkClick r:id="rId2"/>
              </a:rPr>
              <a:t>PUBMED NLM CATEGORY</a:t>
            </a:r>
            <a:endParaRPr lang="en-US" dirty="0" smtClean="0"/>
          </a:p>
          <a:p>
            <a:pPr algn="l" rtl="0"/>
            <a:r>
              <a:rPr lang="en-US" dirty="0" smtClean="0">
                <a:hlinkClick r:id="rId3" action="ppaction://hlinkfile"/>
              </a:rPr>
              <a:t>ROAD.ISSN.ORG</a:t>
            </a:r>
            <a:endParaRPr lang="fa-IR" dirty="0" smtClean="0"/>
          </a:p>
          <a:p>
            <a:pPr algn="l" rtl="0"/>
            <a:r>
              <a:rPr lang="fa-IR" dirty="0" smtClean="0"/>
              <a:t>.....</a:t>
            </a:r>
            <a:endParaRPr lang="en-US" dirty="0" smtClean="0"/>
          </a:p>
          <a:p>
            <a:pPr marL="0" indent="0">
              <a:buNone/>
            </a:pPr>
            <a:r>
              <a:rPr lang="fa-IR" dirty="0" smtClean="0"/>
              <a:t>استفاده میکنیم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5" y="0"/>
            <a:ext cx="91705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724128" y="3813490"/>
            <a:ext cx="1800200" cy="360040"/>
          </a:xfrm>
          <a:prstGeom prst="roundRect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" y="-138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1"/>
            <a:ext cx="76328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560" y="2492896"/>
            <a:ext cx="2736304" cy="72008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67744" y="2204864"/>
            <a:ext cx="3528392" cy="3600400"/>
          </a:xfrm>
          <a:prstGeom prst="rect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" y="188640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396043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88368"/>
          </a:xfrm>
        </p:spPr>
        <p:txBody>
          <a:bodyPr/>
          <a:lstStyle/>
          <a:p>
            <a:pPr algn="r"/>
            <a:r>
              <a:rPr lang="en-US" dirty="0"/>
              <a:t>EndNote </a:t>
            </a:r>
            <a:r>
              <a:rPr lang="fa-IR" dirty="0"/>
              <a:t>چیست و چه قابلیت هایی دارد؟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933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dirty="0"/>
              <a:t>نرم </a:t>
            </a:r>
            <a:r>
              <a:rPr lang="fa-IR" sz="2800" dirty="0" smtClean="0"/>
              <a:t>افزار</a:t>
            </a:r>
            <a:r>
              <a:rPr lang="en-US" sz="2800" dirty="0" smtClean="0"/>
              <a:t> EndNote</a:t>
            </a:r>
            <a:r>
              <a:rPr lang="fa-IR" sz="2800" dirty="0" smtClean="0"/>
              <a:t>يكي </a:t>
            </a:r>
            <a:r>
              <a:rPr lang="fa-IR" sz="2800" dirty="0"/>
              <a:t>از بهترين و جامع ترين نرم افزارهاي مديريت اطلاعات و استنادها در روند پژوهش است كه امروزه به طور </a:t>
            </a:r>
            <a:r>
              <a:rPr lang="fa-IR" sz="2800" dirty="0" smtClean="0"/>
              <a:t>گسترده </a:t>
            </a:r>
            <a:r>
              <a:rPr lang="fa-IR" sz="2800" dirty="0"/>
              <a:t>توسط پژوهشگران استفاده مي </a:t>
            </a:r>
            <a:r>
              <a:rPr lang="fa-IR" sz="2800" dirty="0" smtClean="0"/>
              <a:t>شود.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sz="2800" dirty="0" smtClean="0"/>
          </a:p>
          <a:p>
            <a:pPr>
              <a:buFont typeface="Wingdings" pitchFamily="2" charset="2"/>
              <a:buChar char="q"/>
            </a:pPr>
            <a:r>
              <a:rPr lang="fa-IR" sz="2800" dirty="0"/>
              <a:t>كمك چشمگيري در زمينه ي مديريت استنادها، نوشتن مقالات علمي و </a:t>
            </a:r>
            <a:r>
              <a:rPr lang="fa-IR" sz="2800" dirty="0" smtClean="0"/>
              <a:t>نشر </a:t>
            </a:r>
            <a:r>
              <a:rPr lang="fa-IR" sz="2800" dirty="0"/>
              <a:t>مقاله بر اساس استانداردهاي مختلف ناشرين بين المللي مي كند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4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79712" y="3140967"/>
            <a:ext cx="3168352" cy="420351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Callout 4"/>
          <p:cNvSpPr/>
          <p:nvPr/>
        </p:nvSpPr>
        <p:spPr bwMode="auto">
          <a:xfrm>
            <a:off x="342415" y="2847085"/>
            <a:ext cx="1619672" cy="1008113"/>
          </a:xfrm>
          <a:prstGeom prst="rightArrowCallout">
            <a:avLst>
              <a:gd name="adj1" fmla="val 25000"/>
              <a:gd name="adj2" fmla="val 19241"/>
              <a:gd name="adj3" fmla="val 25000"/>
              <a:gd name="adj4" fmla="val 8444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بر اساس مقاله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سرچ شده</a:t>
            </a:r>
          </a:p>
        </p:txBody>
      </p:sp>
    </p:spTree>
    <p:extLst>
      <p:ext uri="{BB962C8B-B14F-4D97-AF65-F5344CB8AC3E}">
        <p14:creationId xmlns:p14="http://schemas.microsoft.com/office/powerpoint/2010/main" val="2811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dirty="0"/>
              <a:t>چطور اطلاعات ذخير ه شده را در </a:t>
            </a:r>
            <a:r>
              <a:rPr lang="fa-IR" sz="4000" dirty="0" smtClean="0"/>
              <a:t>محيط</a:t>
            </a:r>
            <a:r>
              <a:rPr lang="en-US" sz="4000" dirty="0" smtClean="0"/>
              <a:t> Word </a:t>
            </a:r>
            <a:r>
              <a:rPr lang="fa-IR" sz="4000" dirty="0"/>
              <a:t>به كار بريم؟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dirty="0" smtClean="0"/>
              <a:t>كتابخانه ي </a:t>
            </a:r>
            <a:r>
              <a:rPr lang="fa-IR" dirty="0"/>
              <a:t>شخصي خود را باز كنيد</a:t>
            </a:r>
            <a:r>
              <a:rPr lang="fa-I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a-IR" dirty="0"/>
              <a:t>مقاله يا مدرك موردنظر خود را باز </a:t>
            </a:r>
            <a:r>
              <a:rPr lang="fa-IR" dirty="0" smtClean="0"/>
              <a:t>نماييد</a:t>
            </a:r>
          </a:p>
          <a:p>
            <a:pPr>
              <a:lnSpc>
                <a:spcPct val="200000"/>
              </a:lnSpc>
            </a:pPr>
            <a:r>
              <a:rPr lang="fa-IR" dirty="0"/>
              <a:t>مكان نما را دقيقاّ به جايي ببريد كه مأخذ بايد درج </a:t>
            </a:r>
            <a:r>
              <a:rPr lang="fa-IR" dirty="0" smtClean="0"/>
              <a:t>شود،ماخذ یا منابع مورد نظر را در کتابخانه انتخاب میکنیم</a:t>
            </a:r>
          </a:p>
          <a:p>
            <a:pPr>
              <a:lnSpc>
                <a:spcPct val="200000"/>
              </a:lnSpc>
            </a:pPr>
            <a:r>
              <a:rPr lang="fa-IR" dirty="0" smtClean="0"/>
              <a:t>طبق </a:t>
            </a:r>
            <a:r>
              <a:rPr lang="en-US" dirty="0" smtClean="0"/>
              <a:t>style</a:t>
            </a:r>
            <a:r>
              <a:rPr lang="fa-IR" dirty="0" smtClean="0"/>
              <a:t> مورد نظر ماخذ یا منابع درج میشود.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13" y="757334"/>
            <a:ext cx="414337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82000" cy="4038600"/>
          </a:xfrm>
        </p:spPr>
        <p:txBody>
          <a:bodyPr/>
          <a:lstStyle/>
          <a:p>
            <a:r>
              <a:rPr lang="fa-IR" u="sng" dirty="0" smtClean="0">
                <a:solidFill>
                  <a:schemeClr val="bg2"/>
                </a:solidFill>
                <a:hlinkClick r:id="rId2" action="ppaction://hlinkfile"/>
              </a:rPr>
              <a:t>ابتدا سند را باز میکنیم</a:t>
            </a:r>
            <a:r>
              <a:rPr lang="fa-IR" sz="2000" dirty="0" smtClean="0">
                <a:solidFill>
                  <a:schemeClr val="bg2"/>
                </a:solidFill>
              </a:rPr>
              <a:t>.(</a:t>
            </a:r>
            <a:r>
              <a:rPr lang="fa-IR" sz="2000" dirty="0" smtClean="0"/>
              <a:t>قسمت بررسی متون)</a:t>
            </a:r>
          </a:p>
          <a:p>
            <a:r>
              <a:rPr lang="fa-IR" dirty="0" smtClean="0"/>
              <a:t>منبع مورد نظر در کتابخانه </a:t>
            </a:r>
            <a:r>
              <a:rPr lang="fa-IR" dirty="0"/>
              <a:t>شخصی </a:t>
            </a:r>
            <a:r>
              <a:rPr lang="fa-IR" dirty="0" smtClean="0"/>
              <a:t>را انتخاب کرده </a:t>
            </a:r>
          </a:p>
          <a:p>
            <a:r>
              <a:rPr lang="fa-IR" dirty="0" smtClean="0"/>
              <a:t> </a:t>
            </a:r>
            <a:r>
              <a:rPr lang="fa-IR" dirty="0"/>
              <a:t>درمحیط </a:t>
            </a:r>
            <a:r>
              <a:rPr lang="en-US" dirty="0"/>
              <a:t> WORD</a:t>
            </a:r>
            <a:r>
              <a:rPr lang="fa-IR" dirty="0" smtClean="0"/>
              <a:t>سند،مسیر                              </a:t>
            </a:r>
            <a:r>
              <a:rPr lang="en-US" sz="1800" dirty="0" smtClean="0"/>
              <a:t>Insert citation         insert selection citation</a:t>
            </a:r>
            <a:r>
              <a:rPr lang="fa-IR" sz="1800" dirty="0" smtClean="0"/>
              <a:t> </a:t>
            </a:r>
            <a:r>
              <a:rPr lang="fa-IR" dirty="0" smtClean="0"/>
              <a:t>را ادامه میدهیم.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5365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563888" y="3645024"/>
            <a:ext cx="576064" cy="216024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8" y="3666384"/>
            <a:ext cx="585787" cy="5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38214"/>
            <a:ext cx="1269355" cy="2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5004048" y="3048941"/>
            <a:ext cx="576063" cy="21602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بیش از یک رفرنس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 کلید </a:t>
            </a:r>
            <a:r>
              <a:rPr lang="en-US" dirty="0" smtClean="0"/>
              <a:t> Ctrl </a:t>
            </a:r>
            <a:r>
              <a:rPr lang="fa-IR" dirty="0" smtClean="0"/>
              <a:t>منابع را انتخاب و مسیر قبلی: </a:t>
            </a:r>
          </a:p>
          <a:p>
            <a:r>
              <a:rPr lang="fa-IR" dirty="0" smtClean="0"/>
              <a:t>درمحیط  </a:t>
            </a:r>
            <a:r>
              <a:rPr lang="en-US" dirty="0" smtClean="0"/>
              <a:t>WORD</a:t>
            </a:r>
            <a:r>
              <a:rPr lang="fa-IR" dirty="0" smtClean="0"/>
              <a:t>سند،مسیر                      </a:t>
            </a:r>
          </a:p>
          <a:p>
            <a:pPr marL="0" indent="0" algn="l" rtl="0">
              <a:buNone/>
            </a:pPr>
            <a:r>
              <a:rPr lang="en-US" sz="2000" dirty="0" smtClean="0"/>
              <a:t>Insert </a:t>
            </a:r>
            <a:r>
              <a:rPr lang="en-US" sz="2000" dirty="0"/>
              <a:t>citation         insert selection </a:t>
            </a:r>
            <a:r>
              <a:rPr lang="en-US" sz="2000" dirty="0" smtClean="0"/>
              <a:t>citation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را ادامه میدهیم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339752" y="2924944"/>
            <a:ext cx="648072" cy="2880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مرتب کردن </a:t>
            </a:r>
            <a:r>
              <a:rPr lang="fa-IR" dirty="0"/>
              <a:t>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73352"/>
          </a:xfrm>
        </p:spPr>
        <p:txBody>
          <a:bodyPr/>
          <a:lstStyle/>
          <a:p>
            <a:r>
              <a:rPr lang="fa-IR" dirty="0" smtClean="0"/>
              <a:t>می توان </a:t>
            </a:r>
            <a:r>
              <a:rPr lang="fa-IR" dirty="0"/>
              <a:t>به راحتی، با کلیک بر روی عنوان هر ستون مانند عنوان، سال، نویسنده، منابع را مرتب </a:t>
            </a:r>
            <a:r>
              <a:rPr lang="fa-IR" dirty="0" smtClean="0"/>
              <a:t>نمود</a:t>
            </a:r>
          </a:p>
          <a:p>
            <a:r>
              <a:rPr lang="fa-IR" dirty="0"/>
              <a:t>برای تغییر در ترتیب منابع: 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</a:t>
            </a:r>
            <a:r>
              <a:rPr lang="fa-IR" dirty="0"/>
              <a:t>روی سرستون نویسندگان </a:t>
            </a:r>
            <a:r>
              <a:rPr lang="en-US" dirty="0" smtClean="0"/>
              <a:t>(Author column)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کلیک </a:t>
            </a:r>
            <a:r>
              <a:rPr lang="fa-IR" dirty="0"/>
              <a:t>کنید </a:t>
            </a:r>
            <a:r>
              <a:rPr lang="fa-IR" dirty="0" smtClean="0"/>
              <a:t>تا نویسندگان </a:t>
            </a:r>
            <a:r>
              <a:rPr lang="fa-IR" dirty="0"/>
              <a:t>از </a:t>
            </a:r>
            <a:r>
              <a:rPr lang="fa-IR" dirty="0" smtClean="0"/>
              <a:t>بالا یا پایین </a:t>
            </a:r>
            <a:r>
              <a:rPr lang="fa-IR" dirty="0"/>
              <a:t>و </a:t>
            </a:r>
            <a:r>
              <a:rPr lang="fa-IR" dirty="0" smtClean="0"/>
              <a:t>یا بالعکس مرتب شوند.بر اساس الفبای نام نویسنده.</a:t>
            </a:r>
          </a:p>
          <a:p>
            <a:pPr marL="0" indent="0">
              <a:buNone/>
            </a:pPr>
            <a:r>
              <a:rPr lang="fa-IR" dirty="0" smtClean="0"/>
              <a:t>روی سر ستون سال کلیک کرده تا منابع بر اساس سال از بالا به پایین مرتب شوند.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ویرایش و مدیریت استناد ها در </a:t>
            </a:r>
            <a:r>
              <a:rPr lang="en-US" dirty="0" smtClean="0"/>
              <a:t>word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24000"/>
            <a:ext cx="8928992" cy="5145360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از نوار ابزار </a:t>
            </a:r>
            <a:r>
              <a:rPr lang="en-US" dirty="0" smtClean="0"/>
              <a:t>EndNote</a:t>
            </a:r>
            <a:r>
              <a:rPr lang="fa-IR" dirty="0" smtClean="0"/>
              <a:t> گزینه </a:t>
            </a:r>
            <a:r>
              <a:rPr lang="en-US" dirty="0"/>
              <a:t>Edit &amp; Manage </a:t>
            </a:r>
            <a:r>
              <a:rPr lang="en-US" dirty="0" smtClean="0"/>
              <a:t>citation </a:t>
            </a:r>
            <a:r>
              <a:rPr lang="fa-IR" dirty="0" smtClean="0"/>
              <a:t> را انتخاب ،پنجره ای باز میشود که تمام منابع استفاده شده در متن  را نمایش میدهد</a:t>
            </a:r>
          </a:p>
          <a:p>
            <a:pPr marL="0" indent="0">
              <a:buNone/>
            </a:pPr>
            <a:r>
              <a:rPr lang="fa-IR" dirty="0" smtClean="0"/>
              <a:t>رو بروی و جلوی هر منبع میتوانید:</a:t>
            </a:r>
          </a:p>
          <a:p>
            <a:r>
              <a:rPr lang="fa-IR" dirty="0" smtClean="0"/>
              <a:t>حذف یک منبع </a:t>
            </a:r>
            <a:r>
              <a:rPr lang="en-US" dirty="0" smtClean="0"/>
              <a:t>Remove References</a:t>
            </a:r>
            <a:endParaRPr lang="fa-IR" dirty="0"/>
          </a:p>
          <a:p>
            <a:r>
              <a:rPr lang="en-US" dirty="0" smtClean="0"/>
              <a:t> </a:t>
            </a:r>
            <a:r>
              <a:rPr lang="fa-IR" dirty="0" smtClean="0"/>
              <a:t>اضافه کردن ماخذ </a:t>
            </a:r>
            <a:r>
              <a:rPr lang="en-US" dirty="0" smtClean="0"/>
              <a:t>References</a:t>
            </a:r>
            <a:r>
              <a:rPr lang="fa-IR" dirty="0" smtClean="0"/>
              <a:t> </a:t>
            </a:r>
            <a:r>
              <a:rPr lang="en-US" dirty="0" smtClean="0"/>
              <a:t>Insert</a:t>
            </a:r>
            <a:endParaRPr lang="fa-IR" dirty="0" smtClean="0"/>
          </a:p>
          <a:p>
            <a:r>
              <a:rPr lang="fa-IR" dirty="0" smtClean="0"/>
              <a:t>ویرایش منبع در کتابخانه شخصی </a:t>
            </a:r>
            <a:r>
              <a:rPr lang="en-US" sz="2800" dirty="0" smtClean="0"/>
              <a:t>Edit libery Reference</a:t>
            </a:r>
            <a:endParaRPr lang="fa-IR" sz="2800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4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ویرایش و مدیریت استناد ها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1556792"/>
            <a:ext cx="79761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قابلیت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dirty="0" smtClean="0">
                <a:latin typeface="BLotus"/>
              </a:rPr>
              <a:t>پوشه </a:t>
            </a:r>
            <a:r>
              <a:rPr lang="fa-IR" dirty="0">
                <a:latin typeface="BLotus"/>
              </a:rPr>
              <a:t>اي الكترونيكي از يادداشت هاي تحقيق خود بسازيد</a:t>
            </a:r>
            <a:r>
              <a:rPr lang="fa-IR" dirty="0" smtClean="0">
                <a:latin typeface="BLotus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Wingdings-Regular"/>
              </a:rPr>
              <a:t> </a:t>
            </a:r>
            <a:r>
              <a:rPr lang="fa-IR" dirty="0" smtClean="0">
                <a:latin typeface="BLotus"/>
              </a:rPr>
              <a:t>استنادهاي </a:t>
            </a:r>
            <a:r>
              <a:rPr lang="fa-IR" dirty="0">
                <a:latin typeface="BLotus"/>
              </a:rPr>
              <a:t>مقالات خود را در قالبي دلخواه و يكسان مرتب كنيد. </a:t>
            </a:r>
            <a:endParaRPr lang="fa-IR" dirty="0" smtClean="0">
              <a:latin typeface="BLotus"/>
            </a:endParaRPr>
          </a:p>
          <a:p>
            <a:pPr>
              <a:lnSpc>
                <a:spcPct val="200000"/>
              </a:lnSpc>
            </a:pPr>
            <a:r>
              <a:rPr lang="fa-IR" dirty="0" smtClean="0">
                <a:latin typeface="BLotus"/>
              </a:rPr>
              <a:t>در </a:t>
            </a:r>
            <a:r>
              <a:rPr lang="fa-IR" dirty="0">
                <a:latin typeface="BLotus"/>
              </a:rPr>
              <a:t>ميان منابع پژوهشي خود به راحتي به جستجو بپردازيد. </a:t>
            </a:r>
            <a:endParaRPr lang="en-US" dirty="0">
              <a:latin typeface="Wingding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7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نکته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بعد از ویرایش و تغییرات در کتابخانه شخصی و ذخیره آن یا کلیک بر روی گزینه </a:t>
            </a:r>
            <a:r>
              <a:rPr lang="en-US" dirty="0" smtClean="0"/>
              <a:t>Update Citation and Bibliography</a:t>
            </a:r>
            <a:r>
              <a:rPr lang="fa-IR" dirty="0" smtClean="0"/>
              <a:t>، تغییرات را در ماخذ موجود در متن اعمال نمایید.</a:t>
            </a:r>
          </a:p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268963" cy="22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ضمیمه کل مقاله یا فایل به منبع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353272"/>
          </a:xfrm>
        </p:spPr>
        <p:txBody>
          <a:bodyPr/>
          <a:lstStyle/>
          <a:p>
            <a:r>
              <a:rPr lang="fa-IR" dirty="0" smtClean="0"/>
              <a:t>کتابخانه شخصی را باز کرده</a:t>
            </a:r>
          </a:p>
          <a:p>
            <a:r>
              <a:rPr lang="fa-IR" dirty="0" smtClean="0"/>
              <a:t>برروی منبع مورد نظر دو بار کلیک میکنیم تا پنجره ویرایش اطلاعات منبع باز شود</a:t>
            </a:r>
          </a:p>
          <a:p>
            <a:r>
              <a:rPr lang="fa-IR" dirty="0" smtClean="0"/>
              <a:t>در قسمت </a:t>
            </a:r>
            <a:r>
              <a:rPr lang="en-US" dirty="0" smtClean="0"/>
              <a:t>File Attachment</a:t>
            </a:r>
            <a:r>
              <a:rPr lang="fa-IR" dirty="0" smtClean="0"/>
              <a:t>، راست کلیک کرده، در منوی ظاهر شده</a:t>
            </a:r>
            <a:r>
              <a:rPr lang="en-US" dirty="0"/>
              <a:t>File </a:t>
            </a:r>
            <a:r>
              <a:rPr lang="en-US" dirty="0" smtClean="0"/>
              <a:t>Attachment </a:t>
            </a:r>
            <a:r>
              <a:rPr lang="fa-IR" dirty="0" smtClean="0"/>
              <a:t>،</a:t>
            </a:r>
            <a:r>
              <a:rPr lang="en-US" dirty="0" smtClean="0"/>
              <a:t> Attach File</a:t>
            </a:r>
            <a:r>
              <a:rPr lang="fa-IR" dirty="0" smtClean="0"/>
              <a:t> را انتخاب میکنیم.</a:t>
            </a:r>
          </a:p>
          <a:p>
            <a:r>
              <a:rPr lang="fa-IR" dirty="0" smtClean="0"/>
              <a:t>سپس در پنجره ظاهر شده،فایل مورد نظر را بیابید و برروی </a:t>
            </a:r>
            <a:r>
              <a:rPr lang="en-US" dirty="0" smtClean="0"/>
              <a:t>open</a:t>
            </a:r>
            <a:r>
              <a:rPr lang="fa-IR" dirty="0" smtClean="0"/>
              <a:t> کلیک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252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0" y="4005064"/>
            <a:ext cx="827584" cy="576064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144016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356991"/>
            <a:ext cx="576064" cy="4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5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 آسانتر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794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579437" cy="4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Callout 4"/>
          <p:cNvSpPr/>
          <p:nvPr/>
        </p:nvSpPr>
        <p:spPr bwMode="auto">
          <a:xfrm>
            <a:off x="2034516" y="137431"/>
            <a:ext cx="1673388" cy="596863"/>
          </a:xfrm>
          <a:prstGeom prst="leftArrowCallout">
            <a:avLst/>
          </a:prstGeom>
          <a:solidFill>
            <a:srgbClr val="FFFF00"/>
          </a:solidFill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کلیک میکنیم</a:t>
            </a:r>
          </a:p>
        </p:txBody>
      </p:sp>
    </p:spTree>
    <p:extLst>
      <p:ext uri="{BB962C8B-B14F-4D97-AF65-F5344CB8AC3E}">
        <p14:creationId xmlns:p14="http://schemas.microsoft.com/office/powerpoint/2010/main" val="6022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سبک</a:t>
            </a:r>
            <a:r>
              <a:rPr lang="en-US" dirty="0"/>
              <a:t>Output </a:t>
            </a:r>
            <a:r>
              <a:rPr lang="en-US" dirty="0" smtClean="0"/>
              <a:t>Styles 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انتخاب سبکهای مختلف خروجی</a:t>
            </a:r>
            <a:r>
              <a:rPr lang="fa-IR" dirty="0"/>
              <a:t>، در </a:t>
            </a:r>
            <a:r>
              <a:rPr lang="fa-IR" dirty="0" smtClean="0"/>
              <a:t>بخش </a:t>
            </a:r>
            <a:r>
              <a:rPr lang="en-US" dirty="0"/>
              <a:t>Toolbar </a:t>
            </a:r>
            <a:r>
              <a:rPr lang="fa-IR" dirty="0" smtClean="0"/>
              <a:t>گزینه  </a:t>
            </a:r>
            <a:r>
              <a:rPr lang="en-US" dirty="0" smtClean="0"/>
              <a:t>Vancouver</a:t>
            </a:r>
            <a:r>
              <a:rPr lang="fa-IR" dirty="0" smtClean="0"/>
              <a:t> را </a:t>
            </a:r>
            <a:r>
              <a:rPr lang="fa-IR" dirty="0"/>
              <a:t>از </a:t>
            </a:r>
            <a:r>
              <a:rPr lang="fa-IR" dirty="0" smtClean="0"/>
              <a:t>لیست درون </a:t>
            </a:r>
            <a:r>
              <a:rPr lang="en-US" dirty="0"/>
              <a:t>Output Styles </a:t>
            </a:r>
            <a:r>
              <a:rPr lang="fa-IR" dirty="0" smtClean="0"/>
              <a:t> را انتخاب میکنیم.</a:t>
            </a:r>
          </a:p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41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67544" y="3346670"/>
            <a:ext cx="1224136" cy="936104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712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1238250" cy="4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8424" cy="6858000"/>
          </a:xfrm>
        </p:spPr>
      </p:pic>
    </p:spTree>
    <p:extLst>
      <p:ext uri="{BB962C8B-B14F-4D97-AF65-F5344CB8AC3E}">
        <p14:creationId xmlns:p14="http://schemas.microsoft.com/office/powerpoint/2010/main" val="31855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جدید </a:t>
            </a:r>
            <a:r>
              <a:rPr lang="en-US" dirty="0"/>
              <a:t>Match </a:t>
            </a:r>
            <a:r>
              <a:rPr lang="fa-IR" dirty="0"/>
              <a:t>در خدمت پژوهشگران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ابزار به عنوان بخشی از کتابخانه اندنوت تحت </a:t>
            </a:r>
            <a:r>
              <a:rPr lang="fa-IR" dirty="0" smtClean="0"/>
              <a:t>وب </a:t>
            </a:r>
            <a:r>
              <a:rPr lang="en-US" dirty="0" smtClean="0"/>
              <a:t> Endnote Web</a:t>
            </a:r>
            <a:r>
              <a:rPr lang="fa-IR" dirty="0" smtClean="0"/>
              <a:t>است </a:t>
            </a:r>
          </a:p>
          <a:p>
            <a:r>
              <a:rPr lang="fa-IR" dirty="0" smtClean="0"/>
              <a:t>و </a:t>
            </a:r>
            <a:r>
              <a:rPr lang="fa-IR" dirty="0"/>
              <a:t>برای دسترسی به </a:t>
            </a:r>
            <a:r>
              <a:rPr lang="fa-IR" dirty="0" smtClean="0"/>
              <a:t>این ابزار </a:t>
            </a:r>
            <a:r>
              <a:rPr lang="fa-IR" dirty="0"/>
              <a:t>ابتدا باید در سایت </a:t>
            </a:r>
            <a:r>
              <a:rPr lang="en-US" dirty="0"/>
              <a:t>www.myendnoteweb.com </a:t>
            </a:r>
            <a:r>
              <a:rPr lang="fa-IR" dirty="0"/>
              <a:t>یک حساب کاربری ایجاد کرد.</a:t>
            </a:r>
          </a:p>
        </p:txBody>
      </p:sp>
    </p:spTree>
    <p:extLst>
      <p:ext uri="{BB962C8B-B14F-4D97-AF65-F5344CB8AC3E}">
        <p14:creationId xmlns:p14="http://schemas.microsoft.com/office/powerpoint/2010/main" val="29257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5" y="116632"/>
            <a:ext cx="7708609" cy="54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7486"/>
            <a:ext cx="34563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جدید </a:t>
            </a:r>
            <a:r>
              <a:rPr lang="en-US" dirty="0"/>
              <a:t>Match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پس از ایجاد حساب کاربری و ورود به کتابخانه اندنوت بخش </a:t>
            </a:r>
            <a:r>
              <a:rPr lang="en-US" dirty="0"/>
              <a:t>Match </a:t>
            </a:r>
            <a:r>
              <a:rPr lang="fa-IR" dirty="0"/>
              <a:t>به عنوان یک زبانه جدید به این محیط </a:t>
            </a:r>
            <a:r>
              <a:rPr lang="fa-IR" dirty="0" smtClean="0"/>
              <a:t>اضافه شده </a:t>
            </a:r>
            <a:r>
              <a:rPr lang="fa-IR" dirty="0"/>
              <a:t>است.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9835"/>
            <a:ext cx="720080" cy="68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قابلیت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9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تصاوير، جداول، نمودارها، و متن مقالات مورد نياز خود را ذخيره كنيد.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اطلاعات </a:t>
            </a:r>
            <a:r>
              <a:rPr lang="fa-IR" dirty="0"/>
              <a:t>يادداشت هاي هر فيش الكترونيكي را به راحتي كم و زياد كنيد.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هم </a:t>
            </a:r>
            <a:r>
              <a:rPr lang="fa-IR" dirty="0"/>
              <a:t>هنگام با نوشتن مقاله، استنادها را با هر </a:t>
            </a:r>
            <a:r>
              <a:rPr lang="fa-IR" dirty="0" smtClean="0"/>
              <a:t>شيوه </a:t>
            </a:r>
            <a:r>
              <a:rPr lang="fa-IR" dirty="0"/>
              <a:t>دلخواه به متن اضافه كنيد.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جدید </a:t>
            </a:r>
            <a:r>
              <a:rPr lang="en-US" dirty="0"/>
              <a:t>Match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بخش </a:t>
            </a:r>
            <a:r>
              <a:rPr lang="en-US" dirty="0"/>
              <a:t>Match </a:t>
            </a:r>
            <a:r>
              <a:rPr lang="fa-IR" dirty="0"/>
              <a:t>می توان با وارد کردن عنوان و چکیده مقاله نگاشته شده </a:t>
            </a:r>
            <a:r>
              <a:rPr lang="fa-IR" u="sng" dirty="0"/>
              <a:t>بهترین مجله </a:t>
            </a:r>
            <a:r>
              <a:rPr lang="fa-IR" dirty="0"/>
              <a:t>را به </a:t>
            </a:r>
            <a:r>
              <a:rPr lang="fa-IR" dirty="0">
                <a:solidFill>
                  <a:srgbClr val="FF0000"/>
                </a:solidFill>
              </a:rPr>
              <a:t>منظور پذیریش</a:t>
            </a:r>
          </a:p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</a:rPr>
              <a:t>مقاله</a:t>
            </a:r>
            <a:r>
              <a:rPr lang="fa-IR" dirty="0"/>
              <a:t> پیدا کرد. پر کردن این دو فیلد اجباری میباشد.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در </a:t>
            </a:r>
            <a:r>
              <a:rPr lang="fa-IR" dirty="0"/>
              <a:t>این صفحه گزینه دیگری با عنوان </a:t>
            </a:r>
            <a:r>
              <a:rPr lang="en-US" dirty="0"/>
              <a:t>references </a:t>
            </a:r>
            <a:r>
              <a:rPr lang="fa-IR" dirty="0"/>
              <a:t>هم </a:t>
            </a:r>
            <a:r>
              <a:rPr lang="fa-IR" dirty="0" smtClean="0"/>
              <a:t>وجود دارد </a:t>
            </a:r>
            <a:r>
              <a:rPr lang="fa-IR" dirty="0"/>
              <a:t>که با استفاده از آن میتوان با کمک گرفتن از منابع موجود در کتابخانه مجلات مناسبتری برای نوشته خود</a:t>
            </a:r>
          </a:p>
          <a:p>
            <a:pPr marL="0" indent="0">
              <a:buNone/>
            </a:pPr>
            <a:r>
              <a:rPr lang="fa-IR" dirty="0"/>
              <a:t>پیدا کرد.</a:t>
            </a:r>
          </a:p>
        </p:txBody>
      </p:sp>
    </p:spTree>
    <p:extLst>
      <p:ext uri="{BB962C8B-B14F-4D97-AF65-F5344CB8AC3E}">
        <p14:creationId xmlns:p14="http://schemas.microsoft.com/office/powerpoint/2010/main" val="21747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جدید </a:t>
            </a:r>
            <a:r>
              <a:rPr lang="en-US" dirty="0"/>
              <a:t>Match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بعد از وارد کردن عنوان و چکیده گزینه </a:t>
            </a:r>
            <a:r>
              <a:rPr lang="en-US" dirty="0"/>
              <a:t>Find Journal </a:t>
            </a:r>
            <a:r>
              <a:rPr lang="fa-IR" dirty="0"/>
              <a:t>را انتخاب کنید تا مجلات پیشنهادی نمایش داده شود.</a:t>
            </a:r>
          </a:p>
          <a:p>
            <a:pPr marL="0" indent="0">
              <a:buNone/>
            </a:pPr>
            <a:r>
              <a:rPr lang="fa-IR" dirty="0"/>
              <a:t>در این بخش مجلات بر اساس میزان مطابق بودن با عنوان و چکیده مورد نظر نشان داده میشوند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11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 جدید </a:t>
            </a:r>
            <a:r>
              <a:rPr lang="en-US" dirty="0"/>
              <a:t>Match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نکته جالب توجه اینکه در مقابل عنوان هر مجله میتوان با انتخاب گزینه </a:t>
            </a:r>
            <a:r>
              <a:rPr lang="en-US" dirty="0"/>
              <a:t>Submit </a:t>
            </a:r>
            <a:r>
              <a:rPr lang="fa-IR" dirty="0"/>
              <a:t>به صورت مستقیم وارد صفحه مربوط به ارسال مقاله به مجله مورد نظر شد. همچنین در این بخش با انتخاب گزینه </a:t>
            </a:r>
            <a:r>
              <a:rPr lang="en-US" dirty="0"/>
              <a:t>journal information </a:t>
            </a:r>
            <a:r>
              <a:rPr lang="fa-IR" dirty="0"/>
              <a:t>میتوان </a:t>
            </a:r>
            <a:r>
              <a:rPr lang="fa-IR" dirty="0" smtClean="0"/>
              <a:t>به اطلاعات </a:t>
            </a:r>
            <a:r>
              <a:rPr lang="fa-IR" dirty="0"/>
              <a:t>بیشتری درباره مجله دست یافت.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04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9" y="0"/>
            <a:ext cx="761196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8424" cy="6858000"/>
          </a:xfrm>
        </p:spPr>
      </p:pic>
    </p:spTree>
    <p:extLst>
      <p:ext uri="{BB962C8B-B14F-4D97-AF65-F5344CB8AC3E}">
        <p14:creationId xmlns:p14="http://schemas.microsoft.com/office/powerpoint/2010/main" val="3307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560131" y="2348880"/>
            <a:ext cx="288032" cy="4104456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تصحیح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82000" cy="5145360"/>
          </a:xfrm>
        </p:spPr>
        <p:txBody>
          <a:bodyPr/>
          <a:lstStyle/>
          <a:p>
            <a:r>
              <a:rPr lang="fa-IR" dirty="0" smtClean="0"/>
              <a:t>ابتدا یک کپی از سند یا مقاله تهیه میکنیم.</a:t>
            </a:r>
          </a:p>
          <a:p>
            <a:r>
              <a:rPr lang="fa-IR" dirty="0" smtClean="0"/>
              <a:t>کل منابع را حذف </a:t>
            </a:r>
          </a:p>
          <a:p>
            <a:r>
              <a:rPr lang="fa-IR" dirty="0" smtClean="0"/>
              <a:t>هر چه بعد از صفحه منبع بود را </a:t>
            </a:r>
            <a:r>
              <a:rPr lang="en-US" dirty="0" smtClean="0"/>
              <a:t>delete</a:t>
            </a:r>
            <a:endParaRPr lang="fa-IR" dirty="0" smtClean="0"/>
          </a:p>
          <a:p>
            <a:r>
              <a:rPr lang="fa-IR" dirty="0" smtClean="0"/>
              <a:t>چپ چین –راست چین را اصلاح </a:t>
            </a:r>
          </a:p>
          <a:p>
            <a:r>
              <a:rPr lang="fa-IR" dirty="0" smtClean="0"/>
              <a:t>به آخرین جمله مقاله یا سند مراجعه میکنیم</a:t>
            </a:r>
          </a:p>
          <a:p>
            <a:r>
              <a:rPr lang="fa-IR" dirty="0" smtClean="0"/>
              <a:t>رفرنس جدیدی اضافه میکنیم(بدون توجه به درست یا غلط)</a:t>
            </a:r>
          </a:p>
          <a:p>
            <a:r>
              <a:rPr lang="fa-IR" dirty="0" smtClean="0"/>
              <a:t>بدین ترتیب رفرنس ها اصلاح میشود</a:t>
            </a:r>
          </a:p>
          <a:p>
            <a:r>
              <a:rPr lang="fa-IR" dirty="0" smtClean="0"/>
              <a:t>رفرنس جدید را حذف میکنیم.</a:t>
            </a:r>
          </a:p>
          <a:p>
            <a:r>
              <a:rPr lang="fa-IR" dirty="0" smtClean="0"/>
              <a:t>منابع اصلاح شده را در سند اصلی کپی میکنیم.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en-US" dirty="0" smtClean="0"/>
          </a:p>
          <a:p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22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2984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9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748464" cy="4032448"/>
          </a:xfrm>
        </p:spPr>
      </p:pic>
    </p:spTree>
    <p:extLst>
      <p:ext uri="{BB962C8B-B14F-4D97-AF65-F5344CB8AC3E}">
        <p14:creationId xmlns:p14="http://schemas.microsoft.com/office/powerpoint/2010/main" val="37786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26037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fa-IR" sz="3600" dirty="0" smtClean="0"/>
              <a:t>ایجاد</a:t>
            </a:r>
            <a:r>
              <a:rPr lang="en-US" sz="3600" dirty="0" smtClean="0"/>
              <a:t>(EndNote </a:t>
            </a:r>
            <a:r>
              <a:rPr lang="en-US" sz="3600" dirty="0"/>
              <a:t>Library) </a:t>
            </a:r>
            <a:r>
              <a:rPr lang="fa-IR" sz="3600" dirty="0"/>
              <a:t>كتابخانه </a:t>
            </a:r>
            <a:r>
              <a:rPr lang="fa-IR" sz="3600" dirty="0" smtClean="0"/>
              <a:t>شخصي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85320"/>
          </a:xfrm>
        </p:spPr>
        <p:txBody>
          <a:bodyPr/>
          <a:lstStyle/>
          <a:p>
            <a:pPr marL="0" indent="0">
              <a:buNone/>
            </a:pPr>
            <a:r>
              <a:rPr lang="fa-IR" sz="2400" dirty="0"/>
              <a:t>پيش از وارد كردن اطلاعات لازم است كتابخانه اي شخصي بسازيم!</a:t>
            </a:r>
          </a:p>
          <a:p>
            <a:r>
              <a:rPr lang="fa-IR" sz="2400" dirty="0"/>
              <a:t>نرم افزار </a:t>
            </a:r>
            <a:r>
              <a:rPr lang="en-US" sz="2400" dirty="0"/>
              <a:t>EndNote</a:t>
            </a:r>
            <a:r>
              <a:rPr lang="fa-IR" sz="2400" dirty="0"/>
              <a:t> را اجرا و باز می کنیم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fa-IR" sz="2400" dirty="0"/>
              <a:t>در پنجره ایجاد شده </a:t>
            </a:r>
            <a:r>
              <a:rPr lang="en-US" sz="2400" dirty="0"/>
              <a:t> New, File  </a:t>
            </a:r>
            <a:r>
              <a:rPr lang="fa-IR" sz="2400" dirty="0"/>
              <a:t>را انتخاب کنید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fa-IR" sz="2400" dirty="0"/>
              <a:t>بر روی </a:t>
            </a:r>
            <a:r>
              <a:rPr lang="en-US" sz="2400" dirty="0"/>
              <a:t>OK</a:t>
            </a:r>
            <a:r>
              <a:rPr lang="fa-IR" sz="2400" dirty="0"/>
              <a:t> کلیک میکنیم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fa-IR" sz="2400" dirty="0"/>
              <a:t>در پنجره ي جديد ، در قسمت </a:t>
            </a:r>
            <a:r>
              <a:rPr lang="en-US" sz="2400" dirty="0"/>
              <a:t>File-Name </a:t>
            </a:r>
            <a:r>
              <a:rPr lang="fa-IR" sz="2400" dirty="0"/>
              <a:t>عنواني براي كتابخانه ي شخصي خود برگزينيد، مثلاً موضوع مقاله تان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fa-IR" sz="2400" dirty="0"/>
              <a:t>در کلید </a:t>
            </a:r>
            <a:r>
              <a:rPr lang="en-US" sz="2400" dirty="0"/>
              <a:t>Save</a:t>
            </a:r>
            <a:r>
              <a:rPr lang="fa-IR" sz="2400" dirty="0"/>
              <a:t> کلیک کنید.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" y="-73025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07504" y="404664"/>
            <a:ext cx="720080" cy="144016"/>
          </a:xfrm>
          <a:prstGeom prst="ellipse">
            <a:avLst/>
          </a:prstGeom>
          <a:noFill/>
          <a:ln w="12700" cap="sq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1" y="113925"/>
            <a:ext cx="495446" cy="20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ورود اطلاعات به صورت دستي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82000" cy="5400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2800" dirty="0"/>
              <a:t>از روي صفحه </a:t>
            </a:r>
            <a:r>
              <a:rPr lang="fa-IR" sz="2800" dirty="0" smtClean="0"/>
              <a:t>كليد</a:t>
            </a:r>
            <a:r>
              <a:rPr lang="en-US" sz="2800" dirty="0" smtClean="0"/>
              <a:t> </a:t>
            </a:r>
            <a:r>
              <a:rPr lang="en-US" sz="2800" dirty="0" err="1" smtClean="0"/>
              <a:t>Ctrl+N</a:t>
            </a:r>
            <a:r>
              <a:rPr lang="fa-IR" sz="2800" dirty="0"/>
              <a:t>را فشار </a:t>
            </a:r>
            <a:r>
              <a:rPr lang="fa-IR" sz="2800" dirty="0" smtClean="0"/>
              <a:t>دهيد.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fa-IR" sz="2400" dirty="0"/>
              <a:t>يا از </a:t>
            </a:r>
            <a:r>
              <a:rPr lang="fa-IR" sz="2400" dirty="0" smtClean="0"/>
              <a:t>منوي </a:t>
            </a:r>
            <a:r>
              <a:rPr lang="en-US" sz="2400" dirty="0" smtClean="0"/>
              <a:t> Reference</a:t>
            </a:r>
            <a:r>
              <a:rPr lang="fa-IR" sz="2400" dirty="0"/>
              <a:t>گزينه </a:t>
            </a:r>
            <a:r>
              <a:rPr lang="fa-IR" sz="2400" dirty="0" smtClean="0"/>
              <a:t>ي</a:t>
            </a:r>
            <a:r>
              <a:rPr lang="en-US" sz="2400" dirty="0"/>
              <a:t>New </a:t>
            </a:r>
            <a:r>
              <a:rPr lang="en-US" sz="2400" dirty="0" smtClean="0"/>
              <a:t>Reference</a:t>
            </a:r>
            <a:r>
              <a:rPr lang="fa-IR" sz="2400" dirty="0"/>
              <a:t>را كليك </a:t>
            </a:r>
            <a:r>
              <a:rPr lang="fa-IR" sz="2400" dirty="0" smtClean="0"/>
              <a:t>كنيد.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fa-IR" sz="2400" dirty="0"/>
              <a:t>بعد از باز شدن فرم ورود اطلاعات، ابتدا در </a:t>
            </a:r>
            <a:r>
              <a:rPr lang="fa-IR" sz="2400" dirty="0" smtClean="0"/>
              <a:t>قسمت</a:t>
            </a:r>
            <a:r>
              <a:rPr lang="en-US" sz="2400" dirty="0"/>
              <a:t>Reference </a:t>
            </a:r>
            <a:r>
              <a:rPr lang="en-US" sz="2400" dirty="0" smtClean="0"/>
              <a:t>Type</a:t>
            </a:r>
            <a:r>
              <a:rPr lang="fa-IR" sz="2400" dirty="0"/>
              <a:t>نوع مأخذ (براي </a:t>
            </a:r>
            <a:r>
              <a:rPr lang="fa-IR" sz="2400" dirty="0" smtClean="0"/>
              <a:t>مثال</a:t>
            </a:r>
            <a:r>
              <a:rPr lang="en-US" sz="2400" dirty="0"/>
              <a:t>Journal Article ،</a:t>
            </a:r>
            <a:r>
              <a:rPr lang="en-US" sz="2400" dirty="0" smtClean="0"/>
              <a:t>book</a:t>
            </a:r>
            <a:r>
              <a:rPr lang="fa-IR" sz="2400" dirty="0" smtClean="0"/>
              <a:t>)را </a:t>
            </a:r>
            <a:r>
              <a:rPr lang="fa-IR" sz="2400" dirty="0"/>
              <a:t>انتخاب نماييد. اطلاعات درخواستي فرم، مطابق با نوع مأخذ انتخابي تغيير مي كند</a:t>
            </a:r>
            <a:r>
              <a:rPr lang="fa-IR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a-IR" sz="2400" dirty="0"/>
              <a:t>در هر قسمت از فرم ، با كليك بر روي هر خانه اطلاعات را تايپ كنيد</a:t>
            </a:r>
            <a:r>
              <a:rPr lang="fa-IR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a-IR" sz="2400" dirty="0"/>
              <a:t>با بستن پنجره ي فرم ، اين مأخذ در </a:t>
            </a:r>
            <a:r>
              <a:rPr lang="fa-IR" sz="2400" dirty="0" smtClean="0"/>
              <a:t>كتابخانه ي </a:t>
            </a:r>
            <a:r>
              <a:rPr lang="fa-IR" sz="2400" dirty="0"/>
              <a:t>شما ذخيره مي شود</a:t>
            </a:r>
            <a:r>
              <a:rPr lang="fa-I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21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" y="20548"/>
            <a:ext cx="9144000" cy="71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flipV="1">
            <a:off x="1979712" y="260648"/>
            <a:ext cx="648072" cy="72008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478</TotalTime>
  <Words>1223</Words>
  <Application>Microsoft Office PowerPoint</Application>
  <PresentationFormat>On-screen Show (4:3)</PresentationFormat>
  <Paragraphs>129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BLotus</vt:lpstr>
      <vt:lpstr>Times New Roman</vt:lpstr>
      <vt:lpstr>Verdana</vt:lpstr>
      <vt:lpstr>Wingdings</vt:lpstr>
      <vt:lpstr>Wingdings-Regular</vt:lpstr>
      <vt:lpstr>Theme3</vt:lpstr>
      <vt:lpstr>PowerPoint Presentation</vt:lpstr>
      <vt:lpstr>فهرست مطالب</vt:lpstr>
      <vt:lpstr>EndNote چیست و چه قابلیت هایی دارد؟ </vt:lpstr>
      <vt:lpstr>قابلیت ها</vt:lpstr>
      <vt:lpstr>قابلیت ها</vt:lpstr>
      <vt:lpstr> ایجاد(EndNote Library) كتابخانه شخصي</vt:lpstr>
      <vt:lpstr>PowerPoint Presentation</vt:lpstr>
      <vt:lpstr>ورود اطلاعات به صورت دستي</vt:lpstr>
      <vt:lpstr>PowerPoint Presentation</vt:lpstr>
      <vt:lpstr>ورود اطلاعات به صورت دستي</vt:lpstr>
      <vt:lpstr>چند نكته</vt:lpstr>
      <vt:lpstr>کار با کتابخانه قبلا ایجاد شده</vt:lpstr>
      <vt:lpstr>Import یا وارد کردن منبع به کتابخانه شخصی (پایگاهPUBMED ) </vt:lpstr>
      <vt:lpstr>PowerPoint Presentation</vt:lpstr>
      <vt:lpstr>PowerPoint Presentation</vt:lpstr>
      <vt:lpstr>Import یا وارد کردن منبع به کتابخانه شخصی (پایگاه (WEB of Science</vt:lpstr>
      <vt:lpstr>PowerPoint Presentation</vt:lpstr>
      <vt:lpstr>PowerPoint Presentation</vt:lpstr>
      <vt:lpstr>PowerPoint Presentation</vt:lpstr>
      <vt:lpstr>PowerPoint Presentation</vt:lpstr>
      <vt:lpstr>نکته  (Find journal abbreviations) </vt:lpstr>
      <vt:lpstr>(Find journal abbreviations)</vt:lpstr>
      <vt:lpstr>ورود اطلاعات به صورت دستي</vt:lpstr>
      <vt:lpstr>(Find journal abbreviations)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چطور اطلاعات ذخير ه شده را در محيط Word به كار بريم؟</vt:lpstr>
      <vt:lpstr>PowerPoint Presentation</vt:lpstr>
      <vt:lpstr>ایجاد بیش از یک رفرنس</vt:lpstr>
      <vt:lpstr>PowerPoint Presentation</vt:lpstr>
      <vt:lpstr>مرتب کردن منابع</vt:lpstr>
      <vt:lpstr>ویرایش و مدیریت استناد ها در word</vt:lpstr>
      <vt:lpstr>ویرایش و مدیریت استناد ها </vt:lpstr>
      <vt:lpstr>نکته</vt:lpstr>
      <vt:lpstr>ضمیمه کل مقاله یا فایل به منبع</vt:lpstr>
      <vt:lpstr>PowerPoint Presentation</vt:lpstr>
      <vt:lpstr>راه آسانتر</vt:lpstr>
      <vt:lpstr>ایجاد سبکOutput Styles  </vt:lpstr>
      <vt:lpstr>PowerPoint Presentation</vt:lpstr>
      <vt:lpstr>PowerPoint Presentation</vt:lpstr>
      <vt:lpstr>ابزار جدید Match در خدمت پژوهشگران</vt:lpstr>
      <vt:lpstr>PowerPoint Presentation</vt:lpstr>
      <vt:lpstr>ابزار جدید Match</vt:lpstr>
      <vt:lpstr>ابزار جدید Match</vt:lpstr>
      <vt:lpstr>PowerPoint Presentation</vt:lpstr>
      <vt:lpstr>ابزار جدید Match</vt:lpstr>
      <vt:lpstr>ابزار جدید Match</vt:lpstr>
      <vt:lpstr>PowerPoint Presentation</vt:lpstr>
      <vt:lpstr>PowerPoint Presentation</vt:lpstr>
      <vt:lpstr>PowerPoint Presentation</vt:lpstr>
      <vt:lpstr>روش تصحیح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hanieh</cp:lastModifiedBy>
  <cp:revision>89</cp:revision>
  <dcterms:created xsi:type="dcterms:W3CDTF">2018-08-01T16:01:45Z</dcterms:created>
  <dcterms:modified xsi:type="dcterms:W3CDTF">2023-10-09T08:19:22Z</dcterms:modified>
</cp:coreProperties>
</file>