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24"/>
  </p:notesMasterIdLst>
  <p:sldIdLst>
    <p:sldId id="277" r:id="rId2"/>
    <p:sldId id="256" r:id="rId3"/>
    <p:sldId id="257" r:id="rId4"/>
    <p:sldId id="278" r:id="rId5"/>
    <p:sldId id="279" r:id="rId6"/>
    <p:sldId id="280" r:id="rId7"/>
    <p:sldId id="282" r:id="rId8"/>
    <p:sldId id="281" r:id="rId9"/>
    <p:sldId id="283" r:id="rId10"/>
    <p:sldId id="284" r:id="rId11"/>
    <p:sldId id="285" r:id="rId12"/>
    <p:sldId id="271" r:id="rId13"/>
    <p:sldId id="258" r:id="rId14"/>
    <p:sldId id="269" r:id="rId15"/>
    <p:sldId id="261" r:id="rId16"/>
    <p:sldId id="259" r:id="rId17"/>
    <p:sldId id="265" r:id="rId18"/>
    <p:sldId id="276" r:id="rId19"/>
    <p:sldId id="274" r:id="rId20"/>
    <p:sldId id="275" r:id="rId21"/>
    <p:sldId id="273" r:id="rId22"/>
    <p:sldId id="28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2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BA4206-BB4C-4CF7-B3ED-885CD29E5A24}" type="datetimeFigureOut">
              <a:rPr lang="en-US" smtClean="0"/>
              <a:t>10/31/2022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78E5B-694C-4F86-9104-F8F4DCCFDEF4}" type="slidenum">
              <a:rPr lang="en-US" smtClean="0"/>
              <a:t>‹#›</a:t>
            </a:fld>
            <a:endParaRPr lang="en-US"/>
          </a:p>
        </p:txBody>
      </p:sp>
    </p:spTree>
    <p:extLst>
      <p:ext uri="{BB962C8B-B14F-4D97-AF65-F5344CB8AC3E}">
        <p14:creationId xmlns:p14="http://schemas.microsoft.com/office/powerpoint/2010/main" val="1743715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F78E5B-694C-4F86-9104-F8F4DCCFDEF4}" type="slidenum">
              <a:rPr lang="en-US" smtClean="0"/>
              <a:t>1</a:t>
            </a:fld>
            <a:endParaRPr lang="en-US"/>
          </a:p>
        </p:txBody>
      </p:sp>
    </p:spTree>
    <p:extLst>
      <p:ext uri="{BB962C8B-B14F-4D97-AF65-F5344CB8AC3E}">
        <p14:creationId xmlns:p14="http://schemas.microsoft.com/office/powerpoint/2010/main" val="439232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CEEBB8-23F9-44E8-8E3B-EFC7D4B35259}" type="datetime1">
              <a:rPr lang="en-US" smtClean="0"/>
              <a:t>10/31/2022</a:t>
            </a:fld>
            <a:endParaRPr lang="en-US"/>
          </a:p>
        </p:txBody>
      </p:sp>
      <p:sp>
        <p:nvSpPr>
          <p:cNvPr id="5" name="Footer Placeholder 4"/>
          <p:cNvSpPr>
            <a:spLocks noGrp="1"/>
          </p:cNvSpPr>
          <p:nvPr>
            <p:ph type="ftr" sz="quarter" idx="11"/>
          </p:nvPr>
        </p:nvSpPr>
        <p:spPr/>
        <p:txBody>
          <a:bodyPr/>
          <a:lstStyle/>
          <a:p>
            <a:r>
              <a:rPr lang="en-US" smtClean="0"/>
              <a:t>PCR- Dr. Kamarehei</a:t>
            </a:r>
            <a:endParaRPr lang="en-US"/>
          </a:p>
        </p:txBody>
      </p:sp>
      <p:sp>
        <p:nvSpPr>
          <p:cNvPr id="6" name="Slide Number Placeholder 5"/>
          <p:cNvSpPr>
            <a:spLocks noGrp="1"/>
          </p:cNvSpPr>
          <p:nvPr>
            <p:ph type="sldNum" sz="quarter" idx="12"/>
          </p:nvPr>
        </p:nvSpPr>
        <p:spPr/>
        <p:txBody>
          <a:bodyPr/>
          <a:lstStyle/>
          <a:p>
            <a:fld id="{EB66664F-972B-436D-92DA-6AFC8DF1C417}" type="slidenum">
              <a:rPr lang="en-US" smtClean="0"/>
              <a:t>‹#›</a:t>
            </a:fld>
            <a:endParaRPr lang="en-US"/>
          </a:p>
        </p:txBody>
      </p:sp>
    </p:spTree>
    <p:extLst>
      <p:ext uri="{BB962C8B-B14F-4D97-AF65-F5344CB8AC3E}">
        <p14:creationId xmlns:p14="http://schemas.microsoft.com/office/powerpoint/2010/main" val="195128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1B273B-419A-4462-BAAD-F7B45F783739}" type="datetime1">
              <a:rPr lang="en-US" smtClean="0"/>
              <a:t>10/31/2022</a:t>
            </a:fld>
            <a:endParaRPr lang="en-US"/>
          </a:p>
        </p:txBody>
      </p:sp>
      <p:sp>
        <p:nvSpPr>
          <p:cNvPr id="5" name="Footer Placeholder 4"/>
          <p:cNvSpPr>
            <a:spLocks noGrp="1"/>
          </p:cNvSpPr>
          <p:nvPr>
            <p:ph type="ftr" sz="quarter" idx="11"/>
          </p:nvPr>
        </p:nvSpPr>
        <p:spPr/>
        <p:txBody>
          <a:bodyPr/>
          <a:lstStyle/>
          <a:p>
            <a:r>
              <a:rPr lang="en-US" smtClean="0"/>
              <a:t>PCR- Dr. Kamarehei</a:t>
            </a:r>
            <a:endParaRPr lang="en-US"/>
          </a:p>
        </p:txBody>
      </p:sp>
      <p:sp>
        <p:nvSpPr>
          <p:cNvPr id="6" name="Slide Number Placeholder 5"/>
          <p:cNvSpPr>
            <a:spLocks noGrp="1"/>
          </p:cNvSpPr>
          <p:nvPr>
            <p:ph type="sldNum" sz="quarter" idx="12"/>
          </p:nvPr>
        </p:nvSpPr>
        <p:spPr/>
        <p:txBody>
          <a:bodyPr/>
          <a:lstStyle/>
          <a:p>
            <a:fld id="{EB66664F-972B-436D-92DA-6AFC8DF1C417}" type="slidenum">
              <a:rPr lang="en-US" smtClean="0"/>
              <a:t>‹#›</a:t>
            </a:fld>
            <a:endParaRPr lang="en-US"/>
          </a:p>
        </p:txBody>
      </p:sp>
    </p:spTree>
    <p:extLst>
      <p:ext uri="{BB962C8B-B14F-4D97-AF65-F5344CB8AC3E}">
        <p14:creationId xmlns:p14="http://schemas.microsoft.com/office/powerpoint/2010/main" val="1595388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4CF3FA-4746-46CA-82B6-3B75A53BB473}" type="datetime1">
              <a:rPr lang="en-US" smtClean="0"/>
              <a:t>10/31/2022</a:t>
            </a:fld>
            <a:endParaRPr lang="en-US"/>
          </a:p>
        </p:txBody>
      </p:sp>
      <p:sp>
        <p:nvSpPr>
          <p:cNvPr id="5" name="Footer Placeholder 4"/>
          <p:cNvSpPr>
            <a:spLocks noGrp="1"/>
          </p:cNvSpPr>
          <p:nvPr>
            <p:ph type="ftr" sz="quarter" idx="11"/>
          </p:nvPr>
        </p:nvSpPr>
        <p:spPr/>
        <p:txBody>
          <a:bodyPr/>
          <a:lstStyle/>
          <a:p>
            <a:r>
              <a:rPr lang="en-US" smtClean="0"/>
              <a:t>PCR- Dr. Kamarehei</a:t>
            </a:r>
            <a:endParaRPr lang="en-US"/>
          </a:p>
        </p:txBody>
      </p:sp>
      <p:sp>
        <p:nvSpPr>
          <p:cNvPr id="6" name="Slide Number Placeholder 5"/>
          <p:cNvSpPr>
            <a:spLocks noGrp="1"/>
          </p:cNvSpPr>
          <p:nvPr>
            <p:ph type="sldNum" sz="quarter" idx="12"/>
          </p:nvPr>
        </p:nvSpPr>
        <p:spPr/>
        <p:txBody>
          <a:bodyPr/>
          <a:lstStyle/>
          <a:p>
            <a:fld id="{EB66664F-972B-436D-92DA-6AFC8DF1C41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32214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E2D85D-244D-42F4-8997-9DA1BFB3C56B}" type="datetime1">
              <a:rPr lang="en-US" smtClean="0"/>
              <a:t>10/31/2022</a:t>
            </a:fld>
            <a:endParaRPr lang="en-US"/>
          </a:p>
        </p:txBody>
      </p:sp>
      <p:sp>
        <p:nvSpPr>
          <p:cNvPr id="5" name="Footer Placeholder 4"/>
          <p:cNvSpPr>
            <a:spLocks noGrp="1"/>
          </p:cNvSpPr>
          <p:nvPr>
            <p:ph type="ftr" sz="quarter" idx="11"/>
          </p:nvPr>
        </p:nvSpPr>
        <p:spPr/>
        <p:txBody>
          <a:bodyPr/>
          <a:lstStyle/>
          <a:p>
            <a:r>
              <a:rPr lang="en-US" smtClean="0"/>
              <a:t>PCR- Dr. Kamarehei</a:t>
            </a:r>
            <a:endParaRPr lang="en-US"/>
          </a:p>
        </p:txBody>
      </p:sp>
      <p:sp>
        <p:nvSpPr>
          <p:cNvPr id="6" name="Slide Number Placeholder 5"/>
          <p:cNvSpPr>
            <a:spLocks noGrp="1"/>
          </p:cNvSpPr>
          <p:nvPr>
            <p:ph type="sldNum" sz="quarter" idx="12"/>
          </p:nvPr>
        </p:nvSpPr>
        <p:spPr/>
        <p:txBody>
          <a:bodyPr/>
          <a:lstStyle/>
          <a:p>
            <a:fld id="{EB66664F-972B-436D-92DA-6AFC8DF1C417}" type="slidenum">
              <a:rPr lang="en-US" smtClean="0"/>
              <a:t>‹#›</a:t>
            </a:fld>
            <a:endParaRPr lang="en-US"/>
          </a:p>
        </p:txBody>
      </p:sp>
    </p:spTree>
    <p:extLst>
      <p:ext uri="{BB962C8B-B14F-4D97-AF65-F5344CB8AC3E}">
        <p14:creationId xmlns:p14="http://schemas.microsoft.com/office/powerpoint/2010/main" val="316332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36B90A-4A1D-474B-9C33-4ACCA12F0168}" type="datetime1">
              <a:rPr lang="en-US" smtClean="0"/>
              <a:t>10/31/2022</a:t>
            </a:fld>
            <a:endParaRPr lang="en-US"/>
          </a:p>
        </p:txBody>
      </p:sp>
      <p:sp>
        <p:nvSpPr>
          <p:cNvPr id="5" name="Footer Placeholder 4"/>
          <p:cNvSpPr>
            <a:spLocks noGrp="1"/>
          </p:cNvSpPr>
          <p:nvPr>
            <p:ph type="ftr" sz="quarter" idx="11"/>
          </p:nvPr>
        </p:nvSpPr>
        <p:spPr/>
        <p:txBody>
          <a:bodyPr/>
          <a:lstStyle/>
          <a:p>
            <a:r>
              <a:rPr lang="en-US" smtClean="0"/>
              <a:t>PCR- Dr. Kamarehei</a:t>
            </a:r>
            <a:endParaRPr lang="en-US"/>
          </a:p>
        </p:txBody>
      </p:sp>
      <p:sp>
        <p:nvSpPr>
          <p:cNvPr id="6" name="Slide Number Placeholder 5"/>
          <p:cNvSpPr>
            <a:spLocks noGrp="1"/>
          </p:cNvSpPr>
          <p:nvPr>
            <p:ph type="sldNum" sz="quarter" idx="12"/>
          </p:nvPr>
        </p:nvSpPr>
        <p:spPr/>
        <p:txBody>
          <a:bodyPr/>
          <a:lstStyle/>
          <a:p>
            <a:fld id="{EB66664F-972B-436D-92DA-6AFC8DF1C41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82885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2BE7E0-4D69-452F-8E42-3B9D0C34E8AE}" type="datetime1">
              <a:rPr lang="en-US" smtClean="0"/>
              <a:t>10/31/2022</a:t>
            </a:fld>
            <a:endParaRPr lang="en-US"/>
          </a:p>
        </p:txBody>
      </p:sp>
      <p:sp>
        <p:nvSpPr>
          <p:cNvPr id="5" name="Footer Placeholder 4"/>
          <p:cNvSpPr>
            <a:spLocks noGrp="1"/>
          </p:cNvSpPr>
          <p:nvPr>
            <p:ph type="ftr" sz="quarter" idx="11"/>
          </p:nvPr>
        </p:nvSpPr>
        <p:spPr/>
        <p:txBody>
          <a:bodyPr/>
          <a:lstStyle/>
          <a:p>
            <a:r>
              <a:rPr lang="en-US" smtClean="0"/>
              <a:t>PCR- Dr. Kamarehei</a:t>
            </a:r>
            <a:endParaRPr lang="en-US"/>
          </a:p>
        </p:txBody>
      </p:sp>
      <p:sp>
        <p:nvSpPr>
          <p:cNvPr id="6" name="Slide Number Placeholder 5"/>
          <p:cNvSpPr>
            <a:spLocks noGrp="1"/>
          </p:cNvSpPr>
          <p:nvPr>
            <p:ph type="sldNum" sz="quarter" idx="12"/>
          </p:nvPr>
        </p:nvSpPr>
        <p:spPr/>
        <p:txBody>
          <a:bodyPr/>
          <a:lstStyle/>
          <a:p>
            <a:fld id="{EB66664F-972B-436D-92DA-6AFC8DF1C417}" type="slidenum">
              <a:rPr lang="en-US" smtClean="0"/>
              <a:t>‹#›</a:t>
            </a:fld>
            <a:endParaRPr lang="en-US"/>
          </a:p>
        </p:txBody>
      </p:sp>
    </p:spTree>
    <p:extLst>
      <p:ext uri="{BB962C8B-B14F-4D97-AF65-F5344CB8AC3E}">
        <p14:creationId xmlns:p14="http://schemas.microsoft.com/office/powerpoint/2010/main" val="2191428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954A01-3129-49E4-8E93-60B5CCE86E61}" type="datetime1">
              <a:rPr lang="en-US" smtClean="0"/>
              <a:t>10/31/2022</a:t>
            </a:fld>
            <a:endParaRPr lang="en-US"/>
          </a:p>
        </p:txBody>
      </p:sp>
      <p:sp>
        <p:nvSpPr>
          <p:cNvPr id="5" name="Footer Placeholder 4"/>
          <p:cNvSpPr>
            <a:spLocks noGrp="1"/>
          </p:cNvSpPr>
          <p:nvPr>
            <p:ph type="ftr" sz="quarter" idx="11"/>
          </p:nvPr>
        </p:nvSpPr>
        <p:spPr/>
        <p:txBody>
          <a:bodyPr/>
          <a:lstStyle/>
          <a:p>
            <a:r>
              <a:rPr lang="en-US" smtClean="0"/>
              <a:t>PCR- Dr. Kamarehei</a:t>
            </a:r>
            <a:endParaRPr lang="en-US"/>
          </a:p>
        </p:txBody>
      </p:sp>
      <p:sp>
        <p:nvSpPr>
          <p:cNvPr id="6" name="Slide Number Placeholder 5"/>
          <p:cNvSpPr>
            <a:spLocks noGrp="1"/>
          </p:cNvSpPr>
          <p:nvPr>
            <p:ph type="sldNum" sz="quarter" idx="12"/>
          </p:nvPr>
        </p:nvSpPr>
        <p:spPr/>
        <p:txBody>
          <a:bodyPr/>
          <a:lstStyle/>
          <a:p>
            <a:fld id="{EB66664F-972B-436D-92DA-6AFC8DF1C417}" type="slidenum">
              <a:rPr lang="en-US" smtClean="0"/>
              <a:t>‹#›</a:t>
            </a:fld>
            <a:endParaRPr lang="en-US"/>
          </a:p>
        </p:txBody>
      </p:sp>
    </p:spTree>
    <p:extLst>
      <p:ext uri="{BB962C8B-B14F-4D97-AF65-F5344CB8AC3E}">
        <p14:creationId xmlns:p14="http://schemas.microsoft.com/office/powerpoint/2010/main" val="2943767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4906B3-2F6B-45A7-9704-B805992B9382}" type="datetime1">
              <a:rPr lang="en-US" smtClean="0"/>
              <a:t>10/31/2022</a:t>
            </a:fld>
            <a:endParaRPr lang="en-US"/>
          </a:p>
        </p:txBody>
      </p:sp>
      <p:sp>
        <p:nvSpPr>
          <p:cNvPr id="5" name="Footer Placeholder 4"/>
          <p:cNvSpPr>
            <a:spLocks noGrp="1"/>
          </p:cNvSpPr>
          <p:nvPr>
            <p:ph type="ftr" sz="quarter" idx="11"/>
          </p:nvPr>
        </p:nvSpPr>
        <p:spPr/>
        <p:txBody>
          <a:bodyPr/>
          <a:lstStyle/>
          <a:p>
            <a:r>
              <a:rPr lang="en-US" smtClean="0"/>
              <a:t>PCR- Dr. Kamarehei</a:t>
            </a:r>
            <a:endParaRPr lang="en-US"/>
          </a:p>
        </p:txBody>
      </p:sp>
      <p:sp>
        <p:nvSpPr>
          <p:cNvPr id="6" name="Slide Number Placeholder 5"/>
          <p:cNvSpPr>
            <a:spLocks noGrp="1"/>
          </p:cNvSpPr>
          <p:nvPr>
            <p:ph type="sldNum" sz="quarter" idx="12"/>
          </p:nvPr>
        </p:nvSpPr>
        <p:spPr/>
        <p:txBody>
          <a:bodyPr/>
          <a:lstStyle/>
          <a:p>
            <a:fld id="{EB66664F-972B-436D-92DA-6AFC8DF1C417}" type="slidenum">
              <a:rPr lang="en-US" smtClean="0"/>
              <a:t>‹#›</a:t>
            </a:fld>
            <a:endParaRPr lang="en-US"/>
          </a:p>
        </p:txBody>
      </p:sp>
    </p:spTree>
    <p:extLst>
      <p:ext uri="{BB962C8B-B14F-4D97-AF65-F5344CB8AC3E}">
        <p14:creationId xmlns:p14="http://schemas.microsoft.com/office/powerpoint/2010/main" val="1199507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A5B8F2-3E67-40C5-B249-CB36FCEA5EB2}" type="datetime1">
              <a:rPr lang="en-US" smtClean="0"/>
              <a:t>10/31/2022</a:t>
            </a:fld>
            <a:endParaRPr lang="en-US"/>
          </a:p>
        </p:txBody>
      </p:sp>
      <p:sp>
        <p:nvSpPr>
          <p:cNvPr id="5" name="Footer Placeholder 4"/>
          <p:cNvSpPr>
            <a:spLocks noGrp="1"/>
          </p:cNvSpPr>
          <p:nvPr>
            <p:ph type="ftr" sz="quarter" idx="11"/>
          </p:nvPr>
        </p:nvSpPr>
        <p:spPr/>
        <p:txBody>
          <a:bodyPr/>
          <a:lstStyle/>
          <a:p>
            <a:r>
              <a:rPr lang="en-US" smtClean="0"/>
              <a:t>PCR- Dr. Kamarehei</a:t>
            </a:r>
            <a:endParaRPr lang="en-US"/>
          </a:p>
        </p:txBody>
      </p:sp>
      <p:sp>
        <p:nvSpPr>
          <p:cNvPr id="6" name="Slide Number Placeholder 5"/>
          <p:cNvSpPr>
            <a:spLocks noGrp="1"/>
          </p:cNvSpPr>
          <p:nvPr>
            <p:ph type="sldNum" sz="quarter" idx="12"/>
          </p:nvPr>
        </p:nvSpPr>
        <p:spPr/>
        <p:txBody>
          <a:bodyPr/>
          <a:lstStyle/>
          <a:p>
            <a:fld id="{EB66664F-972B-436D-92DA-6AFC8DF1C417}" type="slidenum">
              <a:rPr lang="en-US" smtClean="0"/>
              <a:t>‹#›</a:t>
            </a:fld>
            <a:endParaRPr lang="en-US"/>
          </a:p>
        </p:txBody>
      </p:sp>
    </p:spTree>
    <p:extLst>
      <p:ext uri="{BB962C8B-B14F-4D97-AF65-F5344CB8AC3E}">
        <p14:creationId xmlns:p14="http://schemas.microsoft.com/office/powerpoint/2010/main" val="3864703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D0DE25-467B-47E4-8B48-D06FED28E70A}" type="datetime1">
              <a:rPr lang="en-US" smtClean="0"/>
              <a:t>10/31/2022</a:t>
            </a:fld>
            <a:endParaRPr lang="en-US"/>
          </a:p>
        </p:txBody>
      </p:sp>
      <p:sp>
        <p:nvSpPr>
          <p:cNvPr id="5" name="Footer Placeholder 4"/>
          <p:cNvSpPr>
            <a:spLocks noGrp="1"/>
          </p:cNvSpPr>
          <p:nvPr>
            <p:ph type="ftr" sz="quarter" idx="11"/>
          </p:nvPr>
        </p:nvSpPr>
        <p:spPr/>
        <p:txBody>
          <a:bodyPr/>
          <a:lstStyle/>
          <a:p>
            <a:r>
              <a:rPr lang="en-US" smtClean="0"/>
              <a:t>PCR- Dr. Kamarehei</a:t>
            </a:r>
            <a:endParaRPr lang="en-US"/>
          </a:p>
        </p:txBody>
      </p:sp>
      <p:sp>
        <p:nvSpPr>
          <p:cNvPr id="6" name="Slide Number Placeholder 5"/>
          <p:cNvSpPr>
            <a:spLocks noGrp="1"/>
          </p:cNvSpPr>
          <p:nvPr>
            <p:ph type="sldNum" sz="quarter" idx="12"/>
          </p:nvPr>
        </p:nvSpPr>
        <p:spPr/>
        <p:txBody>
          <a:bodyPr/>
          <a:lstStyle/>
          <a:p>
            <a:fld id="{EB66664F-972B-436D-92DA-6AFC8DF1C417}" type="slidenum">
              <a:rPr lang="en-US" smtClean="0"/>
              <a:t>‹#›</a:t>
            </a:fld>
            <a:endParaRPr lang="en-US"/>
          </a:p>
        </p:txBody>
      </p:sp>
    </p:spTree>
    <p:extLst>
      <p:ext uri="{BB962C8B-B14F-4D97-AF65-F5344CB8AC3E}">
        <p14:creationId xmlns:p14="http://schemas.microsoft.com/office/powerpoint/2010/main" val="207843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63138E-6F7D-4B5C-8CBF-89A7FFA0090A}" type="datetime1">
              <a:rPr lang="en-US" smtClean="0"/>
              <a:t>10/31/2022</a:t>
            </a:fld>
            <a:endParaRPr lang="en-US"/>
          </a:p>
        </p:txBody>
      </p:sp>
      <p:sp>
        <p:nvSpPr>
          <p:cNvPr id="6" name="Footer Placeholder 5"/>
          <p:cNvSpPr>
            <a:spLocks noGrp="1"/>
          </p:cNvSpPr>
          <p:nvPr>
            <p:ph type="ftr" sz="quarter" idx="11"/>
          </p:nvPr>
        </p:nvSpPr>
        <p:spPr/>
        <p:txBody>
          <a:bodyPr/>
          <a:lstStyle/>
          <a:p>
            <a:r>
              <a:rPr lang="en-US" smtClean="0"/>
              <a:t>PCR- Dr. Kamarehei</a:t>
            </a:r>
            <a:endParaRPr lang="en-US"/>
          </a:p>
        </p:txBody>
      </p:sp>
      <p:sp>
        <p:nvSpPr>
          <p:cNvPr id="7" name="Slide Number Placeholder 6"/>
          <p:cNvSpPr>
            <a:spLocks noGrp="1"/>
          </p:cNvSpPr>
          <p:nvPr>
            <p:ph type="sldNum" sz="quarter" idx="12"/>
          </p:nvPr>
        </p:nvSpPr>
        <p:spPr/>
        <p:txBody>
          <a:bodyPr/>
          <a:lstStyle/>
          <a:p>
            <a:fld id="{EB66664F-972B-436D-92DA-6AFC8DF1C417}" type="slidenum">
              <a:rPr lang="en-US" smtClean="0"/>
              <a:t>‹#›</a:t>
            </a:fld>
            <a:endParaRPr lang="en-US"/>
          </a:p>
        </p:txBody>
      </p:sp>
    </p:spTree>
    <p:extLst>
      <p:ext uri="{BB962C8B-B14F-4D97-AF65-F5344CB8AC3E}">
        <p14:creationId xmlns:p14="http://schemas.microsoft.com/office/powerpoint/2010/main" val="200566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6EBC45-705A-4BC9-9D7F-75C7CB056F83}" type="datetime1">
              <a:rPr lang="en-US" smtClean="0"/>
              <a:t>10/31/2022</a:t>
            </a:fld>
            <a:endParaRPr lang="en-US"/>
          </a:p>
        </p:txBody>
      </p:sp>
      <p:sp>
        <p:nvSpPr>
          <p:cNvPr id="8" name="Footer Placeholder 7"/>
          <p:cNvSpPr>
            <a:spLocks noGrp="1"/>
          </p:cNvSpPr>
          <p:nvPr>
            <p:ph type="ftr" sz="quarter" idx="11"/>
          </p:nvPr>
        </p:nvSpPr>
        <p:spPr/>
        <p:txBody>
          <a:bodyPr/>
          <a:lstStyle/>
          <a:p>
            <a:r>
              <a:rPr lang="en-US" smtClean="0"/>
              <a:t>PCR- Dr. Kamarehei</a:t>
            </a:r>
            <a:endParaRPr lang="en-US"/>
          </a:p>
        </p:txBody>
      </p:sp>
      <p:sp>
        <p:nvSpPr>
          <p:cNvPr id="9" name="Slide Number Placeholder 8"/>
          <p:cNvSpPr>
            <a:spLocks noGrp="1"/>
          </p:cNvSpPr>
          <p:nvPr>
            <p:ph type="sldNum" sz="quarter" idx="12"/>
          </p:nvPr>
        </p:nvSpPr>
        <p:spPr/>
        <p:txBody>
          <a:bodyPr/>
          <a:lstStyle/>
          <a:p>
            <a:fld id="{EB66664F-972B-436D-92DA-6AFC8DF1C417}" type="slidenum">
              <a:rPr lang="en-US" smtClean="0"/>
              <a:t>‹#›</a:t>
            </a:fld>
            <a:endParaRPr lang="en-US"/>
          </a:p>
        </p:txBody>
      </p:sp>
    </p:spTree>
    <p:extLst>
      <p:ext uri="{BB962C8B-B14F-4D97-AF65-F5344CB8AC3E}">
        <p14:creationId xmlns:p14="http://schemas.microsoft.com/office/powerpoint/2010/main" val="248056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31CEC3-0E8C-4CEC-B893-5DF40BA83F8C}" type="datetime1">
              <a:rPr lang="en-US" smtClean="0"/>
              <a:t>10/31/2022</a:t>
            </a:fld>
            <a:endParaRPr lang="en-US"/>
          </a:p>
        </p:txBody>
      </p:sp>
      <p:sp>
        <p:nvSpPr>
          <p:cNvPr id="4" name="Footer Placeholder 3"/>
          <p:cNvSpPr>
            <a:spLocks noGrp="1"/>
          </p:cNvSpPr>
          <p:nvPr>
            <p:ph type="ftr" sz="quarter" idx="11"/>
          </p:nvPr>
        </p:nvSpPr>
        <p:spPr/>
        <p:txBody>
          <a:bodyPr/>
          <a:lstStyle/>
          <a:p>
            <a:r>
              <a:rPr lang="en-US" smtClean="0"/>
              <a:t>PCR- Dr. Kamarehei</a:t>
            </a:r>
            <a:endParaRPr lang="en-US"/>
          </a:p>
        </p:txBody>
      </p:sp>
      <p:sp>
        <p:nvSpPr>
          <p:cNvPr id="5" name="Slide Number Placeholder 4"/>
          <p:cNvSpPr>
            <a:spLocks noGrp="1"/>
          </p:cNvSpPr>
          <p:nvPr>
            <p:ph type="sldNum" sz="quarter" idx="12"/>
          </p:nvPr>
        </p:nvSpPr>
        <p:spPr/>
        <p:txBody>
          <a:bodyPr/>
          <a:lstStyle/>
          <a:p>
            <a:fld id="{EB66664F-972B-436D-92DA-6AFC8DF1C417}" type="slidenum">
              <a:rPr lang="en-US" smtClean="0"/>
              <a:t>‹#›</a:t>
            </a:fld>
            <a:endParaRPr lang="en-US"/>
          </a:p>
        </p:txBody>
      </p:sp>
    </p:spTree>
    <p:extLst>
      <p:ext uri="{BB962C8B-B14F-4D97-AF65-F5344CB8AC3E}">
        <p14:creationId xmlns:p14="http://schemas.microsoft.com/office/powerpoint/2010/main" val="136831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2746DD-3362-4992-BEB2-7EE646CEBF69}" type="datetime1">
              <a:rPr lang="en-US" smtClean="0"/>
              <a:t>10/31/2022</a:t>
            </a:fld>
            <a:endParaRPr lang="en-US"/>
          </a:p>
        </p:txBody>
      </p:sp>
      <p:sp>
        <p:nvSpPr>
          <p:cNvPr id="3" name="Footer Placeholder 2"/>
          <p:cNvSpPr>
            <a:spLocks noGrp="1"/>
          </p:cNvSpPr>
          <p:nvPr>
            <p:ph type="ftr" sz="quarter" idx="11"/>
          </p:nvPr>
        </p:nvSpPr>
        <p:spPr/>
        <p:txBody>
          <a:bodyPr/>
          <a:lstStyle/>
          <a:p>
            <a:r>
              <a:rPr lang="en-US" smtClean="0"/>
              <a:t>PCR- Dr. Kamarehei</a:t>
            </a:r>
            <a:endParaRPr lang="en-US"/>
          </a:p>
        </p:txBody>
      </p:sp>
      <p:sp>
        <p:nvSpPr>
          <p:cNvPr id="4" name="Slide Number Placeholder 3"/>
          <p:cNvSpPr>
            <a:spLocks noGrp="1"/>
          </p:cNvSpPr>
          <p:nvPr>
            <p:ph type="sldNum" sz="quarter" idx="12"/>
          </p:nvPr>
        </p:nvSpPr>
        <p:spPr/>
        <p:txBody>
          <a:bodyPr/>
          <a:lstStyle/>
          <a:p>
            <a:fld id="{EB66664F-972B-436D-92DA-6AFC8DF1C417}" type="slidenum">
              <a:rPr lang="en-US" smtClean="0"/>
              <a:t>‹#›</a:t>
            </a:fld>
            <a:endParaRPr lang="en-US"/>
          </a:p>
        </p:txBody>
      </p:sp>
    </p:spTree>
    <p:extLst>
      <p:ext uri="{BB962C8B-B14F-4D97-AF65-F5344CB8AC3E}">
        <p14:creationId xmlns:p14="http://schemas.microsoft.com/office/powerpoint/2010/main" val="1522728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B2540-44B0-4777-ABEC-33C7DE8D87B8}" type="datetime1">
              <a:rPr lang="en-US" smtClean="0"/>
              <a:t>10/31/2022</a:t>
            </a:fld>
            <a:endParaRPr lang="en-US"/>
          </a:p>
        </p:txBody>
      </p:sp>
      <p:sp>
        <p:nvSpPr>
          <p:cNvPr id="6" name="Footer Placeholder 5"/>
          <p:cNvSpPr>
            <a:spLocks noGrp="1"/>
          </p:cNvSpPr>
          <p:nvPr>
            <p:ph type="ftr" sz="quarter" idx="11"/>
          </p:nvPr>
        </p:nvSpPr>
        <p:spPr/>
        <p:txBody>
          <a:bodyPr/>
          <a:lstStyle/>
          <a:p>
            <a:r>
              <a:rPr lang="en-US" smtClean="0"/>
              <a:t>PCR- Dr. Kamarehei</a:t>
            </a:r>
            <a:endParaRPr lang="en-US"/>
          </a:p>
        </p:txBody>
      </p:sp>
      <p:sp>
        <p:nvSpPr>
          <p:cNvPr id="7" name="Slide Number Placeholder 6"/>
          <p:cNvSpPr>
            <a:spLocks noGrp="1"/>
          </p:cNvSpPr>
          <p:nvPr>
            <p:ph type="sldNum" sz="quarter" idx="12"/>
          </p:nvPr>
        </p:nvSpPr>
        <p:spPr/>
        <p:txBody>
          <a:bodyPr/>
          <a:lstStyle/>
          <a:p>
            <a:fld id="{EB66664F-972B-436D-92DA-6AFC8DF1C417}" type="slidenum">
              <a:rPr lang="en-US" smtClean="0"/>
              <a:t>‹#›</a:t>
            </a:fld>
            <a:endParaRPr lang="en-US"/>
          </a:p>
        </p:txBody>
      </p:sp>
    </p:spTree>
    <p:extLst>
      <p:ext uri="{BB962C8B-B14F-4D97-AF65-F5344CB8AC3E}">
        <p14:creationId xmlns:p14="http://schemas.microsoft.com/office/powerpoint/2010/main" val="729723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DCFC2-C5B4-4DC1-BDB9-EA2C8ADB49F3}" type="datetime1">
              <a:rPr lang="en-US" smtClean="0"/>
              <a:t>10/31/2022</a:t>
            </a:fld>
            <a:endParaRPr lang="en-US"/>
          </a:p>
        </p:txBody>
      </p:sp>
      <p:sp>
        <p:nvSpPr>
          <p:cNvPr id="6" name="Footer Placeholder 5"/>
          <p:cNvSpPr>
            <a:spLocks noGrp="1"/>
          </p:cNvSpPr>
          <p:nvPr>
            <p:ph type="ftr" sz="quarter" idx="11"/>
          </p:nvPr>
        </p:nvSpPr>
        <p:spPr/>
        <p:txBody>
          <a:bodyPr/>
          <a:lstStyle/>
          <a:p>
            <a:r>
              <a:rPr lang="en-US" smtClean="0"/>
              <a:t>PCR- Dr. Kamarehei</a:t>
            </a:r>
            <a:endParaRPr lang="en-US"/>
          </a:p>
        </p:txBody>
      </p:sp>
      <p:sp>
        <p:nvSpPr>
          <p:cNvPr id="7" name="Slide Number Placeholder 6"/>
          <p:cNvSpPr>
            <a:spLocks noGrp="1"/>
          </p:cNvSpPr>
          <p:nvPr>
            <p:ph type="sldNum" sz="quarter" idx="12"/>
          </p:nvPr>
        </p:nvSpPr>
        <p:spPr/>
        <p:txBody>
          <a:bodyPr/>
          <a:lstStyle/>
          <a:p>
            <a:fld id="{EB66664F-972B-436D-92DA-6AFC8DF1C417}" type="slidenum">
              <a:rPr lang="en-US" smtClean="0"/>
              <a:t>‹#›</a:t>
            </a:fld>
            <a:endParaRPr lang="en-US"/>
          </a:p>
        </p:txBody>
      </p:sp>
    </p:spTree>
    <p:extLst>
      <p:ext uri="{BB962C8B-B14F-4D97-AF65-F5344CB8AC3E}">
        <p14:creationId xmlns:p14="http://schemas.microsoft.com/office/powerpoint/2010/main" val="847526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652D25-59C9-41D9-8DDE-E4052AAAA9E7}" type="datetime1">
              <a:rPr lang="en-US" smtClean="0"/>
              <a:t>10/31/2022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PCR- Dr. Kamarehei</a:t>
            </a: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B66664F-972B-436D-92DA-6AFC8DF1C417}" type="slidenum">
              <a:rPr lang="en-US" smtClean="0"/>
              <a:t>‹#›</a:t>
            </a:fld>
            <a:endParaRPr lang="en-US"/>
          </a:p>
        </p:txBody>
      </p:sp>
    </p:spTree>
    <p:extLst>
      <p:ext uri="{BB962C8B-B14F-4D97-AF65-F5344CB8AC3E}">
        <p14:creationId xmlns:p14="http://schemas.microsoft.com/office/powerpoint/2010/main" val="1665250213"/>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journals.plos.org/plosone/article?id=10.1371/journal.pone.0241803#:~:text=RNase%20H2%2Ddependent%20PCR%20(rh%2DPCR)%20utilizes%20DNA,Pyrococcus%20abyssi%20RNase%20H2%20enzym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597" y="1116015"/>
            <a:ext cx="8596668" cy="1826581"/>
          </a:xfrm>
        </p:spPr>
        <p:txBody>
          <a:bodyPr>
            <a:normAutofit/>
          </a:bodyPr>
          <a:lstStyle/>
          <a:p>
            <a:pPr algn="ctr" rtl="1"/>
            <a:r>
              <a:rPr lang="fa-IR" sz="4400" b="1" dirty="0" smtClean="0">
                <a:solidFill>
                  <a:srgbClr val="7030A0"/>
                </a:solidFill>
                <a:cs typeface="B Koodak" panose="00000700000000000000" pitchFamily="2" charset="-78"/>
              </a:rPr>
              <a:t>روش های مختلف </a:t>
            </a:r>
            <a:r>
              <a:rPr lang="en-US" sz="4400" b="1" dirty="0" smtClean="0">
                <a:solidFill>
                  <a:srgbClr val="7030A0"/>
                </a:solidFill>
                <a:cs typeface="B Koodak" panose="00000700000000000000" pitchFamily="2" charset="-78"/>
              </a:rPr>
              <a:t>PCR</a:t>
            </a:r>
            <a:endParaRPr lang="en-US" sz="4400" b="1" dirty="0">
              <a:solidFill>
                <a:srgbClr val="7030A0"/>
              </a:solidFill>
              <a:cs typeface="B Koodak" panose="00000700000000000000" pitchFamily="2" charset="-78"/>
            </a:endParaRPr>
          </a:p>
        </p:txBody>
      </p:sp>
      <p:sp>
        <p:nvSpPr>
          <p:cNvPr id="3" name="Text Placeholder 2"/>
          <p:cNvSpPr>
            <a:spLocks noGrp="1"/>
          </p:cNvSpPr>
          <p:nvPr>
            <p:ph type="body" idx="1"/>
          </p:nvPr>
        </p:nvSpPr>
        <p:spPr>
          <a:xfrm>
            <a:off x="1114062" y="3196059"/>
            <a:ext cx="8596668" cy="860400"/>
          </a:xfrm>
        </p:spPr>
        <p:txBody>
          <a:bodyPr/>
          <a:lstStyle/>
          <a:p>
            <a:pPr algn="ctr" rtl="1"/>
            <a:r>
              <a:rPr lang="fa-IR" b="1" dirty="0" smtClean="0">
                <a:solidFill>
                  <a:srgbClr val="002060"/>
                </a:solidFill>
              </a:rPr>
              <a:t>مدرس: دکتر کمره ئی</a:t>
            </a:r>
          </a:p>
          <a:p>
            <a:pPr algn="ctr" rtl="1"/>
            <a:r>
              <a:rPr lang="fa-IR" dirty="0" smtClean="0">
                <a:solidFill>
                  <a:srgbClr val="002060"/>
                </a:solidFill>
              </a:rPr>
              <a:t>دکترای تخصصی باکتری شناسی پزشکی</a:t>
            </a:r>
            <a:endParaRPr lang="en-US" dirty="0">
              <a:solidFill>
                <a:srgbClr val="002060"/>
              </a:solidFill>
            </a:endParaRPr>
          </a:p>
        </p:txBody>
      </p:sp>
      <p:sp>
        <p:nvSpPr>
          <p:cNvPr id="4" name="Date Placeholder 3"/>
          <p:cNvSpPr>
            <a:spLocks noGrp="1"/>
          </p:cNvSpPr>
          <p:nvPr>
            <p:ph type="dt" sz="half" idx="10"/>
          </p:nvPr>
        </p:nvSpPr>
        <p:spPr/>
        <p:txBody>
          <a:bodyPr/>
          <a:lstStyle/>
          <a:p>
            <a:fld id="{47633456-1DA0-4118-A4D9-052DD0226F0E}" type="datetime1">
              <a:rPr lang="en-US" smtClean="0"/>
              <a:t>10/31/2022</a:t>
            </a:fld>
            <a:endParaRPr lang="en-US"/>
          </a:p>
        </p:txBody>
      </p:sp>
      <p:sp>
        <p:nvSpPr>
          <p:cNvPr id="5" name="Footer Placeholder 4"/>
          <p:cNvSpPr>
            <a:spLocks noGrp="1"/>
          </p:cNvSpPr>
          <p:nvPr>
            <p:ph type="ftr" sz="quarter" idx="11"/>
          </p:nvPr>
        </p:nvSpPr>
        <p:spPr/>
        <p:txBody>
          <a:bodyPr/>
          <a:lstStyle/>
          <a:p>
            <a:r>
              <a:rPr lang="en-US" smtClean="0"/>
              <a:t>PCR- Dr. Kamarehei</a:t>
            </a:r>
            <a:endParaRPr lang="en-US"/>
          </a:p>
        </p:txBody>
      </p:sp>
      <p:sp>
        <p:nvSpPr>
          <p:cNvPr id="6" name="Slide Number Placeholder 5"/>
          <p:cNvSpPr>
            <a:spLocks noGrp="1"/>
          </p:cNvSpPr>
          <p:nvPr>
            <p:ph type="sldNum" sz="quarter" idx="12"/>
          </p:nvPr>
        </p:nvSpPr>
        <p:spPr/>
        <p:txBody>
          <a:bodyPr/>
          <a:lstStyle/>
          <a:p>
            <a:fld id="{EB66664F-972B-436D-92DA-6AFC8DF1C417}" type="slidenum">
              <a:rPr lang="en-US" smtClean="0"/>
              <a:t>1</a:t>
            </a:fld>
            <a:endParaRPr lang="en-US"/>
          </a:p>
        </p:txBody>
      </p:sp>
    </p:spTree>
    <p:extLst>
      <p:ext uri="{BB962C8B-B14F-4D97-AF65-F5344CB8AC3E}">
        <p14:creationId xmlns:p14="http://schemas.microsoft.com/office/powerpoint/2010/main" val="10205863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7030A0"/>
                </a:solidFill>
              </a:rPr>
              <a:t>ARMS</a:t>
            </a:r>
            <a:r>
              <a:rPr lang="fa-IR" b="1" dirty="0" smtClean="0">
                <a:solidFill>
                  <a:srgbClr val="7030A0"/>
                </a:solidFill>
              </a:rPr>
              <a:t>-</a:t>
            </a:r>
            <a:r>
              <a:rPr lang="en-US" b="1" dirty="0" smtClean="0">
                <a:solidFill>
                  <a:srgbClr val="7030A0"/>
                </a:solidFill>
              </a:rPr>
              <a:t>PCR</a:t>
            </a:r>
            <a:r>
              <a:rPr lang="fa-IR" b="1" dirty="0" smtClean="0">
                <a:solidFill>
                  <a:srgbClr val="7030A0"/>
                </a:solidFill>
              </a:rPr>
              <a:t/>
            </a:r>
            <a:br>
              <a:rPr lang="fa-IR" b="1" dirty="0" smtClean="0">
                <a:solidFill>
                  <a:srgbClr val="7030A0"/>
                </a:solidFill>
              </a:rPr>
            </a:br>
            <a:r>
              <a:rPr lang="en-US" dirty="0">
                <a:solidFill>
                  <a:srgbClr val="7030A0"/>
                </a:solidFill>
              </a:rPr>
              <a:t>Amplification Refractory Mutation System</a:t>
            </a:r>
            <a:r>
              <a:rPr lang="en-US" b="1" dirty="0">
                <a:solidFill>
                  <a:srgbClr val="7030A0"/>
                </a:solidFill>
              </a:rPr>
              <a:t/>
            </a:r>
            <a:br>
              <a:rPr lang="en-US" b="1" dirty="0">
                <a:solidFill>
                  <a:srgbClr val="7030A0"/>
                </a:solidFill>
              </a:rPr>
            </a:br>
            <a:endParaRPr lang="en-US" dirty="0">
              <a:solidFill>
                <a:srgbClr val="7030A0"/>
              </a:solidFill>
            </a:endParaRPr>
          </a:p>
        </p:txBody>
      </p:sp>
      <p:sp>
        <p:nvSpPr>
          <p:cNvPr id="3" name="Content Placeholder 2"/>
          <p:cNvSpPr>
            <a:spLocks noGrp="1"/>
          </p:cNvSpPr>
          <p:nvPr>
            <p:ph idx="1"/>
          </p:nvPr>
        </p:nvSpPr>
        <p:spPr/>
        <p:txBody>
          <a:bodyPr>
            <a:normAutofit lnSpcReduction="10000"/>
          </a:bodyPr>
          <a:lstStyle/>
          <a:p>
            <a:pPr algn="just" rtl="1"/>
            <a:r>
              <a:rPr lang="fa-IR" dirty="0" smtClean="0">
                <a:cs typeface="B Koodak" panose="00000700000000000000" pitchFamily="2" charset="-78"/>
              </a:rPr>
              <a:t>اين </a:t>
            </a:r>
            <a:r>
              <a:rPr lang="fa-IR" dirty="0">
                <a:cs typeface="B Koodak" panose="00000700000000000000" pitchFamily="2" charset="-78"/>
              </a:rPr>
              <a:t>روش تحت عنوان تكثير اختصاصي </a:t>
            </a:r>
            <a:r>
              <a:rPr lang="fa-IR" dirty="0" smtClean="0">
                <a:cs typeface="B Koodak" panose="00000700000000000000" pitchFamily="2" charset="-78"/>
              </a:rPr>
              <a:t>الل ها </a:t>
            </a:r>
            <a:r>
              <a:rPr lang="fa-IR" dirty="0">
                <a:cs typeface="B Koodak" panose="00000700000000000000" pitchFamily="2" charset="-78"/>
              </a:rPr>
              <a:t>با </a:t>
            </a:r>
            <a:r>
              <a:rPr lang="en-US" dirty="0">
                <a:cs typeface="B Koodak" panose="00000700000000000000" pitchFamily="2" charset="-78"/>
              </a:rPr>
              <a:t>PCR </a:t>
            </a:r>
            <a:r>
              <a:rPr lang="fa-IR" dirty="0" smtClean="0">
                <a:cs typeface="B Koodak" panose="00000700000000000000" pitchFamily="2" charset="-78"/>
              </a:rPr>
              <a:t> نيز </a:t>
            </a:r>
            <a:r>
              <a:rPr lang="fa-IR" dirty="0">
                <a:cs typeface="B Koodak" panose="00000700000000000000" pitchFamily="2" charset="-78"/>
              </a:rPr>
              <a:t>ناميده </a:t>
            </a:r>
            <a:r>
              <a:rPr lang="fa-IR" dirty="0" smtClean="0">
                <a:cs typeface="B Koodak" panose="00000700000000000000" pitchFamily="2" charset="-78"/>
              </a:rPr>
              <a:t>مي شود. اين </a:t>
            </a:r>
            <a:r>
              <a:rPr lang="fa-IR" dirty="0">
                <a:cs typeface="B Koodak" panose="00000700000000000000" pitchFamily="2" charset="-78"/>
              </a:rPr>
              <a:t>روش براي تشخيص موتاسيون هاي نقطه اي به كار مي </a:t>
            </a:r>
            <a:r>
              <a:rPr lang="fa-IR" dirty="0" smtClean="0">
                <a:cs typeface="B Koodak" panose="00000700000000000000" pitchFamily="2" charset="-78"/>
              </a:rPr>
              <a:t>رود و جهت </a:t>
            </a:r>
            <a:r>
              <a:rPr lang="fa-IR" dirty="0">
                <a:solidFill>
                  <a:srgbClr val="FF0000"/>
                </a:solidFill>
                <a:cs typeface="B Koodak" panose="00000700000000000000" pitchFamily="2" charset="-78"/>
              </a:rPr>
              <a:t>تشخيص اللهاي طبيعي و جهش يافته </a:t>
            </a:r>
            <a:r>
              <a:rPr lang="fa-IR" dirty="0">
                <a:cs typeface="B Koodak" panose="00000700000000000000" pitchFamily="2" charset="-78"/>
              </a:rPr>
              <a:t>طراحي شده است</a:t>
            </a:r>
            <a:r>
              <a:rPr lang="fa-IR" dirty="0" smtClean="0">
                <a:cs typeface="B Koodak" panose="00000700000000000000" pitchFamily="2" charset="-78"/>
              </a:rPr>
              <a:t>.</a:t>
            </a:r>
          </a:p>
          <a:p>
            <a:pPr algn="just" rtl="1"/>
            <a:r>
              <a:rPr lang="fa-IR" dirty="0" smtClean="0">
                <a:cs typeface="B Koodak" panose="00000700000000000000" pitchFamily="2" charset="-78"/>
              </a:rPr>
              <a:t>اين </a:t>
            </a:r>
            <a:r>
              <a:rPr lang="fa-IR" dirty="0">
                <a:cs typeface="B Koodak" panose="00000700000000000000" pitchFamily="2" charset="-78"/>
              </a:rPr>
              <a:t>روش بر پايه تفاوت نوكلئوتيد </a:t>
            </a:r>
            <a:r>
              <a:rPr lang="fa-IR" dirty="0" smtClean="0">
                <a:cs typeface="B Koodak" panose="00000700000000000000" pitchFamily="2" charset="-78"/>
              </a:rPr>
              <a:t>انتهاي3َ   پرايمرهايي </a:t>
            </a:r>
            <a:r>
              <a:rPr lang="fa-IR" dirty="0">
                <a:cs typeface="B Koodak" panose="00000700000000000000" pitchFamily="2" charset="-78"/>
              </a:rPr>
              <a:t>است كه براي اللهاي مختلف طراحي شده است دو واكنش </a:t>
            </a:r>
            <a:r>
              <a:rPr lang="en-US" dirty="0">
                <a:cs typeface="B Koodak" panose="00000700000000000000" pitchFamily="2" charset="-78"/>
              </a:rPr>
              <a:t>PCR </a:t>
            </a:r>
            <a:r>
              <a:rPr lang="fa-IR" dirty="0" smtClean="0">
                <a:cs typeface="B Koodak" panose="00000700000000000000" pitchFamily="2" charset="-78"/>
              </a:rPr>
              <a:t> با </a:t>
            </a:r>
            <a:r>
              <a:rPr lang="fa-IR" dirty="0">
                <a:cs typeface="B Koodak" panose="00000700000000000000" pitchFamily="2" charset="-78"/>
              </a:rPr>
              <a:t>استفاده از </a:t>
            </a:r>
            <a:r>
              <a:rPr lang="fa-IR" dirty="0" smtClean="0">
                <a:cs typeface="B Koodak" panose="00000700000000000000" pitchFamily="2" charset="-78"/>
              </a:rPr>
              <a:t>يك</a:t>
            </a:r>
            <a:r>
              <a:rPr lang="en-US" dirty="0" smtClean="0">
                <a:cs typeface="B Koodak" panose="00000700000000000000" pitchFamily="2" charset="-78"/>
              </a:rPr>
              <a:t>DNA </a:t>
            </a:r>
            <a:r>
              <a:rPr lang="fa-IR" dirty="0" smtClean="0">
                <a:cs typeface="B Koodak" panose="00000700000000000000" pitchFamily="2" charset="-78"/>
              </a:rPr>
              <a:t> الگو در2 </a:t>
            </a:r>
            <a:r>
              <a:rPr lang="fa-IR" dirty="0">
                <a:cs typeface="B Koodak" panose="00000700000000000000" pitchFamily="2" charset="-78"/>
              </a:rPr>
              <a:t>لوله جداگانه انجام مي شود كه يكي از آنها حاوي پرايمرهاي جهش يافته و ديگري حاوي پرايمر طبيعي مي </a:t>
            </a:r>
            <a:r>
              <a:rPr lang="fa-IR" dirty="0" smtClean="0">
                <a:cs typeface="B Koodak" panose="00000700000000000000" pitchFamily="2" charset="-78"/>
              </a:rPr>
              <a:t>باشد. در هر واكنش </a:t>
            </a:r>
            <a:r>
              <a:rPr lang="fa-IR" dirty="0">
                <a:cs typeface="B Koodak" panose="00000700000000000000" pitchFamily="2" charset="-78"/>
              </a:rPr>
              <a:t>پرايمر مشترك به همراه يكي از 2 پرايمراختصاصي الل مورد استفاده </a:t>
            </a:r>
            <a:r>
              <a:rPr lang="fa-IR" dirty="0" smtClean="0">
                <a:cs typeface="B Koodak" panose="00000700000000000000" pitchFamily="2" charset="-78"/>
              </a:rPr>
              <a:t>قرارمي گيرد. حالت </a:t>
            </a:r>
            <a:r>
              <a:rPr lang="fa-IR" dirty="0">
                <a:cs typeface="B Koodak" panose="00000700000000000000" pitchFamily="2" charset="-78"/>
              </a:rPr>
              <a:t>اختصاصي </a:t>
            </a:r>
            <a:r>
              <a:rPr lang="fa-IR" dirty="0" smtClean="0">
                <a:cs typeface="B Koodak" panose="00000700000000000000" pitchFamily="2" charset="-78"/>
              </a:rPr>
              <a:t>پرايمرها براي </a:t>
            </a:r>
            <a:r>
              <a:rPr lang="fa-IR" dirty="0">
                <a:cs typeface="B Koodak" panose="00000700000000000000" pitchFamily="2" charset="-78"/>
              </a:rPr>
              <a:t>هريك </a:t>
            </a:r>
            <a:r>
              <a:rPr lang="fa-IR" dirty="0" smtClean="0">
                <a:cs typeface="B Koodak" panose="00000700000000000000" pitchFamily="2" charset="-78"/>
              </a:rPr>
              <a:t>ازالل ها </a:t>
            </a:r>
            <a:r>
              <a:rPr lang="fa-IR" dirty="0">
                <a:cs typeface="B Koodak" panose="00000700000000000000" pitchFamily="2" charset="-78"/>
              </a:rPr>
              <a:t>ناشي از نوكلئوتيد انتهاي 3َ </a:t>
            </a:r>
            <a:r>
              <a:rPr lang="fa-IR" dirty="0" smtClean="0">
                <a:cs typeface="B Koodak" panose="00000700000000000000" pitchFamily="2" charset="-78"/>
              </a:rPr>
              <a:t>آنهاست </a:t>
            </a:r>
            <a:r>
              <a:rPr lang="fa-IR" dirty="0">
                <a:cs typeface="B Koodak" panose="00000700000000000000" pitchFamily="2" charset="-78"/>
              </a:rPr>
              <a:t>كه با هم متفاوت </a:t>
            </a:r>
            <a:r>
              <a:rPr lang="fa-IR" dirty="0" smtClean="0">
                <a:cs typeface="B Koodak" panose="00000700000000000000" pitchFamily="2" charset="-78"/>
              </a:rPr>
              <a:t>بوده است. چنانچه </a:t>
            </a:r>
            <a:r>
              <a:rPr lang="fa-IR" dirty="0">
                <a:cs typeface="B Koodak" panose="00000700000000000000" pitchFamily="2" charset="-78"/>
              </a:rPr>
              <a:t>پليمريزاسيون در لوله حاوي پرايمر طبيعي انجام شود نشان دهنده نبود جهش نقطه اي در باز مورد نظراست </a:t>
            </a:r>
            <a:r>
              <a:rPr lang="fa-IR" dirty="0" smtClean="0">
                <a:cs typeface="B Koodak" panose="00000700000000000000" pitchFamily="2" charset="-78"/>
              </a:rPr>
              <a:t>و اگر </a:t>
            </a:r>
            <a:r>
              <a:rPr lang="fa-IR" dirty="0">
                <a:cs typeface="B Koodak" panose="00000700000000000000" pitchFamily="2" charset="-78"/>
              </a:rPr>
              <a:t>پليمريزاسيون در لوله حاوي پرايمر جهش يافته انجام شود نشان دهنده حضور جهش نقطه اي در باز مورد نظر است</a:t>
            </a:r>
            <a:r>
              <a:rPr lang="fa-IR" dirty="0" smtClean="0">
                <a:cs typeface="B Koodak" panose="00000700000000000000" pitchFamily="2" charset="-78"/>
              </a:rPr>
              <a:t>. </a:t>
            </a:r>
          </a:p>
          <a:p>
            <a:pPr algn="just" rtl="1"/>
            <a:r>
              <a:rPr lang="fa-IR" dirty="0" smtClean="0">
                <a:cs typeface="B Koodak" panose="00000700000000000000" pitchFamily="2" charset="-78"/>
              </a:rPr>
              <a:t>نكته </a:t>
            </a:r>
            <a:r>
              <a:rPr lang="fa-IR" dirty="0">
                <a:cs typeface="B Koodak" panose="00000700000000000000" pitchFamily="2" charset="-78"/>
              </a:rPr>
              <a:t>مهم اين است كه از </a:t>
            </a:r>
            <a:r>
              <a:rPr lang="en-US" dirty="0" smtClean="0">
                <a:cs typeface="B Koodak" panose="00000700000000000000" pitchFamily="2" charset="-78"/>
              </a:rPr>
              <a:t>DNA</a:t>
            </a:r>
            <a:r>
              <a:rPr lang="fa-IR" dirty="0" smtClean="0">
                <a:cs typeface="B Koodak" panose="00000700000000000000" pitchFamily="2" charset="-78"/>
              </a:rPr>
              <a:t> پليمرازي </a:t>
            </a:r>
            <a:r>
              <a:rPr lang="fa-IR" dirty="0">
                <a:cs typeface="B Koodak" panose="00000700000000000000" pitchFamily="2" charset="-78"/>
              </a:rPr>
              <a:t>كه فاقد خاصيت تصحيح كنندگي </a:t>
            </a:r>
            <a:r>
              <a:rPr lang="fa-IR" dirty="0" smtClean="0">
                <a:cs typeface="B Koodak" panose="00000700000000000000" pitchFamily="2" charset="-78"/>
              </a:rPr>
              <a:t>اگزونوكلئازي 3</a:t>
            </a:r>
            <a:r>
              <a:rPr lang="en-US" dirty="0" smtClean="0">
                <a:cs typeface="B Koodak" panose="00000700000000000000" pitchFamily="2" charset="-78"/>
              </a:rPr>
              <a:t>َ </a:t>
            </a:r>
            <a:r>
              <a:rPr lang="fa-IR" dirty="0">
                <a:cs typeface="B Koodak" panose="00000700000000000000" pitchFamily="2" charset="-78"/>
              </a:rPr>
              <a:t> َ5 است</a:t>
            </a:r>
            <a:r>
              <a:rPr lang="fa-IR" dirty="0" smtClean="0">
                <a:cs typeface="B Koodak" panose="00000700000000000000" pitchFamily="2" charset="-78"/>
              </a:rPr>
              <a:t>، استفاده شود زيرا </a:t>
            </a:r>
            <a:r>
              <a:rPr lang="fa-IR" dirty="0">
                <a:cs typeface="B Koodak" panose="00000700000000000000" pitchFamily="2" charset="-78"/>
              </a:rPr>
              <a:t>استفاده از يك آنزيم </a:t>
            </a:r>
            <a:r>
              <a:rPr lang="fa-IR" dirty="0" smtClean="0">
                <a:cs typeface="B Koodak" panose="00000700000000000000" pitchFamily="2" charset="-78"/>
              </a:rPr>
              <a:t>اصلاح گر </a:t>
            </a:r>
            <a:r>
              <a:rPr lang="fa-IR" dirty="0">
                <a:cs typeface="B Koodak" panose="00000700000000000000" pitchFamily="2" charset="-78"/>
              </a:rPr>
              <a:t>باعث برداشتن باز جفت نشده انتهاي 3َ </a:t>
            </a:r>
            <a:r>
              <a:rPr lang="fa-IR" dirty="0" smtClean="0">
                <a:cs typeface="B Koodak" panose="00000700000000000000" pitchFamily="2" charset="-78"/>
              </a:rPr>
              <a:t> مي گردد </a:t>
            </a:r>
            <a:r>
              <a:rPr lang="fa-IR" dirty="0">
                <a:cs typeface="B Koodak" panose="00000700000000000000" pitchFamily="2" charset="-78"/>
              </a:rPr>
              <a:t>و در واقع توانايي متمايز كردن دو الل از بين ميرود. از اين روش در تشخيص </a:t>
            </a:r>
            <a:r>
              <a:rPr lang="fa-IR" dirty="0">
                <a:solidFill>
                  <a:srgbClr val="FF0000"/>
                </a:solidFill>
                <a:cs typeface="B Koodak" panose="00000700000000000000" pitchFamily="2" charset="-78"/>
              </a:rPr>
              <a:t>موتاسيون هاي مولد مقاومت دارويي در باكتري </a:t>
            </a:r>
            <a:r>
              <a:rPr lang="fa-IR" dirty="0">
                <a:cs typeface="B Koodak" panose="00000700000000000000" pitchFamily="2" charset="-78"/>
              </a:rPr>
              <a:t>ها استفاده مي شود.</a:t>
            </a:r>
          </a:p>
          <a:p>
            <a:pPr algn="just" rtl="1"/>
            <a:endParaRPr lang="en-US" dirty="0">
              <a:cs typeface="B Koodak" panose="00000700000000000000" pitchFamily="2" charset="-78"/>
            </a:endParaRPr>
          </a:p>
        </p:txBody>
      </p:sp>
      <p:sp>
        <p:nvSpPr>
          <p:cNvPr id="4" name="Date Placeholder 3"/>
          <p:cNvSpPr>
            <a:spLocks noGrp="1"/>
          </p:cNvSpPr>
          <p:nvPr>
            <p:ph type="dt" sz="half" idx="10"/>
          </p:nvPr>
        </p:nvSpPr>
        <p:spPr/>
        <p:txBody>
          <a:bodyPr/>
          <a:lstStyle/>
          <a:p>
            <a:fld id="{23755D83-EB70-4955-A9AA-B6212F73166C}" type="datetime1">
              <a:rPr lang="en-US" smtClean="0"/>
              <a:t>10/31/2022</a:t>
            </a:fld>
            <a:endParaRPr lang="en-US"/>
          </a:p>
        </p:txBody>
      </p:sp>
      <p:sp>
        <p:nvSpPr>
          <p:cNvPr id="5" name="Footer Placeholder 4"/>
          <p:cNvSpPr>
            <a:spLocks noGrp="1"/>
          </p:cNvSpPr>
          <p:nvPr>
            <p:ph type="ftr" sz="quarter" idx="11"/>
          </p:nvPr>
        </p:nvSpPr>
        <p:spPr/>
        <p:txBody>
          <a:bodyPr/>
          <a:lstStyle/>
          <a:p>
            <a:r>
              <a:rPr lang="en-US" smtClean="0"/>
              <a:t>PCR- Dr. Kamarehei</a:t>
            </a:r>
            <a:endParaRPr lang="en-US"/>
          </a:p>
        </p:txBody>
      </p:sp>
      <p:sp>
        <p:nvSpPr>
          <p:cNvPr id="6" name="Slide Number Placeholder 5"/>
          <p:cNvSpPr>
            <a:spLocks noGrp="1"/>
          </p:cNvSpPr>
          <p:nvPr>
            <p:ph type="sldNum" sz="quarter" idx="12"/>
          </p:nvPr>
        </p:nvSpPr>
        <p:spPr/>
        <p:txBody>
          <a:bodyPr/>
          <a:lstStyle/>
          <a:p>
            <a:fld id="{EB66664F-972B-436D-92DA-6AFC8DF1C417}" type="slidenum">
              <a:rPr lang="en-US" smtClean="0"/>
              <a:t>10</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2332" y="2160589"/>
            <a:ext cx="3079457" cy="2394731"/>
          </a:xfrm>
          <a:prstGeom prst="rect">
            <a:avLst/>
          </a:prstGeom>
        </p:spPr>
      </p:pic>
    </p:spTree>
    <p:extLst>
      <p:ext uri="{BB962C8B-B14F-4D97-AF65-F5344CB8AC3E}">
        <p14:creationId xmlns:p14="http://schemas.microsoft.com/office/powerpoint/2010/main" val="332838145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7030A0"/>
                </a:solidFill>
                <a:cs typeface="B Koodak" panose="00000700000000000000" pitchFamily="2" charset="-78"/>
              </a:rPr>
              <a:t>rep-PCR</a:t>
            </a:r>
            <a:endParaRPr lang="en-US" b="1" dirty="0">
              <a:solidFill>
                <a:srgbClr val="7030A0"/>
              </a:solidFill>
            </a:endParaRPr>
          </a:p>
        </p:txBody>
      </p:sp>
      <p:sp>
        <p:nvSpPr>
          <p:cNvPr id="3" name="Content Placeholder 2"/>
          <p:cNvSpPr>
            <a:spLocks noGrp="1"/>
          </p:cNvSpPr>
          <p:nvPr>
            <p:ph idx="1"/>
          </p:nvPr>
        </p:nvSpPr>
        <p:spPr>
          <a:xfrm>
            <a:off x="677334" y="1604064"/>
            <a:ext cx="8596668" cy="3880773"/>
          </a:xfrm>
        </p:spPr>
        <p:txBody>
          <a:bodyPr/>
          <a:lstStyle/>
          <a:p>
            <a:pPr algn="just" rtl="1">
              <a:lnSpc>
                <a:spcPct val="150000"/>
              </a:lnSpc>
            </a:pPr>
            <a:r>
              <a:rPr lang="fa-IR" dirty="0">
                <a:cs typeface="B Koodak" panose="00000700000000000000" pitchFamily="2" charset="-78"/>
              </a:rPr>
              <a:t>اصطلاح </a:t>
            </a:r>
            <a:r>
              <a:rPr lang="en-US" dirty="0">
                <a:cs typeface="B Koodak" panose="00000700000000000000" pitchFamily="2" charset="-78"/>
              </a:rPr>
              <a:t>rep-PCR </a:t>
            </a:r>
            <a:r>
              <a:rPr lang="fa-IR" dirty="0" smtClean="0">
                <a:cs typeface="B Koodak" panose="00000700000000000000" pitchFamily="2" charset="-78"/>
              </a:rPr>
              <a:t> به </a:t>
            </a:r>
            <a:r>
              <a:rPr lang="fa-IR" dirty="0">
                <a:cs typeface="B Koodak" panose="00000700000000000000" pitchFamily="2" charset="-78"/>
              </a:rPr>
              <a:t>روش کلی شامل استفاده از پرایمرهای الیگونوکلئوتیدی بر اساس عناصر توالی کوتاه تکراری پراکنده </a:t>
            </a:r>
            <a:r>
              <a:rPr lang="fa-IR" dirty="0" smtClean="0">
                <a:cs typeface="B Koodak" panose="00000700000000000000" pitchFamily="2" charset="-78"/>
              </a:rPr>
              <a:t>(</a:t>
            </a:r>
            <a:r>
              <a:rPr lang="en-US" dirty="0" smtClean="0"/>
              <a:t>interspersed </a:t>
            </a:r>
            <a:r>
              <a:rPr lang="en-US" dirty="0"/>
              <a:t>repetitive DNA </a:t>
            </a:r>
            <a:r>
              <a:rPr lang="en-US" dirty="0" smtClean="0"/>
              <a:t>elements</a:t>
            </a:r>
            <a:r>
              <a:rPr lang="en-US" dirty="0"/>
              <a:t> </a:t>
            </a:r>
            <a:r>
              <a:rPr lang="fa-IR" dirty="0" smtClean="0"/>
              <a:t>) </a:t>
            </a:r>
            <a:r>
              <a:rPr lang="fa-IR" dirty="0" smtClean="0">
                <a:cs typeface="B Koodak" panose="00000700000000000000" pitchFamily="2" charset="-78"/>
              </a:rPr>
              <a:t>در </a:t>
            </a:r>
            <a:r>
              <a:rPr lang="fa-IR" dirty="0">
                <a:cs typeface="B Koodak" panose="00000700000000000000" pitchFamily="2" charset="-78"/>
              </a:rPr>
              <a:t>سراسر ژنوم باکتری اشاره دارد. واحدهای پالیندرومیک یا عناصر </a:t>
            </a:r>
            <a:r>
              <a:rPr lang="en-US" dirty="0">
                <a:cs typeface="B Koodak" panose="00000700000000000000" pitchFamily="2" charset="-78"/>
              </a:rPr>
              <a:t>REP </a:t>
            </a:r>
            <a:r>
              <a:rPr lang="fa-IR" dirty="0" smtClean="0">
                <a:cs typeface="B Koodak" panose="00000700000000000000" pitchFamily="2" charset="-78"/>
              </a:rPr>
              <a:t> و </a:t>
            </a:r>
            <a:r>
              <a:rPr lang="fa-IR" dirty="0">
                <a:cs typeface="B Koodak" panose="00000700000000000000" pitchFamily="2" charset="-78"/>
              </a:rPr>
              <a:t>توالی های </a:t>
            </a:r>
            <a:r>
              <a:rPr lang="en-US" dirty="0">
                <a:cs typeface="B Koodak" panose="00000700000000000000" pitchFamily="2" charset="-78"/>
              </a:rPr>
              <a:t>ERIC </a:t>
            </a:r>
            <a:r>
              <a:rPr lang="fa-IR" dirty="0" smtClean="0">
                <a:cs typeface="B Koodak" panose="00000700000000000000" pitchFamily="2" charset="-78"/>
              </a:rPr>
              <a:t> رایج </a:t>
            </a:r>
            <a:r>
              <a:rPr lang="fa-IR" dirty="0">
                <a:cs typeface="B Koodak" panose="00000700000000000000" pitchFamily="2" charset="-78"/>
              </a:rPr>
              <a:t>ترین اهداف مورد استفاده برای تایپ </a:t>
            </a:r>
            <a:r>
              <a:rPr lang="en-US" dirty="0">
                <a:cs typeface="B Koodak" panose="00000700000000000000" pitchFamily="2" charset="-78"/>
              </a:rPr>
              <a:t>DNA </a:t>
            </a:r>
            <a:r>
              <a:rPr lang="fa-IR" dirty="0" smtClean="0">
                <a:cs typeface="B Koodak" panose="00000700000000000000" pitchFamily="2" charset="-78"/>
              </a:rPr>
              <a:t> (</a:t>
            </a:r>
            <a:r>
              <a:rPr lang="en-US" dirty="0" smtClean="0"/>
              <a:t> </a:t>
            </a:r>
            <a:r>
              <a:rPr lang="en-US" dirty="0"/>
              <a:t>DNA fingerprinting </a:t>
            </a:r>
            <a:r>
              <a:rPr lang="fa-IR" dirty="0" smtClean="0"/>
              <a:t>) </a:t>
            </a:r>
            <a:r>
              <a:rPr lang="fa-IR" dirty="0" smtClean="0">
                <a:cs typeface="B Koodak" panose="00000700000000000000" pitchFamily="2" charset="-78"/>
              </a:rPr>
              <a:t>هستند</a:t>
            </a:r>
            <a:r>
              <a:rPr lang="fa-IR" dirty="0">
                <a:cs typeface="B Koodak" panose="00000700000000000000" pitchFamily="2" charset="-78"/>
              </a:rPr>
              <a:t>.</a:t>
            </a:r>
            <a:endParaRPr lang="en-US" dirty="0">
              <a:cs typeface="B Koodak" panose="00000700000000000000" pitchFamily="2" charset="-78"/>
            </a:endParaRPr>
          </a:p>
        </p:txBody>
      </p:sp>
      <p:sp>
        <p:nvSpPr>
          <p:cNvPr id="4" name="Date Placeholder 3"/>
          <p:cNvSpPr>
            <a:spLocks noGrp="1"/>
          </p:cNvSpPr>
          <p:nvPr>
            <p:ph type="dt" sz="half" idx="10"/>
          </p:nvPr>
        </p:nvSpPr>
        <p:spPr/>
        <p:txBody>
          <a:bodyPr/>
          <a:lstStyle/>
          <a:p>
            <a:fld id="{C54B45E5-A711-4740-A25D-9BF53071BAAD}" type="datetime1">
              <a:rPr lang="en-US" smtClean="0"/>
              <a:t>10/31/2022</a:t>
            </a:fld>
            <a:endParaRPr lang="en-US"/>
          </a:p>
        </p:txBody>
      </p:sp>
      <p:sp>
        <p:nvSpPr>
          <p:cNvPr id="5" name="Footer Placeholder 4"/>
          <p:cNvSpPr>
            <a:spLocks noGrp="1"/>
          </p:cNvSpPr>
          <p:nvPr>
            <p:ph type="ftr" sz="quarter" idx="11"/>
          </p:nvPr>
        </p:nvSpPr>
        <p:spPr/>
        <p:txBody>
          <a:bodyPr/>
          <a:lstStyle/>
          <a:p>
            <a:r>
              <a:rPr lang="en-US" smtClean="0"/>
              <a:t>PCR- Dr. Kamarehei</a:t>
            </a:r>
            <a:endParaRPr lang="en-US"/>
          </a:p>
        </p:txBody>
      </p:sp>
      <p:sp>
        <p:nvSpPr>
          <p:cNvPr id="6" name="Slide Number Placeholder 5"/>
          <p:cNvSpPr>
            <a:spLocks noGrp="1"/>
          </p:cNvSpPr>
          <p:nvPr>
            <p:ph type="sldNum" sz="quarter" idx="12"/>
          </p:nvPr>
        </p:nvSpPr>
        <p:spPr/>
        <p:txBody>
          <a:bodyPr/>
          <a:lstStyle/>
          <a:p>
            <a:fld id="{EB66664F-972B-436D-92DA-6AFC8DF1C417}" type="slidenum">
              <a:rPr lang="en-US" smtClean="0"/>
              <a:t>11</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7571" y="3320671"/>
            <a:ext cx="4727562" cy="3537329"/>
          </a:xfrm>
          <a:prstGeom prst="rect">
            <a:avLst/>
          </a:prstGeom>
        </p:spPr>
      </p:pic>
    </p:spTree>
    <p:extLst>
      <p:ext uri="{BB962C8B-B14F-4D97-AF65-F5344CB8AC3E}">
        <p14:creationId xmlns:p14="http://schemas.microsoft.com/office/powerpoint/2010/main" val="104653153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rgbClr val="7030A0"/>
                </a:solidFill>
              </a:rPr>
              <a:t>COLD-PCR </a:t>
            </a:r>
            <a:r>
              <a:rPr lang="en-US" b="1" dirty="0" smtClean="0">
                <a:solidFill>
                  <a:srgbClr val="7030A0"/>
                </a:solidFill>
              </a:rPr>
              <a:t/>
            </a:r>
            <a:br>
              <a:rPr lang="en-US" b="1" dirty="0" smtClean="0">
                <a:solidFill>
                  <a:srgbClr val="7030A0"/>
                </a:solidFill>
              </a:rPr>
            </a:br>
            <a:r>
              <a:rPr lang="fa-IR" b="1" dirty="0" smtClean="0">
                <a:solidFill>
                  <a:srgbClr val="7030A0"/>
                </a:solidFill>
              </a:rPr>
              <a:t> </a:t>
            </a:r>
            <a:r>
              <a:rPr lang="en-US" b="1" dirty="0">
                <a:solidFill>
                  <a:srgbClr val="7030A0"/>
                </a:solidFill>
              </a:rPr>
              <a:t>co-amplification at lower denaturation </a:t>
            </a:r>
            <a:r>
              <a:rPr lang="en-US" b="1" dirty="0" smtClean="0">
                <a:solidFill>
                  <a:srgbClr val="7030A0"/>
                </a:solidFill>
              </a:rPr>
              <a:t>temperature</a:t>
            </a:r>
            <a:endParaRPr lang="en-US" b="1" dirty="0">
              <a:solidFill>
                <a:srgbClr val="7030A0"/>
              </a:solidFill>
            </a:endParaRPr>
          </a:p>
        </p:txBody>
      </p:sp>
      <p:sp>
        <p:nvSpPr>
          <p:cNvPr id="3" name="Content Placeholder 2"/>
          <p:cNvSpPr>
            <a:spLocks noGrp="1"/>
          </p:cNvSpPr>
          <p:nvPr>
            <p:ph idx="1"/>
          </p:nvPr>
        </p:nvSpPr>
        <p:spPr/>
        <p:txBody>
          <a:bodyPr>
            <a:normAutofit fontScale="92500" lnSpcReduction="10000"/>
          </a:bodyPr>
          <a:lstStyle/>
          <a:p>
            <a:pPr algn="just" rtl="1"/>
            <a:r>
              <a:rPr lang="fa-IR" dirty="0">
                <a:cs typeface="B Koodak" panose="00000700000000000000" pitchFamily="2" charset="-78"/>
              </a:rPr>
              <a:t> </a:t>
            </a:r>
            <a:r>
              <a:rPr lang="en-US" b="1" dirty="0" smtClean="0">
                <a:cs typeface="B Koodak" panose="00000700000000000000" pitchFamily="2" charset="-78"/>
              </a:rPr>
              <a:t>COLD-PCR</a:t>
            </a:r>
            <a:r>
              <a:rPr lang="en-US" b="1" dirty="0">
                <a:cs typeface="B Koodak" panose="00000700000000000000" pitchFamily="2" charset="-78"/>
              </a:rPr>
              <a:t> </a:t>
            </a:r>
            <a:r>
              <a:rPr lang="fa-IR" b="1" dirty="0" smtClean="0">
                <a:cs typeface="B Koodak" panose="00000700000000000000" pitchFamily="2" charset="-78"/>
              </a:rPr>
              <a:t>، </a:t>
            </a:r>
            <a:r>
              <a:rPr lang="fa-IR" b="1" dirty="0">
                <a:cs typeface="B Koodak" panose="00000700000000000000" pitchFamily="2" charset="-78"/>
              </a:rPr>
              <a:t>دقت تشخیص جهش‌های موجود در نمونه‌هایی هتروژن مانند تومورها و مایعات بدن را افزایش می‌دهد. </a:t>
            </a:r>
            <a:endParaRPr lang="en-US" b="1" dirty="0" smtClean="0">
              <a:cs typeface="B Koodak" panose="00000700000000000000" pitchFamily="2" charset="-78"/>
            </a:endParaRPr>
          </a:p>
          <a:p>
            <a:pPr algn="just" rtl="1"/>
            <a:r>
              <a:rPr lang="en-US" dirty="0">
                <a:cs typeface="B Koodak" panose="00000700000000000000" pitchFamily="2" charset="-78"/>
              </a:rPr>
              <a:t>COLD-PCR </a:t>
            </a:r>
            <a:r>
              <a:rPr lang="fa-IR" dirty="0">
                <a:cs typeface="B Koodak" panose="00000700000000000000" pitchFamily="2" charset="-78"/>
              </a:rPr>
              <a:t> </a:t>
            </a:r>
            <a:r>
              <a:rPr lang="fa-IR" dirty="0" smtClean="0">
                <a:cs typeface="B Koodak" panose="00000700000000000000" pitchFamily="2" charset="-78"/>
              </a:rPr>
              <a:t>فرایندی </a:t>
            </a:r>
            <a:r>
              <a:rPr lang="fa-IR" dirty="0">
                <a:cs typeface="B Koodak" panose="00000700000000000000" pitchFamily="2" charset="-78"/>
              </a:rPr>
              <a:t>ساده است که طی آن دمای مرحله دناتوراسیون در چرخه </a:t>
            </a:r>
            <a:r>
              <a:rPr lang="en-US" dirty="0">
                <a:cs typeface="B Koodak" panose="00000700000000000000" pitchFamily="2" charset="-78"/>
              </a:rPr>
              <a:t>PCR </a:t>
            </a:r>
            <a:r>
              <a:rPr lang="fa-IR" dirty="0" smtClean="0">
                <a:cs typeface="B Koodak" panose="00000700000000000000" pitchFamily="2" charset="-78"/>
              </a:rPr>
              <a:t> پایین </a:t>
            </a:r>
            <a:r>
              <a:rPr lang="fa-IR" dirty="0">
                <a:cs typeface="B Koodak" panose="00000700000000000000" pitchFamily="2" charset="-78"/>
              </a:rPr>
              <a:t>آورده می‌شود و به این نحو به طور انتخابی، جهش‌های دارای مقادیر اندک موجود در </a:t>
            </a:r>
            <a:r>
              <a:rPr lang="en-US" dirty="0">
                <a:cs typeface="B Koodak" panose="00000700000000000000" pitchFamily="2" charset="-78"/>
              </a:rPr>
              <a:t>DNA </a:t>
            </a:r>
            <a:r>
              <a:rPr lang="fa-IR" dirty="0" smtClean="0">
                <a:cs typeface="B Koodak" panose="00000700000000000000" pitchFamily="2" charset="-78"/>
              </a:rPr>
              <a:t> را </a:t>
            </a:r>
            <a:r>
              <a:rPr lang="fa-IR" dirty="0">
                <a:cs typeface="B Koodak" panose="00000700000000000000" pitchFamily="2" charset="-78"/>
              </a:rPr>
              <a:t>غنی‌سازی می‌کند. این کار منحصر به این تکنیک است و از طریق ایجاد تغییری اندک ولی حیاتی در نقطه </a:t>
            </a:r>
            <a:r>
              <a:rPr lang="fa-IR" dirty="0" smtClean="0">
                <a:cs typeface="B Koodak" panose="00000700000000000000" pitchFamily="2" charset="-78"/>
              </a:rPr>
              <a:t>ذوب</a:t>
            </a:r>
            <a:r>
              <a:rPr lang="en-US" dirty="0" smtClean="0">
                <a:cs typeface="B Koodak" panose="00000700000000000000" pitchFamily="2" charset="-78"/>
              </a:rPr>
              <a:t>T</a:t>
            </a:r>
            <a:r>
              <a:rPr lang="en-US" baseline="-25000" dirty="0" smtClean="0">
                <a:cs typeface="B Koodak" panose="00000700000000000000" pitchFamily="2" charset="-78"/>
              </a:rPr>
              <a:t>m</a:t>
            </a:r>
            <a:r>
              <a:rPr lang="en-US" dirty="0" smtClean="0">
                <a:cs typeface="B Koodak" panose="00000700000000000000" pitchFamily="2" charset="-78"/>
              </a:rPr>
              <a:t> </a:t>
            </a:r>
            <a:r>
              <a:rPr lang="fa-IR" dirty="0" smtClean="0">
                <a:cs typeface="B Koodak" panose="00000700000000000000" pitchFamily="2" charset="-78"/>
              </a:rPr>
              <a:t> امپلیکون‌ها </a:t>
            </a:r>
            <a:r>
              <a:rPr lang="fa-IR" dirty="0">
                <a:cs typeface="B Koodak" panose="00000700000000000000" pitchFamily="2" charset="-78"/>
              </a:rPr>
              <a:t>تاثیر خود را اعمال می‌کند</a:t>
            </a:r>
            <a:r>
              <a:rPr lang="fa-IR" dirty="0" smtClean="0">
                <a:cs typeface="B Koodak" panose="00000700000000000000" pitchFamily="2" charset="-78"/>
              </a:rPr>
              <a:t>.</a:t>
            </a:r>
            <a:endParaRPr lang="en-US" dirty="0" smtClean="0">
              <a:cs typeface="B Koodak" panose="00000700000000000000" pitchFamily="2" charset="-78"/>
            </a:endParaRPr>
          </a:p>
          <a:p>
            <a:pPr algn="just" rtl="1"/>
            <a:r>
              <a:rPr lang="fa-IR" dirty="0" smtClean="0">
                <a:cs typeface="B Koodak" panose="00000700000000000000" pitchFamily="2" charset="-78"/>
              </a:rPr>
              <a:t>این </a:t>
            </a:r>
            <a:r>
              <a:rPr lang="fa-IR" dirty="0">
                <a:cs typeface="B Koodak" panose="00000700000000000000" pitchFamily="2" charset="-78"/>
              </a:rPr>
              <a:t>تکنیک توانایی غنی‌سازی تمام جهش‌های موجود را دارد. ابتدا چندین راند از </a:t>
            </a:r>
            <a:r>
              <a:rPr lang="en-US" dirty="0">
                <a:cs typeface="B Koodak" panose="00000700000000000000" pitchFamily="2" charset="-78"/>
              </a:rPr>
              <a:t>PCR </a:t>
            </a:r>
            <a:r>
              <a:rPr lang="fa-IR" dirty="0" smtClean="0">
                <a:cs typeface="B Koodak" panose="00000700000000000000" pitchFamily="2" charset="-78"/>
              </a:rPr>
              <a:t> عادی </a:t>
            </a:r>
            <a:r>
              <a:rPr lang="fa-IR" dirty="0">
                <a:cs typeface="B Koodak" panose="00000700000000000000" pitchFamily="2" charset="-78"/>
              </a:rPr>
              <a:t>باعث افزایش امپلیکون‌های هدف می‌گردد. پس از مرحله دناتوراسیون (۹۵.۰–۹۸.۰ °</a:t>
            </a:r>
            <a:r>
              <a:rPr lang="en-US" dirty="0">
                <a:cs typeface="B Koodak" panose="00000700000000000000" pitchFamily="2" charset="-78"/>
              </a:rPr>
              <a:t>C؛ </a:t>
            </a:r>
            <a:r>
              <a:rPr lang="fa-IR" dirty="0">
                <a:cs typeface="B Koodak" panose="00000700000000000000" pitchFamily="2" charset="-78"/>
              </a:rPr>
              <a:t>بسته به سیستم پلیمراز)، قطعات تک‌رشته‌ای </a:t>
            </a:r>
            <a:r>
              <a:rPr lang="en-US" dirty="0">
                <a:cs typeface="B Koodak" panose="00000700000000000000" pitchFamily="2" charset="-78"/>
              </a:rPr>
              <a:t>DNA </a:t>
            </a:r>
            <a:r>
              <a:rPr lang="fa-IR" dirty="0">
                <a:cs typeface="B Koodak" panose="00000700000000000000" pitchFamily="2" charset="-78"/>
              </a:rPr>
              <a:t>در دمای ۷۰.۰–۷۲.۰ °</a:t>
            </a:r>
            <a:r>
              <a:rPr lang="en-US" dirty="0">
                <a:cs typeface="B Koodak" panose="00000700000000000000" pitchFamily="2" charset="-78"/>
              </a:rPr>
              <a:t>C </a:t>
            </a:r>
            <a:r>
              <a:rPr lang="fa-IR" dirty="0" smtClean="0">
                <a:cs typeface="B Koodak" panose="00000700000000000000" pitchFamily="2" charset="-78"/>
              </a:rPr>
              <a:t> انکوبه </a:t>
            </a:r>
            <a:r>
              <a:rPr lang="fa-IR" dirty="0">
                <a:cs typeface="B Koodak" panose="00000700000000000000" pitchFamily="2" charset="-78"/>
              </a:rPr>
              <a:t>شده، در این مدت، دوباره به یکدیگر متصل می‌شوند و هیبریداسیون متقاطع (</a:t>
            </a:r>
            <a:r>
              <a:rPr lang="en-US" dirty="0" smtClean="0">
                <a:solidFill>
                  <a:srgbClr val="FF0000"/>
                </a:solidFill>
                <a:cs typeface="B Koodak" panose="00000700000000000000" pitchFamily="2" charset="-78"/>
              </a:rPr>
              <a:t>Cross-hybridization</a:t>
            </a:r>
            <a:r>
              <a:rPr lang="en-US" dirty="0" smtClean="0">
                <a:cs typeface="B Koodak" panose="00000700000000000000" pitchFamily="2" charset="-78"/>
              </a:rPr>
              <a:t> </a:t>
            </a:r>
            <a:r>
              <a:rPr lang="fa-IR" dirty="0" smtClean="0">
                <a:cs typeface="B Koodak" panose="00000700000000000000" pitchFamily="2" charset="-78"/>
              </a:rPr>
              <a:t> ) انجام </a:t>
            </a:r>
            <a:r>
              <a:rPr lang="fa-IR" dirty="0">
                <a:cs typeface="B Koodak" panose="00000700000000000000" pitchFamily="2" charset="-78"/>
              </a:rPr>
              <a:t>می‌دهند. کراس هیبریداسیون رشته جهش‌یافته با وایلدتایپ، ساختاری را تشکیل می‌دهد که دارای </a:t>
            </a:r>
            <a:r>
              <a:rPr lang="en-US" dirty="0" smtClean="0">
                <a:cs typeface="B Koodak" panose="00000700000000000000" pitchFamily="2" charset="-78"/>
              </a:rPr>
              <a:t>mismatch </a:t>
            </a:r>
            <a:r>
              <a:rPr lang="fa-IR" dirty="0" smtClean="0">
                <a:cs typeface="B Koodak" panose="00000700000000000000" pitchFamily="2" charset="-78"/>
              </a:rPr>
              <a:t> است </a:t>
            </a:r>
            <a:r>
              <a:rPr lang="fa-IR" dirty="0">
                <a:cs typeface="B Koodak" panose="00000700000000000000" pitchFamily="2" charset="-78"/>
              </a:rPr>
              <a:t>و </a:t>
            </a:r>
            <a:r>
              <a:rPr lang="fa-IR" dirty="0" smtClean="0">
                <a:cs typeface="B Koodak" panose="00000700000000000000" pitchFamily="2" charset="-78"/>
              </a:rPr>
              <a:t>هترودوپلکس </a:t>
            </a:r>
            <a:r>
              <a:rPr lang="fa-IR" dirty="0">
                <a:cs typeface="B Koodak" panose="00000700000000000000" pitchFamily="2" charset="-78"/>
              </a:rPr>
              <a:t>نام دارد. این ساختار ناپایدار بوده و در دمای پایین‌تری نسبت به ساختار کاملا منطبق‌شده (بین دو رشته وایلدتایپ؛ هومودوپلکس) دناتوره می‌گردد. مرحله بعدی در چرخه </a:t>
            </a:r>
            <a:r>
              <a:rPr lang="en-US" dirty="0">
                <a:cs typeface="B Koodak" panose="00000700000000000000" pitchFamily="2" charset="-78"/>
              </a:rPr>
              <a:t>PCR، </a:t>
            </a:r>
            <a:r>
              <a:rPr lang="fa-IR" dirty="0">
                <a:cs typeface="B Koodak" panose="00000700000000000000" pitchFamily="2" charset="-78"/>
              </a:rPr>
              <a:t>تغییر دما به دمای حیاتی دناتوراسیون (</a:t>
            </a:r>
            <a:r>
              <a:rPr lang="en-US" dirty="0">
                <a:solidFill>
                  <a:srgbClr val="FF0000"/>
                </a:solidFill>
                <a:cs typeface="B Koodak" panose="00000700000000000000" pitchFamily="2" charset="-78"/>
              </a:rPr>
              <a:t>Critical </a:t>
            </a:r>
            <a:r>
              <a:rPr lang="fa-IR" dirty="0" smtClean="0">
                <a:solidFill>
                  <a:srgbClr val="FF0000"/>
                </a:solidFill>
                <a:cs typeface="B Koodak" panose="00000700000000000000" pitchFamily="2" charset="-78"/>
              </a:rPr>
              <a:t>  </a:t>
            </a:r>
            <a:r>
              <a:rPr lang="en-US" dirty="0" smtClean="0">
                <a:solidFill>
                  <a:srgbClr val="FF0000"/>
                </a:solidFill>
                <a:cs typeface="B Koodak" panose="00000700000000000000" pitchFamily="2" charset="-78"/>
              </a:rPr>
              <a:t>Denaturation </a:t>
            </a:r>
            <a:r>
              <a:rPr lang="en-US" dirty="0">
                <a:solidFill>
                  <a:srgbClr val="FF0000"/>
                </a:solidFill>
                <a:cs typeface="B Koodak" panose="00000700000000000000" pitchFamily="2" charset="-78"/>
              </a:rPr>
              <a:t>Temperature</a:t>
            </a:r>
            <a:r>
              <a:rPr lang="en-US" dirty="0">
                <a:cs typeface="B Koodak" panose="00000700000000000000" pitchFamily="2" charset="-78"/>
              </a:rPr>
              <a:t>) </a:t>
            </a:r>
            <a:r>
              <a:rPr lang="fa-IR" dirty="0">
                <a:cs typeface="B Koodak" panose="00000700000000000000" pitchFamily="2" charset="-78"/>
              </a:rPr>
              <a:t>یا </a:t>
            </a:r>
            <a:r>
              <a:rPr lang="en-US" dirty="0" err="1">
                <a:cs typeface="B Koodak" panose="00000700000000000000" pitchFamily="2" charset="-78"/>
              </a:rPr>
              <a:t>Tc</a:t>
            </a:r>
            <a:r>
              <a:rPr lang="en-US" dirty="0">
                <a:cs typeface="B Koodak" panose="00000700000000000000" pitchFamily="2" charset="-78"/>
              </a:rPr>
              <a:t> </a:t>
            </a:r>
            <a:r>
              <a:rPr lang="fa-IR" dirty="0" smtClean="0">
                <a:cs typeface="B Koodak" panose="00000700000000000000" pitchFamily="2" charset="-78"/>
              </a:rPr>
              <a:t> است </a:t>
            </a:r>
            <a:r>
              <a:rPr lang="fa-IR" dirty="0">
                <a:cs typeface="B Koodak" panose="00000700000000000000" pitchFamily="2" charset="-78"/>
              </a:rPr>
              <a:t>که طی آن بیشتر </a:t>
            </a:r>
            <a:r>
              <a:rPr lang="fa-IR" dirty="0" smtClean="0">
                <a:cs typeface="B Koodak" panose="00000700000000000000" pitchFamily="2" charset="-78"/>
              </a:rPr>
              <a:t>هتردوپلکس‌های </a:t>
            </a:r>
            <a:r>
              <a:rPr lang="fa-IR" dirty="0">
                <a:cs typeface="B Koodak" panose="00000700000000000000" pitchFamily="2" charset="-78"/>
              </a:rPr>
              <a:t>تشکیل‌شده دناتوره می‌گردند و در اینجا، </a:t>
            </a:r>
            <a:r>
              <a:rPr lang="fa-IR" dirty="0" smtClean="0">
                <a:cs typeface="B Koodak" panose="00000700000000000000" pitchFamily="2" charset="-78"/>
              </a:rPr>
              <a:t>81.5</a:t>
            </a:r>
            <a:r>
              <a:rPr lang="fa-IR" dirty="0" smtClean="0">
                <a:cs typeface="B Koodak" panose="00000700000000000000" pitchFamily="2" charset="-78"/>
              </a:rPr>
              <a:t>°</a:t>
            </a:r>
            <a:r>
              <a:rPr lang="en-US" dirty="0">
                <a:cs typeface="B Koodak" panose="00000700000000000000" pitchFamily="2" charset="-78"/>
              </a:rPr>
              <a:t>C </a:t>
            </a:r>
            <a:r>
              <a:rPr lang="fa-IR" dirty="0">
                <a:cs typeface="B Koodak" panose="00000700000000000000" pitchFamily="2" charset="-78"/>
              </a:rPr>
              <a:t>می‌باشد. سپس اتصال پرایمر و گسترش روی می‌دهد که باعث تکثیر الل‌های جهش‌یافته می‌شود. </a:t>
            </a:r>
            <a:endParaRPr lang="en-US" dirty="0">
              <a:cs typeface="B Koodak" panose="00000700000000000000" pitchFamily="2" charset="-78"/>
            </a:endParaRPr>
          </a:p>
        </p:txBody>
      </p:sp>
      <p:sp>
        <p:nvSpPr>
          <p:cNvPr id="4" name="Date Placeholder 3"/>
          <p:cNvSpPr>
            <a:spLocks noGrp="1"/>
          </p:cNvSpPr>
          <p:nvPr>
            <p:ph type="dt" sz="half" idx="10"/>
          </p:nvPr>
        </p:nvSpPr>
        <p:spPr/>
        <p:txBody>
          <a:bodyPr/>
          <a:lstStyle/>
          <a:p>
            <a:fld id="{8BD591B6-7528-4B89-8B9D-155BBCF4F636}" type="datetime1">
              <a:rPr lang="en-US" smtClean="0"/>
              <a:t>10/31/2022</a:t>
            </a:fld>
            <a:endParaRPr lang="en-US"/>
          </a:p>
        </p:txBody>
      </p:sp>
      <p:sp>
        <p:nvSpPr>
          <p:cNvPr id="5" name="Footer Placeholder 4"/>
          <p:cNvSpPr>
            <a:spLocks noGrp="1"/>
          </p:cNvSpPr>
          <p:nvPr>
            <p:ph type="ftr" sz="quarter" idx="11"/>
          </p:nvPr>
        </p:nvSpPr>
        <p:spPr/>
        <p:txBody>
          <a:bodyPr/>
          <a:lstStyle/>
          <a:p>
            <a:r>
              <a:rPr lang="en-US" smtClean="0"/>
              <a:t>PCR- Dr. Kamarehei</a:t>
            </a:r>
            <a:endParaRPr lang="en-US"/>
          </a:p>
        </p:txBody>
      </p:sp>
      <p:sp>
        <p:nvSpPr>
          <p:cNvPr id="6" name="Slide Number Placeholder 5"/>
          <p:cNvSpPr>
            <a:spLocks noGrp="1"/>
          </p:cNvSpPr>
          <p:nvPr>
            <p:ph type="sldNum" sz="quarter" idx="12"/>
          </p:nvPr>
        </p:nvSpPr>
        <p:spPr/>
        <p:txBody>
          <a:bodyPr/>
          <a:lstStyle/>
          <a:p>
            <a:fld id="{EB66664F-972B-436D-92DA-6AFC8DF1C417}" type="slidenum">
              <a:rPr lang="en-US" smtClean="0"/>
              <a:t>12</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4002" y="2738725"/>
            <a:ext cx="2734629" cy="1908338"/>
          </a:xfrm>
          <a:prstGeom prst="rect">
            <a:avLst/>
          </a:prstGeom>
        </p:spPr>
      </p:pic>
    </p:spTree>
    <p:extLst>
      <p:ext uri="{BB962C8B-B14F-4D97-AF65-F5344CB8AC3E}">
        <p14:creationId xmlns:p14="http://schemas.microsoft.com/office/powerpoint/2010/main" val="9218969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b="1" dirty="0">
                <a:solidFill>
                  <a:srgbClr val="7030A0"/>
                </a:solidFill>
              </a:rPr>
              <a:t>End – point PCR</a:t>
            </a:r>
          </a:p>
        </p:txBody>
      </p:sp>
      <p:sp>
        <p:nvSpPr>
          <p:cNvPr id="3" name="Content Placeholder 2"/>
          <p:cNvSpPr>
            <a:spLocks noGrp="1"/>
          </p:cNvSpPr>
          <p:nvPr>
            <p:ph idx="1"/>
          </p:nvPr>
        </p:nvSpPr>
        <p:spPr>
          <a:xfrm>
            <a:off x="1045823" y="2160589"/>
            <a:ext cx="8596668" cy="3880773"/>
          </a:xfrm>
        </p:spPr>
        <p:txBody>
          <a:bodyPr/>
          <a:lstStyle/>
          <a:p>
            <a:pPr algn="just" rtl="1">
              <a:lnSpc>
                <a:spcPct val="150000"/>
              </a:lnSpc>
            </a:pPr>
            <a:r>
              <a:rPr lang="fa-IR" dirty="0" smtClean="0">
                <a:cs typeface="B Koodak" panose="00000700000000000000" pitchFamily="2" charset="-78"/>
              </a:rPr>
              <a:t>برای </a:t>
            </a:r>
            <a:r>
              <a:rPr lang="fa-IR" dirty="0">
                <a:solidFill>
                  <a:srgbClr val="FF0000"/>
                </a:solidFill>
                <a:cs typeface="B Koodak" panose="00000700000000000000" pitchFamily="2" charset="-78"/>
              </a:rPr>
              <a:t>کمی‌سازی بیان </a:t>
            </a:r>
            <a:r>
              <a:rPr lang="en-US" dirty="0">
                <a:solidFill>
                  <a:srgbClr val="FF0000"/>
                </a:solidFill>
                <a:cs typeface="B Koodak" panose="00000700000000000000" pitchFamily="2" charset="-78"/>
              </a:rPr>
              <a:t>RNA </a:t>
            </a:r>
            <a:r>
              <a:rPr lang="fa-IR" dirty="0" smtClean="0">
                <a:cs typeface="B Koodak" panose="00000700000000000000" pitchFamily="2" charset="-78"/>
              </a:rPr>
              <a:t> از </a:t>
            </a:r>
            <a:r>
              <a:rPr lang="fa-IR" dirty="0">
                <a:cs typeface="B Koodak" panose="00000700000000000000" pitchFamily="2" charset="-78"/>
              </a:rPr>
              <a:t>بین محصولات تکثیر شده، در یک ژل انجام شود، اگرچه این یک روش نیمه کمی است.</a:t>
            </a:r>
          </a:p>
          <a:p>
            <a:pPr algn="just" rtl="1">
              <a:lnSpc>
                <a:spcPct val="150000"/>
              </a:lnSpc>
            </a:pPr>
            <a:r>
              <a:rPr lang="fa-IR" dirty="0">
                <a:cs typeface="B Koodak" panose="00000700000000000000" pitchFamily="2" charset="-78"/>
              </a:rPr>
              <a:t>به عنوان مثال، </a:t>
            </a:r>
            <a:r>
              <a:rPr lang="en-US" dirty="0" err="1">
                <a:cs typeface="B Koodak" panose="00000700000000000000" pitchFamily="2" charset="-78"/>
              </a:rPr>
              <a:t>cDNA</a:t>
            </a:r>
            <a:r>
              <a:rPr lang="en-US" dirty="0">
                <a:cs typeface="B Koodak" panose="00000700000000000000" pitchFamily="2" charset="-78"/>
              </a:rPr>
              <a:t> </a:t>
            </a:r>
            <a:r>
              <a:rPr lang="fa-IR" dirty="0" smtClean="0">
                <a:cs typeface="B Koodak" panose="00000700000000000000" pitchFamily="2" charset="-78"/>
              </a:rPr>
              <a:t> ورودی </a:t>
            </a:r>
            <a:r>
              <a:rPr lang="fa-IR" dirty="0">
                <a:cs typeface="B Koodak" panose="00000700000000000000" pitchFamily="2" charset="-78"/>
              </a:rPr>
              <a:t>به صورت پشت سر هم رقیق شده و سپس تکثیر می‌شود. بازده </a:t>
            </a:r>
            <a:r>
              <a:rPr lang="en-US" dirty="0">
                <a:cs typeface="B Koodak" panose="00000700000000000000" pitchFamily="2" charset="-78"/>
              </a:rPr>
              <a:t>PCR </a:t>
            </a:r>
            <a:r>
              <a:rPr lang="fa-IR" dirty="0" smtClean="0">
                <a:cs typeface="B Koodak" panose="00000700000000000000" pitchFamily="2" charset="-78"/>
              </a:rPr>
              <a:t> نقطه </a:t>
            </a:r>
            <a:r>
              <a:rPr lang="fa-IR" dirty="0">
                <a:cs typeface="B Koodak" panose="00000700000000000000" pitchFamily="2" charset="-78"/>
              </a:rPr>
              <a:t>پایانی ژن‌های ورودی مختلف بر روی یک ژل قابل مشاهده شده و </a:t>
            </a:r>
            <a:r>
              <a:rPr lang="fa-IR" dirty="0">
                <a:solidFill>
                  <a:srgbClr val="FF0000"/>
                </a:solidFill>
                <a:cs typeface="B Koodak" panose="00000700000000000000" pitchFamily="2" charset="-78"/>
              </a:rPr>
              <a:t>سپس شدت باند </a:t>
            </a:r>
            <a:r>
              <a:rPr lang="fa-IR" dirty="0">
                <a:cs typeface="B Koodak" panose="00000700000000000000" pitchFamily="2" charset="-78"/>
              </a:rPr>
              <a:t>با توجه به یک «ژن رفرنس خانه‌دار</a:t>
            </a:r>
            <a:r>
              <a:rPr lang="fa-IR" dirty="0" smtClean="0">
                <a:cs typeface="B Koodak" panose="00000700000000000000" pitchFamily="2" charset="-78"/>
              </a:rPr>
              <a:t>» </a:t>
            </a:r>
            <a:r>
              <a:rPr lang="en-US" dirty="0" smtClean="0">
                <a:cs typeface="B Koodak" panose="00000700000000000000" pitchFamily="2" charset="-78"/>
              </a:rPr>
              <a:t>Housekeeping </a:t>
            </a:r>
            <a:r>
              <a:rPr lang="en-US" dirty="0">
                <a:cs typeface="B Koodak" panose="00000700000000000000" pitchFamily="2" charset="-78"/>
              </a:rPr>
              <a:t>Gene </a:t>
            </a:r>
            <a:r>
              <a:rPr lang="en-US" dirty="0" smtClean="0">
                <a:cs typeface="B Koodak" panose="00000700000000000000" pitchFamily="2" charset="-78"/>
              </a:rPr>
              <a:t>Reference </a:t>
            </a:r>
            <a:r>
              <a:rPr lang="fa-IR" dirty="0" smtClean="0">
                <a:cs typeface="B Koodak" panose="00000700000000000000" pitchFamily="2" charset="-78"/>
              </a:rPr>
              <a:t> برای </a:t>
            </a:r>
            <a:r>
              <a:rPr lang="fa-IR" dirty="0">
                <a:cs typeface="B Koodak" panose="00000700000000000000" pitchFamily="2" charset="-78"/>
              </a:rPr>
              <a:t>تخمین </a:t>
            </a:r>
            <a:r>
              <a:rPr lang="fa-IR" dirty="0">
                <a:solidFill>
                  <a:srgbClr val="FF0000"/>
                </a:solidFill>
                <a:cs typeface="B Koodak" panose="00000700000000000000" pitchFamily="2" charset="-78"/>
              </a:rPr>
              <a:t>سطح بیان نسبی ژن </a:t>
            </a:r>
            <a:r>
              <a:rPr lang="fa-IR" dirty="0">
                <a:cs typeface="B Koodak" panose="00000700000000000000" pitchFamily="2" charset="-78"/>
              </a:rPr>
              <a:t>هدف تکثیر شده کمی و نرمال‌سازی می‌شود. امروزه </a:t>
            </a:r>
            <a:r>
              <a:rPr lang="en-US" dirty="0">
                <a:cs typeface="B Koodak" panose="00000700000000000000" pitchFamily="2" charset="-78"/>
              </a:rPr>
              <a:t>PCR </a:t>
            </a:r>
            <a:r>
              <a:rPr lang="fa-IR" dirty="0" smtClean="0">
                <a:cs typeface="B Koodak" panose="00000700000000000000" pitchFamily="2" charset="-78"/>
              </a:rPr>
              <a:t> در </a:t>
            </a:r>
            <a:r>
              <a:rPr lang="fa-IR" dirty="0">
                <a:cs typeface="B Koodak" panose="00000700000000000000" pitchFamily="2" charset="-78"/>
              </a:rPr>
              <a:t>زمان واقعی یا </a:t>
            </a:r>
            <a:r>
              <a:rPr lang="en-US" dirty="0" err="1">
                <a:cs typeface="B Koodak" panose="00000700000000000000" pitchFamily="2" charset="-78"/>
              </a:rPr>
              <a:t>qPCR</a:t>
            </a:r>
            <a:r>
              <a:rPr lang="en-US" dirty="0">
                <a:cs typeface="B Koodak" panose="00000700000000000000" pitchFamily="2" charset="-78"/>
              </a:rPr>
              <a:t> </a:t>
            </a:r>
            <a:r>
              <a:rPr lang="fa-IR" dirty="0" smtClean="0">
                <a:cs typeface="B Koodak" panose="00000700000000000000" pitchFamily="2" charset="-78"/>
              </a:rPr>
              <a:t> عمدتا </a:t>
            </a:r>
            <a:r>
              <a:rPr lang="fa-IR" dirty="0">
                <a:cs typeface="B Koodak" panose="00000700000000000000" pitchFamily="2" charset="-78"/>
              </a:rPr>
              <a:t>جایگزین </a:t>
            </a:r>
            <a:r>
              <a:rPr lang="en-US" dirty="0">
                <a:cs typeface="B Koodak" panose="00000700000000000000" pitchFamily="2" charset="-78"/>
              </a:rPr>
              <a:t>PCR </a:t>
            </a:r>
            <a:r>
              <a:rPr lang="fa-IR" dirty="0" smtClean="0">
                <a:cs typeface="B Koodak" panose="00000700000000000000" pitchFamily="2" charset="-78"/>
              </a:rPr>
              <a:t> نقطه </a:t>
            </a:r>
            <a:r>
              <a:rPr lang="fa-IR" dirty="0">
                <a:cs typeface="B Koodak" panose="00000700000000000000" pitchFamily="2" charset="-78"/>
              </a:rPr>
              <a:t>پایانی شده است تا نتایج قابل اعتماد و کمی بیان ژن را بدست </a:t>
            </a:r>
            <a:r>
              <a:rPr lang="fa-IR" dirty="0" smtClean="0">
                <a:cs typeface="B Koodak" panose="00000700000000000000" pitchFamily="2" charset="-78"/>
              </a:rPr>
              <a:t>آورد.</a:t>
            </a:r>
            <a:endParaRPr lang="fa-IR" dirty="0">
              <a:cs typeface="B Koodak" panose="00000700000000000000" pitchFamily="2" charset="-78"/>
            </a:endParaRPr>
          </a:p>
          <a:p>
            <a:pPr algn="just" rtl="1">
              <a:lnSpc>
                <a:spcPct val="150000"/>
              </a:lnSpc>
            </a:pPr>
            <a:endParaRPr lang="en-US" dirty="0">
              <a:cs typeface="B Koodak" panose="00000700000000000000" pitchFamily="2" charset="-78"/>
            </a:endParaRPr>
          </a:p>
        </p:txBody>
      </p:sp>
      <p:sp>
        <p:nvSpPr>
          <p:cNvPr id="4" name="Date Placeholder 3"/>
          <p:cNvSpPr>
            <a:spLocks noGrp="1"/>
          </p:cNvSpPr>
          <p:nvPr>
            <p:ph type="dt" sz="half" idx="10"/>
          </p:nvPr>
        </p:nvSpPr>
        <p:spPr/>
        <p:txBody>
          <a:bodyPr/>
          <a:lstStyle/>
          <a:p>
            <a:fld id="{8E95B4E1-D555-41AB-969E-EC8B10F28D9D}" type="datetime1">
              <a:rPr lang="en-US" smtClean="0"/>
              <a:t>10/31/2022</a:t>
            </a:fld>
            <a:endParaRPr lang="en-US"/>
          </a:p>
        </p:txBody>
      </p:sp>
      <p:sp>
        <p:nvSpPr>
          <p:cNvPr id="5" name="Footer Placeholder 4"/>
          <p:cNvSpPr>
            <a:spLocks noGrp="1"/>
          </p:cNvSpPr>
          <p:nvPr>
            <p:ph type="ftr" sz="quarter" idx="11"/>
          </p:nvPr>
        </p:nvSpPr>
        <p:spPr/>
        <p:txBody>
          <a:bodyPr/>
          <a:lstStyle/>
          <a:p>
            <a:r>
              <a:rPr lang="en-US" smtClean="0"/>
              <a:t>PCR- Dr. Kamarehei</a:t>
            </a:r>
            <a:endParaRPr lang="en-US"/>
          </a:p>
        </p:txBody>
      </p:sp>
      <p:sp>
        <p:nvSpPr>
          <p:cNvPr id="6" name="Slide Number Placeholder 5"/>
          <p:cNvSpPr>
            <a:spLocks noGrp="1"/>
          </p:cNvSpPr>
          <p:nvPr>
            <p:ph type="sldNum" sz="quarter" idx="12"/>
          </p:nvPr>
        </p:nvSpPr>
        <p:spPr/>
        <p:txBody>
          <a:bodyPr/>
          <a:lstStyle/>
          <a:p>
            <a:fld id="{EB66664F-972B-436D-92DA-6AFC8DF1C417}" type="slidenum">
              <a:rPr lang="en-US" smtClean="0"/>
              <a:t>13</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335" y="432610"/>
            <a:ext cx="1771952" cy="1707328"/>
          </a:xfrm>
          <a:prstGeom prst="rect">
            <a:avLst/>
          </a:prstGeom>
        </p:spPr>
      </p:pic>
    </p:spTree>
    <p:extLst>
      <p:ext uri="{BB962C8B-B14F-4D97-AF65-F5344CB8AC3E}">
        <p14:creationId xmlns:p14="http://schemas.microsoft.com/office/powerpoint/2010/main" val="21462606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7030A0"/>
                </a:solidFill>
              </a:rPr>
              <a:t>Touch-down PCR</a:t>
            </a:r>
            <a:br>
              <a:rPr lang="en-US" b="1" dirty="0">
                <a:solidFill>
                  <a:srgbClr val="7030A0"/>
                </a:solidFill>
              </a:rPr>
            </a:br>
            <a:endParaRPr lang="en-US" b="1" dirty="0">
              <a:solidFill>
                <a:srgbClr val="7030A0"/>
              </a:solidFill>
            </a:endParaRPr>
          </a:p>
        </p:txBody>
      </p:sp>
      <p:sp>
        <p:nvSpPr>
          <p:cNvPr id="3" name="Content Placeholder 2"/>
          <p:cNvSpPr>
            <a:spLocks noGrp="1"/>
          </p:cNvSpPr>
          <p:nvPr>
            <p:ph idx="1"/>
          </p:nvPr>
        </p:nvSpPr>
        <p:spPr/>
        <p:txBody>
          <a:bodyPr/>
          <a:lstStyle/>
          <a:p>
            <a:pPr algn="just" rtl="1">
              <a:lnSpc>
                <a:spcPct val="150000"/>
              </a:lnSpc>
            </a:pPr>
            <a:r>
              <a:rPr lang="fa-IR" dirty="0" smtClean="0">
                <a:cs typeface="B Koodak" panose="00000700000000000000" pitchFamily="2" charset="-78"/>
              </a:rPr>
              <a:t>فاز </a:t>
            </a:r>
            <a:r>
              <a:rPr lang="fa-IR" dirty="0">
                <a:cs typeface="B Koodak" panose="00000700000000000000" pitchFamily="2" charset="-78"/>
              </a:rPr>
              <a:t>اول با دمای </a:t>
            </a:r>
            <a:r>
              <a:rPr lang="fa-IR" dirty="0" smtClean="0">
                <a:cs typeface="B Koodak" panose="00000700000000000000" pitchFamily="2" charset="-78"/>
              </a:rPr>
              <a:t>اتصال </a:t>
            </a:r>
            <a:r>
              <a:rPr lang="en-US" dirty="0" smtClean="0">
                <a:cs typeface="B Koodak" panose="00000700000000000000" pitchFamily="2" charset="-78"/>
              </a:rPr>
              <a:t>T</a:t>
            </a:r>
            <a:r>
              <a:rPr lang="en-US" baseline="-25000" dirty="0" smtClean="0">
                <a:cs typeface="B Koodak" panose="00000700000000000000" pitchFamily="2" charset="-78"/>
              </a:rPr>
              <a:t>m</a:t>
            </a:r>
            <a:r>
              <a:rPr lang="fa-IR" dirty="0" smtClean="0">
                <a:cs typeface="B Koodak" panose="00000700000000000000" pitchFamily="2" charset="-78"/>
              </a:rPr>
              <a:t> </a:t>
            </a:r>
            <a:r>
              <a:rPr lang="en-US" dirty="0" smtClean="0">
                <a:cs typeface="B Koodak" panose="00000700000000000000" pitchFamily="2" charset="-78"/>
              </a:rPr>
              <a:t>+</a:t>
            </a:r>
            <a:r>
              <a:rPr lang="fa-IR" dirty="0" smtClean="0">
                <a:cs typeface="B Koodak" panose="00000700000000000000" pitchFamily="2" charset="-78"/>
              </a:rPr>
              <a:t>°</a:t>
            </a:r>
            <a:r>
              <a:rPr lang="en-US" dirty="0" smtClean="0">
                <a:cs typeface="B Koodak" panose="00000700000000000000" pitchFamily="2" charset="-78"/>
              </a:rPr>
              <a:t>C </a:t>
            </a:r>
            <a:r>
              <a:rPr lang="fa-IR" dirty="0" smtClean="0">
                <a:cs typeface="B Koodak" panose="00000700000000000000" pitchFamily="2" charset="-78"/>
              </a:rPr>
              <a:t>۱۰ آغاز </a:t>
            </a:r>
            <a:r>
              <a:rPr lang="fa-IR" dirty="0">
                <a:cs typeface="B Koodak" panose="00000700000000000000" pitchFamily="2" charset="-78"/>
              </a:rPr>
              <a:t>می‌شود و در طی ۱۰-۱۵ چرخه، دمای اتصال در هر چرخه ۱°</a:t>
            </a:r>
            <a:r>
              <a:rPr lang="en-US" dirty="0">
                <a:cs typeface="B Koodak" panose="00000700000000000000" pitchFamily="2" charset="-78"/>
              </a:rPr>
              <a:t>C </a:t>
            </a:r>
            <a:r>
              <a:rPr lang="fa-IR" dirty="0">
                <a:cs typeface="B Koodak" panose="00000700000000000000" pitchFamily="2" charset="-78"/>
              </a:rPr>
              <a:t>کاهش می یابد تا زمانی که به </a:t>
            </a:r>
            <a:r>
              <a:rPr lang="en-US" dirty="0">
                <a:cs typeface="B Koodak" panose="00000700000000000000" pitchFamily="2" charset="-78"/>
              </a:rPr>
              <a:t>T</a:t>
            </a:r>
            <a:r>
              <a:rPr lang="en-US" baseline="-25000" dirty="0">
                <a:cs typeface="B Koodak" panose="00000700000000000000" pitchFamily="2" charset="-78"/>
              </a:rPr>
              <a:t>m</a:t>
            </a:r>
            <a:r>
              <a:rPr lang="en-US" dirty="0">
                <a:cs typeface="B Koodak" panose="00000700000000000000" pitchFamily="2" charset="-78"/>
              </a:rPr>
              <a:t> </a:t>
            </a:r>
            <a:r>
              <a:rPr lang="fa-IR" dirty="0">
                <a:cs typeface="B Koodak" panose="00000700000000000000" pitchFamily="2" charset="-78"/>
              </a:rPr>
              <a:t>محاسبه شده برسیم. در فاز دوم واکنش تکثیر در ۲۰-۲۵ چرخه با دمای اتصال نهایی در چرخه اول، انجام می‌گیرد. </a:t>
            </a:r>
            <a:endParaRPr lang="fa-IR" dirty="0" smtClean="0">
              <a:cs typeface="B Koodak" panose="00000700000000000000" pitchFamily="2" charset="-78"/>
            </a:endParaRPr>
          </a:p>
          <a:p>
            <a:pPr algn="just" rtl="1">
              <a:lnSpc>
                <a:spcPct val="150000"/>
              </a:lnSpc>
            </a:pPr>
            <a:r>
              <a:rPr lang="fa-IR" dirty="0" smtClean="0">
                <a:cs typeface="B Koodak" panose="00000700000000000000" pitchFamily="2" charset="-78"/>
              </a:rPr>
              <a:t>تعداد </a:t>
            </a:r>
            <a:r>
              <a:rPr lang="fa-IR" dirty="0">
                <a:cs typeface="B Koodak" panose="00000700000000000000" pitchFamily="2" charset="-78"/>
              </a:rPr>
              <a:t>کلی چرخه‌ها نباید بیش از ۳۰-۳۵ باشد، وگرنه احتمال تولید قطعات غیراختصاصی و یا دایمرهای پرایمر افزایش خواهد یافت. </a:t>
            </a:r>
            <a:endParaRPr lang="fa-IR" dirty="0" smtClean="0">
              <a:cs typeface="B Koodak" panose="00000700000000000000" pitchFamily="2" charset="-78"/>
            </a:endParaRPr>
          </a:p>
          <a:p>
            <a:pPr algn="just" rtl="1">
              <a:lnSpc>
                <a:spcPct val="150000"/>
              </a:lnSpc>
            </a:pPr>
            <a:r>
              <a:rPr lang="fa-IR" dirty="0" smtClean="0">
                <a:cs typeface="B Koodak" panose="00000700000000000000" pitchFamily="2" charset="-78"/>
              </a:rPr>
              <a:t>لازم </a:t>
            </a:r>
            <a:r>
              <a:rPr lang="fa-IR" dirty="0">
                <a:cs typeface="B Koodak" panose="00000700000000000000" pitchFamily="2" charset="-78"/>
              </a:rPr>
              <a:t>به ذکر است که در صورت عدم حصول به اختصاصیت و میزان محصول موردنظر، می‌توان </a:t>
            </a:r>
            <a:r>
              <a:rPr lang="fa-IR" dirty="0">
                <a:solidFill>
                  <a:srgbClr val="FF0000"/>
                </a:solidFill>
                <a:cs typeface="B Koodak" panose="00000700000000000000" pitchFamily="2" charset="-78"/>
              </a:rPr>
              <a:t>محدوده دمایی </a:t>
            </a:r>
            <a:r>
              <a:rPr lang="fa-IR" dirty="0">
                <a:cs typeface="B Koodak" panose="00000700000000000000" pitchFamily="2" charset="-78"/>
              </a:rPr>
              <a:t>کاهش، </a:t>
            </a:r>
            <a:r>
              <a:rPr lang="fa-IR" dirty="0">
                <a:solidFill>
                  <a:srgbClr val="FF0000"/>
                </a:solidFill>
                <a:cs typeface="B Koodak" panose="00000700000000000000" pitchFamily="2" charset="-78"/>
              </a:rPr>
              <a:t>میزان کاهش دما در هر چرخه </a:t>
            </a:r>
            <a:r>
              <a:rPr lang="fa-IR" dirty="0">
                <a:cs typeface="B Koodak" panose="00000700000000000000" pitchFamily="2" charset="-78"/>
              </a:rPr>
              <a:t>یا چرخه‌ها و نیز </a:t>
            </a:r>
            <a:r>
              <a:rPr lang="fa-IR" dirty="0">
                <a:solidFill>
                  <a:srgbClr val="FF0000"/>
                </a:solidFill>
                <a:cs typeface="B Koodak" panose="00000700000000000000" pitchFamily="2" charset="-78"/>
              </a:rPr>
              <a:t>تعداد کلی چرخه‌ها </a:t>
            </a:r>
            <a:r>
              <a:rPr lang="fa-IR" dirty="0">
                <a:cs typeface="B Koodak" panose="00000700000000000000" pitchFamily="2" charset="-78"/>
              </a:rPr>
              <a:t>را تغییر داد.</a:t>
            </a:r>
            <a:endParaRPr lang="en-US" dirty="0">
              <a:cs typeface="B Koodak" panose="00000700000000000000" pitchFamily="2" charset="-78"/>
            </a:endParaRPr>
          </a:p>
        </p:txBody>
      </p:sp>
      <p:sp>
        <p:nvSpPr>
          <p:cNvPr id="4" name="Date Placeholder 3"/>
          <p:cNvSpPr>
            <a:spLocks noGrp="1"/>
          </p:cNvSpPr>
          <p:nvPr>
            <p:ph type="dt" sz="half" idx="10"/>
          </p:nvPr>
        </p:nvSpPr>
        <p:spPr/>
        <p:txBody>
          <a:bodyPr/>
          <a:lstStyle/>
          <a:p>
            <a:fld id="{2484643A-765A-4B86-BFFF-26D9D6D38F1C}" type="datetime1">
              <a:rPr lang="en-US" smtClean="0"/>
              <a:t>10/31/2022</a:t>
            </a:fld>
            <a:endParaRPr lang="en-US"/>
          </a:p>
        </p:txBody>
      </p:sp>
      <p:sp>
        <p:nvSpPr>
          <p:cNvPr id="5" name="Footer Placeholder 4"/>
          <p:cNvSpPr>
            <a:spLocks noGrp="1"/>
          </p:cNvSpPr>
          <p:nvPr>
            <p:ph type="ftr" sz="quarter" idx="11"/>
          </p:nvPr>
        </p:nvSpPr>
        <p:spPr/>
        <p:txBody>
          <a:bodyPr/>
          <a:lstStyle/>
          <a:p>
            <a:r>
              <a:rPr lang="en-US" smtClean="0"/>
              <a:t>PCR- Dr. Kamarehei</a:t>
            </a:r>
            <a:endParaRPr lang="en-US"/>
          </a:p>
        </p:txBody>
      </p:sp>
      <p:sp>
        <p:nvSpPr>
          <p:cNvPr id="6" name="Slide Number Placeholder 5"/>
          <p:cNvSpPr>
            <a:spLocks noGrp="1"/>
          </p:cNvSpPr>
          <p:nvPr>
            <p:ph type="sldNum" sz="quarter" idx="12"/>
          </p:nvPr>
        </p:nvSpPr>
        <p:spPr/>
        <p:txBody>
          <a:bodyPr/>
          <a:lstStyle/>
          <a:p>
            <a:fld id="{EB66664F-972B-436D-92DA-6AFC8DF1C417}" type="slidenum">
              <a:rPr lang="en-US" smtClean="0"/>
              <a:t>14</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4070" y="1828799"/>
            <a:ext cx="2435921" cy="3336878"/>
          </a:xfrm>
          <a:prstGeom prst="rect">
            <a:avLst/>
          </a:prstGeom>
        </p:spPr>
      </p:pic>
    </p:spTree>
    <p:extLst>
      <p:ext uri="{BB962C8B-B14F-4D97-AF65-F5344CB8AC3E}">
        <p14:creationId xmlns:p14="http://schemas.microsoft.com/office/powerpoint/2010/main" val="42482177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7030A0"/>
                </a:solidFill>
              </a:rPr>
              <a:t> Hot-Start PCR</a:t>
            </a:r>
            <a:br>
              <a:rPr lang="en-US" b="1" dirty="0">
                <a:solidFill>
                  <a:srgbClr val="7030A0"/>
                </a:solidFill>
              </a:rPr>
            </a:br>
            <a:endParaRPr lang="en-US" dirty="0">
              <a:solidFill>
                <a:srgbClr val="7030A0"/>
              </a:solidFill>
            </a:endParaRPr>
          </a:p>
        </p:txBody>
      </p:sp>
      <p:sp>
        <p:nvSpPr>
          <p:cNvPr id="3" name="Content Placeholder 2"/>
          <p:cNvSpPr>
            <a:spLocks noGrp="1"/>
          </p:cNvSpPr>
          <p:nvPr>
            <p:ph idx="1"/>
          </p:nvPr>
        </p:nvSpPr>
        <p:spPr/>
        <p:txBody>
          <a:bodyPr>
            <a:normAutofit fontScale="85000" lnSpcReduction="10000"/>
          </a:bodyPr>
          <a:lstStyle/>
          <a:p>
            <a:pPr algn="just" rtl="1"/>
            <a:r>
              <a:rPr lang="fa-IR" dirty="0" smtClean="0">
                <a:cs typeface="B Koodak" panose="00000700000000000000" pitchFamily="2" charset="-78"/>
              </a:rPr>
              <a:t>زمانيكه </a:t>
            </a:r>
            <a:r>
              <a:rPr lang="fa-IR" dirty="0">
                <a:cs typeface="B Koodak" panose="00000700000000000000" pitchFamily="2" charset="-78"/>
              </a:rPr>
              <a:t>بهترين شرايط اتصال فراهم شود باندهاي غير اختصاصي ممكن است قبل از انجام اولين چرخه </a:t>
            </a:r>
            <a:r>
              <a:rPr lang="en-US" dirty="0">
                <a:cs typeface="B Koodak" panose="00000700000000000000" pitchFamily="2" charset="-78"/>
              </a:rPr>
              <a:t>PCR </a:t>
            </a:r>
            <a:r>
              <a:rPr lang="fa-IR" dirty="0" smtClean="0">
                <a:cs typeface="B Koodak" panose="00000700000000000000" pitchFamily="2" charset="-78"/>
              </a:rPr>
              <a:t> ايجاد شود حتي تا وقتيكه </a:t>
            </a:r>
            <a:r>
              <a:rPr lang="fa-IR" dirty="0">
                <a:cs typeface="B Koodak" panose="00000700000000000000" pitchFamily="2" charset="-78"/>
              </a:rPr>
              <a:t>دماي لوله ها تا°</a:t>
            </a:r>
            <a:r>
              <a:rPr lang="en-US" dirty="0">
                <a:cs typeface="B Koodak" panose="00000700000000000000" pitchFamily="2" charset="-78"/>
              </a:rPr>
              <a:t>C70-°C65 </a:t>
            </a:r>
            <a:r>
              <a:rPr lang="fa-IR" dirty="0">
                <a:cs typeface="B Koodak" panose="00000700000000000000" pitchFamily="2" charset="-78"/>
              </a:rPr>
              <a:t>افزايش مي يابد اتصالات غير اختصاصي پرايمر/پرايمر و پرايمر/ الگوممكن است بوجود آيد و بعنوان سوبستراي اوليه براي </a:t>
            </a:r>
            <a:r>
              <a:rPr lang="en-US" dirty="0" smtClean="0">
                <a:cs typeface="B Koodak" panose="00000700000000000000" pitchFamily="2" charset="-78"/>
              </a:rPr>
              <a:t>DNA</a:t>
            </a:r>
            <a:r>
              <a:rPr lang="fa-IR" dirty="0" smtClean="0">
                <a:cs typeface="B Koodak" panose="00000700000000000000" pitchFamily="2" charset="-78"/>
              </a:rPr>
              <a:t> پليمراز </a:t>
            </a:r>
            <a:r>
              <a:rPr lang="fa-IR" dirty="0">
                <a:cs typeface="B Koodak" panose="00000700000000000000" pitchFamily="2" charset="-78"/>
              </a:rPr>
              <a:t>عمل كند</a:t>
            </a:r>
            <a:r>
              <a:rPr lang="fa-IR" dirty="0" smtClean="0">
                <a:cs typeface="B Koodak" panose="00000700000000000000" pitchFamily="2" charset="-78"/>
              </a:rPr>
              <a:t>. </a:t>
            </a:r>
          </a:p>
          <a:p>
            <a:pPr algn="just" rtl="1"/>
            <a:r>
              <a:rPr lang="fa-IR" dirty="0" smtClean="0">
                <a:cs typeface="B Koodak" panose="00000700000000000000" pitchFamily="2" charset="-78"/>
              </a:rPr>
              <a:t>ساده </a:t>
            </a:r>
            <a:r>
              <a:rPr lang="fa-IR" dirty="0">
                <a:cs typeface="B Koodak" panose="00000700000000000000" pitchFamily="2" charset="-78"/>
              </a:rPr>
              <a:t>ترين روش براي جلوگيري ازچنين اتصالات اوليه غيراختصاصي </a:t>
            </a:r>
            <a:r>
              <a:rPr lang="fa-IR" dirty="0" smtClean="0">
                <a:cs typeface="B Koodak" panose="00000700000000000000" pitchFamily="2" charset="-78"/>
              </a:rPr>
              <a:t>و بهتركردن </a:t>
            </a:r>
            <a:r>
              <a:rPr lang="fa-IR" dirty="0">
                <a:cs typeface="B Koodak" panose="00000700000000000000" pitchFamily="2" charset="-78"/>
              </a:rPr>
              <a:t>شرايط اتصال صحيح پرايمر،استفاده از روش </a:t>
            </a:r>
            <a:r>
              <a:rPr lang="en-US" dirty="0">
                <a:cs typeface="B Koodak" panose="00000700000000000000" pitchFamily="2" charset="-78"/>
              </a:rPr>
              <a:t>Hot start </a:t>
            </a:r>
            <a:r>
              <a:rPr lang="fa-IR" dirty="0" smtClean="0">
                <a:cs typeface="B Koodak" panose="00000700000000000000" pitchFamily="2" charset="-78"/>
              </a:rPr>
              <a:t> است </a:t>
            </a:r>
            <a:r>
              <a:rPr lang="fa-IR" dirty="0">
                <a:cs typeface="B Koodak" panose="00000700000000000000" pitchFamily="2" charset="-78"/>
              </a:rPr>
              <a:t>كه اساس اين روش بر </a:t>
            </a:r>
            <a:r>
              <a:rPr lang="fa-IR" dirty="0">
                <a:solidFill>
                  <a:srgbClr val="FF0000"/>
                </a:solidFill>
                <a:cs typeface="B Koodak" panose="00000700000000000000" pitchFamily="2" charset="-78"/>
              </a:rPr>
              <a:t>جدا كردن فيزيكي مواد واكنش تا زمان رسيدن به دماي بالا </a:t>
            </a:r>
            <a:r>
              <a:rPr lang="fa-IR" dirty="0">
                <a:cs typeface="B Koodak" panose="00000700000000000000" pitchFamily="2" charset="-78"/>
              </a:rPr>
              <a:t>مي باشد</a:t>
            </a:r>
            <a:r>
              <a:rPr lang="fa-IR" dirty="0" smtClean="0">
                <a:cs typeface="B Koodak" panose="00000700000000000000" pitchFamily="2" charset="-78"/>
              </a:rPr>
              <a:t>. يك </a:t>
            </a:r>
            <a:r>
              <a:rPr lang="fa-IR" dirty="0">
                <a:cs typeface="B Koodak" panose="00000700000000000000" pitchFamily="2" charset="-78"/>
              </a:rPr>
              <a:t>يا چندماده قبل از رسيدن به دماي بالاتر از °</a:t>
            </a:r>
            <a:r>
              <a:rPr lang="en-US" dirty="0">
                <a:cs typeface="B Koodak" panose="00000700000000000000" pitchFamily="2" charset="-78"/>
              </a:rPr>
              <a:t>C70 </a:t>
            </a:r>
            <a:r>
              <a:rPr lang="fa-IR" dirty="0" smtClean="0">
                <a:cs typeface="B Koodak" panose="00000700000000000000" pitchFamily="2" charset="-78"/>
              </a:rPr>
              <a:t> از </a:t>
            </a:r>
            <a:r>
              <a:rPr lang="fa-IR" dirty="0">
                <a:cs typeface="B Koodak" panose="00000700000000000000" pitchFamily="2" charset="-78"/>
              </a:rPr>
              <a:t>واكنش جدا مي شود و پس از رسيدن به دماي بالا در واكنش وارد مي كنند</a:t>
            </a:r>
            <a:r>
              <a:rPr lang="fa-IR" dirty="0" smtClean="0">
                <a:cs typeface="B Koodak" panose="00000700000000000000" pitchFamily="2" charset="-78"/>
              </a:rPr>
              <a:t>. </a:t>
            </a:r>
          </a:p>
          <a:p>
            <a:pPr algn="just" rtl="1"/>
            <a:r>
              <a:rPr lang="fa-IR" dirty="0" smtClean="0">
                <a:cs typeface="B Koodak" panose="00000700000000000000" pitchFamily="2" charset="-78"/>
              </a:rPr>
              <a:t>ارزان </a:t>
            </a:r>
            <a:r>
              <a:rPr lang="fa-IR" dirty="0">
                <a:cs typeface="B Koodak" panose="00000700000000000000" pitchFamily="2" charset="-78"/>
              </a:rPr>
              <a:t>ترين روش اضافه كردن تمامي مواد واكنش به جز </a:t>
            </a:r>
            <a:r>
              <a:rPr lang="en-US" dirty="0">
                <a:cs typeface="B Koodak" panose="00000700000000000000" pitchFamily="2" charset="-78"/>
              </a:rPr>
              <a:t>DNA </a:t>
            </a:r>
            <a:r>
              <a:rPr lang="fa-IR" dirty="0" smtClean="0">
                <a:cs typeface="B Koodak" panose="00000700000000000000" pitchFamily="2" charset="-78"/>
              </a:rPr>
              <a:t> پليمراز </a:t>
            </a:r>
            <a:r>
              <a:rPr lang="fa-IR" dirty="0">
                <a:cs typeface="B Koodak" panose="00000700000000000000" pitchFamily="2" charset="-78"/>
              </a:rPr>
              <a:t>است</a:t>
            </a:r>
            <a:r>
              <a:rPr lang="fa-IR" dirty="0" smtClean="0">
                <a:cs typeface="B Koodak" panose="00000700000000000000" pitchFamily="2" charset="-78"/>
              </a:rPr>
              <a:t>. اين </a:t>
            </a:r>
            <a:r>
              <a:rPr lang="fa-IR" dirty="0">
                <a:cs typeface="B Koodak" panose="00000700000000000000" pitchFamily="2" charset="-78"/>
              </a:rPr>
              <a:t>روش براي تعداد زياد نمونه ها </a:t>
            </a:r>
            <a:r>
              <a:rPr lang="fa-IR" dirty="0" smtClean="0">
                <a:cs typeface="B Koodak" panose="00000700000000000000" pitchFamily="2" charset="-78"/>
              </a:rPr>
              <a:t>امكان </a:t>
            </a:r>
            <a:r>
              <a:rPr lang="fa-IR" dirty="0">
                <a:cs typeface="B Koodak" panose="00000700000000000000" pitchFamily="2" charset="-78"/>
              </a:rPr>
              <a:t>پذير </a:t>
            </a:r>
            <a:r>
              <a:rPr lang="fa-IR" dirty="0" smtClean="0">
                <a:cs typeface="B Koodak" panose="00000700000000000000" pitchFamily="2" charset="-78"/>
              </a:rPr>
              <a:t>نيست زیرا :1-زمان </a:t>
            </a:r>
            <a:r>
              <a:rPr lang="fa-IR" dirty="0">
                <a:cs typeface="B Koodak" panose="00000700000000000000" pitchFamily="2" charset="-78"/>
              </a:rPr>
              <a:t>مورد نياز براي اضافه كردن آنزيم به هرلوله زياد است.2-اشتباه هاي ناشي از عدم تمركز حواس كه باعث اضافه نكردن آنزيم به يك يا چند لوله ميشود .3 -احتمال آلودگي لوله ها به دليل باز شدن در آنها. </a:t>
            </a:r>
            <a:endParaRPr lang="fa-IR" dirty="0" smtClean="0">
              <a:cs typeface="B Koodak" panose="00000700000000000000" pitchFamily="2" charset="-78"/>
            </a:endParaRPr>
          </a:p>
          <a:p>
            <a:pPr algn="just" rtl="1"/>
            <a:r>
              <a:rPr lang="fa-IR" dirty="0" smtClean="0">
                <a:cs typeface="B Koodak" panose="00000700000000000000" pitchFamily="2" charset="-78"/>
              </a:rPr>
              <a:t>براي </a:t>
            </a:r>
            <a:r>
              <a:rPr lang="fa-IR" dirty="0">
                <a:cs typeface="B Koodak" panose="00000700000000000000" pitchFamily="2" charset="-78"/>
              </a:rPr>
              <a:t>حل اين مشكل وتسهيل انجام </a:t>
            </a:r>
            <a:r>
              <a:rPr lang="en-US" dirty="0" smtClean="0">
                <a:cs typeface="B Koodak" panose="00000700000000000000" pitchFamily="2" charset="-78"/>
              </a:rPr>
              <a:t>PCR</a:t>
            </a:r>
            <a:r>
              <a:rPr lang="fa-IR" dirty="0">
                <a:cs typeface="B Koodak" panose="00000700000000000000" pitchFamily="2" charset="-78"/>
              </a:rPr>
              <a:t> </a:t>
            </a:r>
            <a:r>
              <a:rPr lang="fa-IR" dirty="0" smtClean="0">
                <a:cs typeface="B Koodak" panose="00000700000000000000" pitchFamily="2" charset="-78"/>
              </a:rPr>
              <a:t>از </a:t>
            </a:r>
            <a:r>
              <a:rPr lang="en-US" dirty="0" err="1" smtClean="0">
                <a:solidFill>
                  <a:srgbClr val="FF0000"/>
                </a:solidFill>
                <a:cs typeface="B Koodak" panose="00000700000000000000" pitchFamily="2" charset="-78"/>
              </a:rPr>
              <a:t>Ampliwax</a:t>
            </a:r>
            <a:r>
              <a:rPr lang="en-US" dirty="0" smtClean="0">
                <a:solidFill>
                  <a:srgbClr val="FF0000"/>
                </a:solidFill>
                <a:cs typeface="B Koodak" panose="00000700000000000000" pitchFamily="2" charset="-78"/>
              </a:rPr>
              <a:t> Gems</a:t>
            </a:r>
            <a:r>
              <a:rPr lang="fa-IR" dirty="0" smtClean="0">
                <a:solidFill>
                  <a:srgbClr val="FF0000"/>
                </a:solidFill>
                <a:cs typeface="B Koodak" panose="00000700000000000000" pitchFamily="2" charset="-78"/>
              </a:rPr>
              <a:t> </a:t>
            </a:r>
            <a:r>
              <a:rPr lang="fa-IR" dirty="0" smtClean="0">
                <a:cs typeface="B Koodak" panose="00000700000000000000" pitchFamily="2" charset="-78"/>
              </a:rPr>
              <a:t>كه </a:t>
            </a:r>
            <a:r>
              <a:rPr lang="fa-IR" dirty="0">
                <a:cs typeface="B Koodak" panose="00000700000000000000" pitchFamily="2" charset="-78"/>
              </a:rPr>
              <a:t>گلوله هاي مومي با فرمول خاص </a:t>
            </a:r>
            <a:r>
              <a:rPr lang="fa-IR" dirty="0" smtClean="0">
                <a:cs typeface="B Koodak" panose="00000700000000000000" pitchFamily="2" charset="-78"/>
              </a:rPr>
              <a:t>مي باشند</a:t>
            </a:r>
            <a:r>
              <a:rPr lang="fa-IR" dirty="0">
                <a:cs typeface="B Koodak" panose="00000700000000000000" pitchFamily="2" charset="-78"/>
              </a:rPr>
              <a:t>. يك </a:t>
            </a:r>
            <a:r>
              <a:rPr lang="fa-IR" dirty="0" smtClean="0">
                <a:cs typeface="B Koodak" panose="00000700000000000000" pitchFamily="2" charset="-78"/>
              </a:rPr>
              <a:t>عدد از </a:t>
            </a:r>
            <a:r>
              <a:rPr lang="fa-IR" dirty="0">
                <a:cs typeface="B Koodak" panose="00000700000000000000" pitchFamily="2" charset="-78"/>
              </a:rPr>
              <a:t>آن را در لوله هاي حاوي پرايمر،</a:t>
            </a:r>
            <a:r>
              <a:rPr lang="en-US" dirty="0" err="1" smtClean="0">
                <a:cs typeface="B Koodak" panose="00000700000000000000" pitchFamily="2" charset="-78"/>
              </a:rPr>
              <a:t>dNTPs</a:t>
            </a:r>
            <a:r>
              <a:rPr lang="fa-IR" dirty="0">
                <a:cs typeface="B Koodak" panose="00000700000000000000" pitchFamily="2" charset="-78"/>
              </a:rPr>
              <a:t> </a:t>
            </a:r>
            <a:r>
              <a:rPr lang="fa-IR" dirty="0" smtClean="0">
                <a:cs typeface="B Koodak" panose="00000700000000000000" pitchFamily="2" charset="-78"/>
              </a:rPr>
              <a:t>(دئوكسي </a:t>
            </a:r>
            <a:r>
              <a:rPr lang="fa-IR" dirty="0">
                <a:cs typeface="B Koodak" panose="00000700000000000000" pitchFamily="2" charset="-78"/>
              </a:rPr>
              <a:t>نوكلئوتيد تري فسفات)،</a:t>
            </a:r>
            <a:r>
              <a:rPr lang="en-US" dirty="0">
                <a:cs typeface="B Koodak" panose="00000700000000000000" pitchFamily="2" charset="-78"/>
              </a:rPr>
              <a:t>Mg++ </a:t>
            </a:r>
            <a:r>
              <a:rPr lang="fa-IR" dirty="0" smtClean="0">
                <a:cs typeface="B Koodak" panose="00000700000000000000" pitchFamily="2" charset="-78"/>
              </a:rPr>
              <a:t> اضافه </a:t>
            </a:r>
            <a:r>
              <a:rPr lang="fa-IR" dirty="0">
                <a:cs typeface="B Koodak" panose="00000700000000000000" pitchFamily="2" charset="-78"/>
              </a:rPr>
              <a:t>كرده و واكنش در يك ترموسايكلر در دماي </a:t>
            </a:r>
            <a:r>
              <a:rPr lang="fa-IR" dirty="0">
                <a:solidFill>
                  <a:srgbClr val="FF0000"/>
                </a:solidFill>
                <a:cs typeface="B Koodak" panose="00000700000000000000" pitchFamily="2" charset="-78"/>
              </a:rPr>
              <a:t>°</a:t>
            </a:r>
            <a:r>
              <a:rPr lang="en-US" dirty="0">
                <a:solidFill>
                  <a:srgbClr val="FF0000"/>
                </a:solidFill>
                <a:cs typeface="B Koodak" panose="00000700000000000000" pitchFamily="2" charset="-78"/>
              </a:rPr>
              <a:t>C80-°C75 </a:t>
            </a:r>
            <a:r>
              <a:rPr lang="fa-IR" dirty="0" smtClean="0">
                <a:solidFill>
                  <a:srgbClr val="FF0000"/>
                </a:solidFill>
                <a:cs typeface="B Koodak" panose="00000700000000000000" pitchFamily="2" charset="-78"/>
              </a:rPr>
              <a:t> به </a:t>
            </a:r>
            <a:r>
              <a:rPr lang="fa-IR" dirty="0">
                <a:solidFill>
                  <a:srgbClr val="FF0000"/>
                </a:solidFill>
                <a:cs typeface="B Koodak" panose="00000700000000000000" pitchFamily="2" charset="-78"/>
              </a:rPr>
              <a:t>مدت 10-5 دقيقه </a:t>
            </a:r>
            <a:r>
              <a:rPr lang="fa-IR" dirty="0">
                <a:cs typeface="B Koodak" panose="00000700000000000000" pitchFamily="2" charset="-78"/>
              </a:rPr>
              <a:t>نگهداري </a:t>
            </a:r>
            <a:r>
              <a:rPr lang="fa-IR" dirty="0" smtClean="0">
                <a:cs typeface="B Koodak" panose="00000700000000000000" pitchFamily="2" charset="-78"/>
              </a:rPr>
              <a:t>مي شود </a:t>
            </a:r>
            <a:r>
              <a:rPr lang="fa-IR" dirty="0">
                <a:cs typeface="B Koodak" panose="00000700000000000000" pitchFamily="2" charset="-78"/>
              </a:rPr>
              <a:t>تا موم ذوب شود سپس لوله ها تا </a:t>
            </a:r>
            <a:r>
              <a:rPr lang="fa-IR" dirty="0" smtClean="0">
                <a:cs typeface="B Koodak" panose="00000700000000000000" pitchFamily="2" charset="-78"/>
              </a:rPr>
              <a:t>زير</a:t>
            </a:r>
            <a:r>
              <a:rPr lang="fa-IR" dirty="0" smtClean="0">
                <a:solidFill>
                  <a:srgbClr val="FF0000"/>
                </a:solidFill>
                <a:cs typeface="B Koodak" panose="00000700000000000000" pitchFamily="2" charset="-78"/>
              </a:rPr>
              <a:t>°</a:t>
            </a:r>
            <a:r>
              <a:rPr lang="en-US" dirty="0" smtClean="0">
                <a:solidFill>
                  <a:srgbClr val="FF0000"/>
                </a:solidFill>
                <a:cs typeface="B Koodak" panose="00000700000000000000" pitchFamily="2" charset="-78"/>
              </a:rPr>
              <a:t>C35</a:t>
            </a:r>
            <a:r>
              <a:rPr lang="fa-IR" dirty="0" smtClean="0">
                <a:solidFill>
                  <a:srgbClr val="FF0000"/>
                </a:solidFill>
                <a:cs typeface="B Koodak" panose="00000700000000000000" pitchFamily="2" charset="-78"/>
              </a:rPr>
              <a:t> </a:t>
            </a:r>
            <a:r>
              <a:rPr lang="en-US" dirty="0" smtClean="0">
                <a:cs typeface="B Koodak" panose="00000700000000000000" pitchFamily="2" charset="-78"/>
              </a:rPr>
              <a:t> </a:t>
            </a:r>
            <a:r>
              <a:rPr lang="fa-IR" dirty="0">
                <a:cs typeface="B Koodak" panose="00000700000000000000" pitchFamily="2" charset="-78"/>
              </a:rPr>
              <a:t>سرد </a:t>
            </a:r>
            <a:r>
              <a:rPr lang="fa-IR" dirty="0" smtClean="0">
                <a:cs typeface="B Koodak" panose="00000700000000000000" pitchFamily="2" charset="-78"/>
              </a:rPr>
              <a:t>مي شود تا </a:t>
            </a:r>
            <a:r>
              <a:rPr lang="fa-IR" dirty="0">
                <a:cs typeface="B Koodak" panose="00000700000000000000" pitchFamily="2" charset="-78"/>
              </a:rPr>
              <a:t>موم مجددا جامد </a:t>
            </a:r>
            <a:r>
              <a:rPr lang="fa-IR" dirty="0" smtClean="0">
                <a:cs typeface="B Koodak" panose="00000700000000000000" pitchFamily="2" charset="-78"/>
              </a:rPr>
              <a:t>شود و </a:t>
            </a:r>
            <a:r>
              <a:rPr lang="fa-IR" dirty="0">
                <a:cs typeface="B Koodak" panose="00000700000000000000" pitchFamily="2" charset="-78"/>
              </a:rPr>
              <a:t>يك لايه محافظ بر روي </a:t>
            </a:r>
            <a:r>
              <a:rPr lang="fa-IR" dirty="0" smtClean="0">
                <a:cs typeface="B Koodak" panose="00000700000000000000" pitchFamily="2" charset="-78"/>
              </a:rPr>
              <a:t>مواد اوليه </a:t>
            </a:r>
            <a:r>
              <a:rPr lang="fa-IR" dirty="0">
                <a:cs typeface="B Koodak" panose="00000700000000000000" pitchFamily="2" charset="-78"/>
              </a:rPr>
              <a:t>واكنش تشكيل شود</a:t>
            </a:r>
            <a:r>
              <a:rPr lang="fa-IR" dirty="0" smtClean="0">
                <a:cs typeface="B Koodak" panose="00000700000000000000" pitchFamily="2" charset="-78"/>
              </a:rPr>
              <a:t>. مواد ديگر </a:t>
            </a:r>
            <a:r>
              <a:rPr lang="fa-IR" dirty="0">
                <a:cs typeface="B Koodak" panose="00000700000000000000" pitchFamily="2" charset="-78"/>
              </a:rPr>
              <a:t>واكنش از قبيل </a:t>
            </a:r>
            <a:r>
              <a:rPr lang="en-US" dirty="0">
                <a:cs typeface="B Koodak" panose="00000700000000000000" pitchFamily="2" charset="-78"/>
              </a:rPr>
              <a:t>DNA</a:t>
            </a:r>
            <a:r>
              <a:rPr lang="fa-IR" dirty="0">
                <a:cs typeface="B Koodak" panose="00000700000000000000" pitchFamily="2" charset="-78"/>
              </a:rPr>
              <a:t>الگو</a:t>
            </a:r>
            <a:r>
              <a:rPr lang="fa-IR" dirty="0" smtClean="0">
                <a:cs typeface="B Koodak" panose="00000700000000000000" pitchFamily="2" charset="-78"/>
              </a:rPr>
              <a:t>، </a:t>
            </a:r>
            <a:r>
              <a:rPr lang="en-US" dirty="0" smtClean="0">
                <a:cs typeface="B Koodak" panose="00000700000000000000" pitchFamily="2" charset="-78"/>
              </a:rPr>
              <a:t>DNA</a:t>
            </a:r>
            <a:r>
              <a:rPr lang="fa-IR" dirty="0" smtClean="0">
                <a:cs typeface="B Koodak" panose="00000700000000000000" pitchFamily="2" charset="-78"/>
              </a:rPr>
              <a:t>  پليمراز </a:t>
            </a:r>
            <a:r>
              <a:rPr lang="fa-IR" dirty="0">
                <a:cs typeface="B Koodak" panose="00000700000000000000" pitchFamily="2" charset="-78"/>
              </a:rPr>
              <a:t>و بافر را </a:t>
            </a:r>
            <a:r>
              <a:rPr lang="fa-IR" dirty="0" smtClean="0">
                <a:cs typeface="B Koodak" panose="00000700000000000000" pitchFamily="2" charset="-78"/>
              </a:rPr>
              <a:t>مي توان </a:t>
            </a:r>
            <a:r>
              <a:rPr lang="fa-IR" dirty="0">
                <a:cs typeface="B Koodak" panose="00000700000000000000" pitchFamily="2" charset="-78"/>
              </a:rPr>
              <a:t>بر روي لايه موم ريخت و سپس </a:t>
            </a:r>
            <a:r>
              <a:rPr lang="en-US" dirty="0">
                <a:cs typeface="B Koodak" panose="00000700000000000000" pitchFamily="2" charset="-78"/>
              </a:rPr>
              <a:t>PCR </a:t>
            </a:r>
            <a:r>
              <a:rPr lang="fa-IR" dirty="0" smtClean="0">
                <a:cs typeface="B Koodak" panose="00000700000000000000" pitchFamily="2" charset="-78"/>
              </a:rPr>
              <a:t> را </a:t>
            </a:r>
            <a:r>
              <a:rPr lang="fa-IR" dirty="0">
                <a:cs typeface="B Koodak" panose="00000700000000000000" pitchFamily="2" charset="-78"/>
              </a:rPr>
              <a:t>آغاز كرد</a:t>
            </a:r>
            <a:r>
              <a:rPr lang="fa-IR" dirty="0" smtClean="0">
                <a:cs typeface="B Koodak" panose="00000700000000000000" pitchFamily="2" charset="-78"/>
              </a:rPr>
              <a:t>. در </a:t>
            </a:r>
            <a:r>
              <a:rPr lang="fa-IR" dirty="0">
                <a:cs typeface="B Koodak" panose="00000700000000000000" pitchFamily="2" charset="-78"/>
              </a:rPr>
              <a:t>هنگام بالا رفتن دما موم ذوب </a:t>
            </a:r>
            <a:r>
              <a:rPr lang="fa-IR" dirty="0" smtClean="0">
                <a:cs typeface="B Koodak" panose="00000700000000000000" pitchFamily="2" charset="-78"/>
              </a:rPr>
              <a:t>مي شود </a:t>
            </a:r>
            <a:r>
              <a:rPr lang="fa-IR" dirty="0">
                <a:cs typeface="B Koodak" panose="00000700000000000000" pitchFamily="2" charset="-78"/>
              </a:rPr>
              <a:t>و مواد جامد موجود در لايه رويي موم با مواد پايين مخلوط </a:t>
            </a:r>
            <a:r>
              <a:rPr lang="fa-IR" dirty="0" smtClean="0">
                <a:cs typeface="B Koodak" panose="00000700000000000000" pitchFamily="2" charset="-78"/>
              </a:rPr>
              <a:t>مي شوند </a:t>
            </a:r>
            <a:r>
              <a:rPr lang="fa-IR" dirty="0">
                <a:cs typeface="B Koodak" panose="00000700000000000000" pitchFamily="2" charset="-78"/>
              </a:rPr>
              <a:t>تا </a:t>
            </a:r>
            <a:r>
              <a:rPr lang="en-US" dirty="0" smtClean="0">
                <a:cs typeface="B Koodak" panose="00000700000000000000" pitchFamily="2" charset="-78"/>
              </a:rPr>
              <a:t>PCR</a:t>
            </a:r>
            <a:r>
              <a:rPr lang="fa-IR" dirty="0" smtClean="0">
                <a:cs typeface="B Koodak" panose="00000700000000000000" pitchFamily="2" charset="-78"/>
              </a:rPr>
              <a:t> آغاز </a:t>
            </a:r>
            <a:r>
              <a:rPr lang="fa-IR" dirty="0">
                <a:cs typeface="B Koodak" panose="00000700000000000000" pitchFamily="2" charset="-78"/>
              </a:rPr>
              <a:t>شود و موم به روي فاز آبي قرار </a:t>
            </a:r>
            <a:r>
              <a:rPr lang="fa-IR" dirty="0" smtClean="0">
                <a:cs typeface="B Koodak" panose="00000700000000000000" pitchFamily="2" charset="-78"/>
              </a:rPr>
              <a:t>مي گيرد. لايه </a:t>
            </a:r>
            <a:r>
              <a:rPr lang="fa-IR" dirty="0">
                <a:cs typeface="B Koodak" panose="00000700000000000000" pitchFamily="2" charset="-78"/>
              </a:rPr>
              <a:t>موم هم يك </a:t>
            </a:r>
            <a:r>
              <a:rPr lang="fa-IR" dirty="0" smtClean="0">
                <a:cs typeface="B Koodak" panose="00000700000000000000" pitchFamily="2" charset="-78"/>
              </a:rPr>
              <a:t>سد در </a:t>
            </a:r>
            <a:r>
              <a:rPr lang="fa-IR" dirty="0">
                <a:cs typeface="B Koodak" panose="00000700000000000000" pitchFamily="2" charset="-78"/>
              </a:rPr>
              <a:t>برابرتبخيرآب درحين چرخه هاي دمايي است </a:t>
            </a:r>
            <a:r>
              <a:rPr lang="fa-IR" dirty="0" smtClean="0">
                <a:cs typeface="B Koodak" panose="00000700000000000000" pitchFamily="2" charset="-78"/>
              </a:rPr>
              <a:t>و هم </a:t>
            </a:r>
            <a:r>
              <a:rPr lang="fa-IR" dirty="0">
                <a:cs typeface="B Koodak" panose="00000700000000000000" pitchFamily="2" charset="-78"/>
              </a:rPr>
              <a:t>بصورت يك مانع فيزيكي</a:t>
            </a:r>
            <a:r>
              <a:rPr lang="fa-IR" dirty="0" smtClean="0">
                <a:cs typeface="B Koodak" panose="00000700000000000000" pitchFamily="2" charset="-78"/>
              </a:rPr>
              <a:t>، براي </a:t>
            </a:r>
            <a:r>
              <a:rPr lang="fa-IR" dirty="0">
                <a:cs typeface="B Koodak" panose="00000700000000000000" pitchFamily="2" charset="-78"/>
              </a:rPr>
              <a:t>جلوگيري از آلودگي عمل </a:t>
            </a:r>
            <a:r>
              <a:rPr lang="fa-IR" dirty="0" smtClean="0">
                <a:cs typeface="B Koodak" panose="00000700000000000000" pitchFamily="2" charset="-78"/>
              </a:rPr>
              <a:t>مي كند.</a:t>
            </a:r>
            <a:endParaRPr lang="fa-IR" dirty="0">
              <a:cs typeface="B Koodak" panose="00000700000000000000" pitchFamily="2" charset="-78"/>
            </a:endParaRPr>
          </a:p>
        </p:txBody>
      </p:sp>
      <p:sp>
        <p:nvSpPr>
          <p:cNvPr id="4" name="Date Placeholder 3"/>
          <p:cNvSpPr>
            <a:spLocks noGrp="1"/>
          </p:cNvSpPr>
          <p:nvPr>
            <p:ph type="dt" sz="half" idx="10"/>
          </p:nvPr>
        </p:nvSpPr>
        <p:spPr/>
        <p:txBody>
          <a:bodyPr/>
          <a:lstStyle/>
          <a:p>
            <a:fld id="{3904AE89-6B34-480E-B45B-27AF4CD909B3}" type="datetime1">
              <a:rPr lang="en-US" smtClean="0"/>
              <a:t>10/31/2022</a:t>
            </a:fld>
            <a:endParaRPr lang="en-US"/>
          </a:p>
        </p:txBody>
      </p:sp>
      <p:sp>
        <p:nvSpPr>
          <p:cNvPr id="5" name="Footer Placeholder 4"/>
          <p:cNvSpPr>
            <a:spLocks noGrp="1"/>
          </p:cNvSpPr>
          <p:nvPr>
            <p:ph type="ftr" sz="quarter" idx="11"/>
          </p:nvPr>
        </p:nvSpPr>
        <p:spPr/>
        <p:txBody>
          <a:bodyPr/>
          <a:lstStyle/>
          <a:p>
            <a:r>
              <a:rPr lang="en-US" smtClean="0"/>
              <a:t>PCR- Dr. Kamarehei</a:t>
            </a:r>
            <a:endParaRPr lang="en-US"/>
          </a:p>
        </p:txBody>
      </p:sp>
      <p:sp>
        <p:nvSpPr>
          <p:cNvPr id="6" name="Slide Number Placeholder 5"/>
          <p:cNvSpPr>
            <a:spLocks noGrp="1"/>
          </p:cNvSpPr>
          <p:nvPr>
            <p:ph type="sldNum" sz="quarter" idx="12"/>
          </p:nvPr>
        </p:nvSpPr>
        <p:spPr/>
        <p:txBody>
          <a:bodyPr/>
          <a:lstStyle/>
          <a:p>
            <a:fld id="{EB66664F-972B-436D-92DA-6AFC8DF1C417}" type="slidenum">
              <a:rPr lang="en-US" smtClean="0"/>
              <a:t>15</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06" y="169069"/>
            <a:ext cx="2428875" cy="1876425"/>
          </a:xfrm>
          <a:prstGeom prst="rect">
            <a:avLst/>
          </a:prstGeom>
        </p:spPr>
      </p:pic>
    </p:spTree>
    <p:extLst>
      <p:ext uri="{BB962C8B-B14F-4D97-AF65-F5344CB8AC3E}">
        <p14:creationId xmlns:p14="http://schemas.microsoft.com/office/powerpoint/2010/main" val="2421800717"/>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7030A0"/>
                </a:solidFill>
              </a:rPr>
              <a:t>Asymmetric PCR</a:t>
            </a:r>
            <a:br>
              <a:rPr lang="en-US" b="1" dirty="0">
                <a:solidFill>
                  <a:srgbClr val="7030A0"/>
                </a:solidFill>
              </a:rPr>
            </a:br>
            <a:endParaRPr lang="en-US" dirty="0">
              <a:solidFill>
                <a:srgbClr val="7030A0"/>
              </a:solidFill>
            </a:endParaRPr>
          </a:p>
        </p:txBody>
      </p:sp>
      <p:sp>
        <p:nvSpPr>
          <p:cNvPr id="3" name="Content Placeholder 2"/>
          <p:cNvSpPr>
            <a:spLocks noGrp="1"/>
          </p:cNvSpPr>
          <p:nvPr>
            <p:ph idx="1"/>
          </p:nvPr>
        </p:nvSpPr>
        <p:spPr/>
        <p:txBody>
          <a:bodyPr>
            <a:normAutofit/>
          </a:bodyPr>
          <a:lstStyle/>
          <a:p>
            <a:pPr algn="just" rtl="1">
              <a:lnSpc>
                <a:spcPct val="150000"/>
              </a:lnSpc>
            </a:pPr>
            <a:r>
              <a:rPr lang="fa-IR" dirty="0" smtClean="0">
                <a:cs typeface="B Koodak" panose="00000700000000000000" pitchFamily="2" charset="-78"/>
              </a:rPr>
              <a:t>هدف </a:t>
            </a:r>
            <a:r>
              <a:rPr lang="fa-IR" dirty="0">
                <a:cs typeface="B Koodak" panose="00000700000000000000" pitchFamily="2" charset="-78"/>
              </a:rPr>
              <a:t>از بكارگيري اين روش توليد </a:t>
            </a:r>
            <a:r>
              <a:rPr lang="en-US" dirty="0" smtClean="0">
                <a:solidFill>
                  <a:srgbClr val="FF0000"/>
                </a:solidFill>
                <a:cs typeface="B Koodak" panose="00000700000000000000" pitchFamily="2" charset="-78"/>
              </a:rPr>
              <a:t>DNA</a:t>
            </a:r>
            <a:r>
              <a:rPr lang="fa-IR" dirty="0" smtClean="0">
                <a:solidFill>
                  <a:srgbClr val="FF0000"/>
                </a:solidFill>
                <a:cs typeface="B Koodak" panose="00000700000000000000" pitchFamily="2" charset="-78"/>
              </a:rPr>
              <a:t> تك </a:t>
            </a:r>
            <a:r>
              <a:rPr lang="fa-IR" dirty="0">
                <a:solidFill>
                  <a:srgbClr val="FF0000"/>
                </a:solidFill>
                <a:cs typeface="B Koodak" panose="00000700000000000000" pitchFamily="2" charset="-78"/>
              </a:rPr>
              <a:t>رشته اي </a:t>
            </a:r>
            <a:r>
              <a:rPr lang="fa-IR" dirty="0">
                <a:cs typeface="B Koodak" panose="00000700000000000000" pitchFamily="2" charset="-78"/>
              </a:rPr>
              <a:t>است. </a:t>
            </a:r>
            <a:r>
              <a:rPr lang="fa-IR" dirty="0" smtClean="0">
                <a:cs typeface="B Koodak" panose="00000700000000000000" pitchFamily="2" charset="-78"/>
              </a:rPr>
              <a:t>ترجیحاً </a:t>
            </a:r>
            <a:r>
              <a:rPr lang="fa-IR" dirty="0">
                <a:cs typeface="B Koodak" panose="00000700000000000000" pitchFamily="2" charset="-78"/>
              </a:rPr>
              <a:t>برای تکثیر یکی از رشــته </a:t>
            </a:r>
            <a:r>
              <a:rPr lang="fa-IR" dirty="0" smtClean="0">
                <a:cs typeface="B Koodak" panose="00000700000000000000" pitchFamily="2" charset="-78"/>
              </a:rPr>
              <a:t>های </a:t>
            </a:r>
            <a:r>
              <a:rPr lang="fa-IR" dirty="0">
                <a:cs typeface="B Koodak" panose="00000700000000000000" pitchFamily="2" charset="-78"/>
              </a:rPr>
              <a:t>مولکول </a:t>
            </a:r>
            <a:r>
              <a:rPr lang="en-US" dirty="0">
                <a:cs typeface="B Koodak" panose="00000700000000000000" pitchFamily="2" charset="-78"/>
              </a:rPr>
              <a:t>DNA </a:t>
            </a:r>
            <a:r>
              <a:rPr lang="fa-IR" dirty="0" smtClean="0">
                <a:cs typeface="B Koodak" panose="00000700000000000000" pitchFamily="2" charset="-78"/>
              </a:rPr>
              <a:t> هدف </a:t>
            </a:r>
            <a:r>
              <a:rPr lang="fa-IR" dirty="0">
                <a:cs typeface="B Koodak" panose="00000700000000000000" pitchFamily="2" charset="-78"/>
              </a:rPr>
              <a:t>با اســتفاده از </a:t>
            </a:r>
            <a:r>
              <a:rPr lang="fa-IR" dirty="0">
                <a:solidFill>
                  <a:srgbClr val="FF0000"/>
                </a:solidFill>
                <a:cs typeface="B Koodak" panose="00000700000000000000" pitchFamily="2" charset="-78"/>
              </a:rPr>
              <a:t>غلظــت </a:t>
            </a:r>
            <a:r>
              <a:rPr lang="fa-IR" dirty="0" smtClean="0">
                <a:solidFill>
                  <a:srgbClr val="FF0000"/>
                </a:solidFill>
                <a:cs typeface="B Koodak" panose="00000700000000000000" pitchFamily="2" charset="-78"/>
              </a:rPr>
              <a:t>نا برابر </a:t>
            </a:r>
            <a:r>
              <a:rPr lang="fa-IR" dirty="0">
                <a:solidFill>
                  <a:srgbClr val="FF0000"/>
                </a:solidFill>
                <a:cs typeface="B Koodak" panose="00000700000000000000" pitchFamily="2" charset="-78"/>
              </a:rPr>
              <a:t>پرایمر </a:t>
            </a:r>
            <a:r>
              <a:rPr lang="fa-IR" dirty="0">
                <a:cs typeface="B Koodak" panose="00000700000000000000" pitchFamily="2" charset="-78"/>
              </a:rPr>
              <a:t>به </a:t>
            </a:r>
            <a:r>
              <a:rPr lang="fa-IR" dirty="0" smtClean="0">
                <a:cs typeface="B Koodak" panose="00000700000000000000" pitchFamily="2" charset="-78"/>
              </a:rPr>
              <a:t>کار برده </a:t>
            </a:r>
            <a:r>
              <a:rPr lang="fa-IR" dirty="0">
                <a:cs typeface="B Koodak" panose="00000700000000000000" pitchFamily="2" charset="-78"/>
              </a:rPr>
              <a:t>می </a:t>
            </a:r>
            <a:r>
              <a:rPr lang="fa-IR" dirty="0" smtClean="0">
                <a:cs typeface="B Koodak" panose="00000700000000000000" pitchFamily="2" charset="-78"/>
              </a:rPr>
              <a:t>شــود.</a:t>
            </a:r>
            <a:endParaRPr lang="fa-IR" dirty="0">
              <a:cs typeface="B Koodak" panose="00000700000000000000" pitchFamily="2" charset="-78"/>
            </a:endParaRPr>
          </a:p>
          <a:p>
            <a:pPr algn="just" rtl="1">
              <a:lnSpc>
                <a:spcPct val="150000"/>
              </a:lnSpc>
            </a:pPr>
            <a:r>
              <a:rPr lang="fa-IR" dirty="0">
                <a:cs typeface="B Koodak" panose="00000700000000000000" pitchFamily="2" charset="-78"/>
              </a:rPr>
              <a:t>در اين روش يكي از پرايمرها به </a:t>
            </a:r>
            <a:r>
              <a:rPr lang="fa-IR" dirty="0" smtClean="0">
                <a:cs typeface="B Koodak" panose="00000700000000000000" pitchFamily="2" charset="-78"/>
              </a:rPr>
              <a:t>مقدار كمتر </a:t>
            </a:r>
            <a:r>
              <a:rPr lang="fa-IR" dirty="0">
                <a:cs typeface="B Koodak" panose="00000700000000000000" pitchFamily="2" charset="-78"/>
              </a:rPr>
              <a:t>و پرايمر ديگر به مقدار بيشتر با اختلاف 1:50 یا 1:100  به محيط واكنش اضافه مي شود. در حدود 20 چرخه ابتدايي</a:t>
            </a:r>
            <a:r>
              <a:rPr lang="en-US" dirty="0">
                <a:cs typeface="B Koodak" panose="00000700000000000000" pitchFamily="2" charset="-78"/>
              </a:rPr>
              <a:t>PCR </a:t>
            </a:r>
            <a:r>
              <a:rPr lang="fa-IR" dirty="0" smtClean="0">
                <a:cs typeface="B Koodak" panose="00000700000000000000" pitchFamily="2" charset="-78"/>
              </a:rPr>
              <a:t> محصول </a:t>
            </a:r>
            <a:r>
              <a:rPr lang="fa-IR" dirty="0">
                <a:cs typeface="B Koodak" panose="00000700000000000000" pitchFamily="2" charset="-78"/>
              </a:rPr>
              <a:t>دو رشته اي به صورت فاز نمايي توليد مي گردد اما پس از 20 چرخه كه غلظت پرايمر كمتر در واكنش قابل چشم پوشي است وبه عبارت عاميانه تر به دليل تمام شدن پرايمر با غلظت كمتر در چرخه هاي بعدي </a:t>
            </a:r>
            <a:r>
              <a:rPr lang="en-US" dirty="0">
                <a:cs typeface="B Koodak" panose="00000700000000000000" pitchFamily="2" charset="-78"/>
              </a:rPr>
              <a:t>PCR </a:t>
            </a:r>
            <a:r>
              <a:rPr lang="fa-IR" dirty="0" smtClean="0">
                <a:cs typeface="B Koodak" panose="00000700000000000000" pitchFamily="2" charset="-78"/>
              </a:rPr>
              <a:t> فقط </a:t>
            </a:r>
            <a:r>
              <a:rPr lang="fa-IR" dirty="0">
                <a:cs typeface="B Koodak" panose="00000700000000000000" pitchFamily="2" charset="-78"/>
              </a:rPr>
              <a:t>يك رشته از الگو به صورت خطي تكثير مي شود</a:t>
            </a:r>
            <a:r>
              <a:rPr lang="fa-IR" dirty="0" smtClean="0">
                <a:cs typeface="B Koodak" panose="00000700000000000000" pitchFamily="2" charset="-78"/>
              </a:rPr>
              <a:t>. پس </a:t>
            </a:r>
            <a:r>
              <a:rPr lang="fa-IR" dirty="0">
                <a:cs typeface="B Koodak" panose="00000700000000000000" pitchFamily="2" charset="-78"/>
              </a:rPr>
              <a:t>از پايان </a:t>
            </a:r>
            <a:r>
              <a:rPr lang="en-US" dirty="0" smtClean="0">
                <a:cs typeface="B Koodak" panose="00000700000000000000" pitchFamily="2" charset="-78"/>
              </a:rPr>
              <a:t>PCR</a:t>
            </a:r>
            <a:r>
              <a:rPr lang="fa-IR" dirty="0" smtClean="0">
                <a:cs typeface="B Koodak" panose="00000700000000000000" pitchFamily="2" charset="-78"/>
              </a:rPr>
              <a:t> چند </a:t>
            </a:r>
            <a:r>
              <a:rPr lang="fa-IR" dirty="0">
                <a:cs typeface="B Koodak" panose="00000700000000000000" pitchFamily="2" charset="-78"/>
              </a:rPr>
              <a:t>نسخه </a:t>
            </a:r>
            <a:r>
              <a:rPr lang="en-US" dirty="0">
                <a:cs typeface="B Koodak" panose="00000700000000000000" pitchFamily="2" charset="-78"/>
              </a:rPr>
              <a:t>DNA </a:t>
            </a:r>
            <a:r>
              <a:rPr lang="fa-IR" dirty="0" smtClean="0">
                <a:cs typeface="B Koodak" panose="00000700000000000000" pitchFamily="2" charset="-78"/>
              </a:rPr>
              <a:t> دو </a:t>
            </a:r>
            <a:r>
              <a:rPr lang="fa-IR" dirty="0">
                <a:cs typeface="B Koodak" panose="00000700000000000000" pitchFamily="2" charset="-78"/>
              </a:rPr>
              <a:t>رشته اي و تعداد زيادي </a:t>
            </a:r>
            <a:r>
              <a:rPr lang="fa-IR" dirty="0" smtClean="0">
                <a:cs typeface="B Koodak" panose="00000700000000000000" pitchFamily="2" charset="-78"/>
              </a:rPr>
              <a:t> </a:t>
            </a:r>
            <a:r>
              <a:rPr lang="en-US" dirty="0" smtClean="0">
                <a:cs typeface="B Koodak" panose="00000700000000000000" pitchFamily="2" charset="-78"/>
              </a:rPr>
              <a:t>DNA </a:t>
            </a:r>
            <a:r>
              <a:rPr lang="fa-IR" dirty="0" smtClean="0">
                <a:cs typeface="B Koodak" panose="00000700000000000000" pitchFamily="2" charset="-78"/>
              </a:rPr>
              <a:t> تك </a:t>
            </a:r>
            <a:r>
              <a:rPr lang="fa-IR" dirty="0">
                <a:cs typeface="B Koodak" panose="00000700000000000000" pitchFamily="2" charset="-78"/>
              </a:rPr>
              <a:t>رشته اي از ژن مورد نظر ايجاد خواهد </a:t>
            </a:r>
            <a:r>
              <a:rPr lang="fa-IR" dirty="0" smtClean="0">
                <a:cs typeface="B Koodak" panose="00000700000000000000" pitchFamily="2" charset="-78"/>
              </a:rPr>
              <a:t>شد.</a:t>
            </a:r>
            <a:endParaRPr lang="fa-IR" dirty="0">
              <a:cs typeface="B Koodak" panose="00000700000000000000" pitchFamily="2" charset="-78"/>
            </a:endParaRPr>
          </a:p>
          <a:p>
            <a:pPr algn="just">
              <a:lnSpc>
                <a:spcPct val="150000"/>
              </a:lnSpc>
            </a:pPr>
            <a:endParaRPr lang="en-US" dirty="0">
              <a:cs typeface="B Koodak" panose="00000700000000000000" pitchFamily="2" charset="-78"/>
            </a:endParaRPr>
          </a:p>
        </p:txBody>
      </p:sp>
      <p:sp>
        <p:nvSpPr>
          <p:cNvPr id="4" name="Date Placeholder 3"/>
          <p:cNvSpPr>
            <a:spLocks noGrp="1"/>
          </p:cNvSpPr>
          <p:nvPr>
            <p:ph type="dt" sz="half" idx="10"/>
          </p:nvPr>
        </p:nvSpPr>
        <p:spPr/>
        <p:txBody>
          <a:bodyPr/>
          <a:lstStyle/>
          <a:p>
            <a:fld id="{941CC423-FA18-47EA-8A6F-C1EE2974781E}" type="datetime1">
              <a:rPr lang="en-US" smtClean="0"/>
              <a:t>10/31/2022</a:t>
            </a:fld>
            <a:endParaRPr lang="en-US"/>
          </a:p>
        </p:txBody>
      </p:sp>
      <p:sp>
        <p:nvSpPr>
          <p:cNvPr id="5" name="Footer Placeholder 4"/>
          <p:cNvSpPr>
            <a:spLocks noGrp="1"/>
          </p:cNvSpPr>
          <p:nvPr>
            <p:ph type="ftr" sz="quarter" idx="11"/>
          </p:nvPr>
        </p:nvSpPr>
        <p:spPr/>
        <p:txBody>
          <a:bodyPr/>
          <a:lstStyle/>
          <a:p>
            <a:r>
              <a:rPr lang="en-US" smtClean="0"/>
              <a:t>PCR- Dr. Kamarehei</a:t>
            </a:r>
            <a:endParaRPr lang="en-US"/>
          </a:p>
        </p:txBody>
      </p:sp>
      <p:sp>
        <p:nvSpPr>
          <p:cNvPr id="6" name="Slide Number Placeholder 5"/>
          <p:cNvSpPr>
            <a:spLocks noGrp="1"/>
          </p:cNvSpPr>
          <p:nvPr>
            <p:ph type="sldNum" sz="quarter" idx="12"/>
          </p:nvPr>
        </p:nvSpPr>
        <p:spPr/>
        <p:txBody>
          <a:bodyPr/>
          <a:lstStyle/>
          <a:p>
            <a:fld id="{EB66664F-972B-436D-92DA-6AFC8DF1C417}" type="slidenum">
              <a:rPr lang="en-US" smtClean="0"/>
              <a:t>16</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62" y="178595"/>
            <a:ext cx="2447925" cy="1866900"/>
          </a:xfrm>
          <a:prstGeom prst="rect">
            <a:avLst/>
          </a:prstGeom>
        </p:spPr>
      </p:pic>
    </p:spTree>
    <p:extLst>
      <p:ext uri="{BB962C8B-B14F-4D97-AF65-F5344CB8AC3E}">
        <p14:creationId xmlns:p14="http://schemas.microsoft.com/office/powerpoint/2010/main" val="7639708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rgbClr val="7030A0"/>
                </a:solidFill>
              </a:rPr>
              <a:t>Inverse PCR </a:t>
            </a:r>
            <a:r>
              <a:rPr lang="en-US" b="1" dirty="0" smtClean="0">
                <a:solidFill>
                  <a:srgbClr val="7030A0"/>
                </a:solidFill>
              </a:rPr>
              <a:t/>
            </a:r>
            <a:br>
              <a:rPr lang="en-US" b="1" dirty="0" smtClean="0">
                <a:solidFill>
                  <a:srgbClr val="7030A0"/>
                </a:solidFill>
              </a:rPr>
            </a:br>
            <a:r>
              <a:rPr lang="fa-IR" b="1" dirty="0" smtClean="0">
                <a:solidFill>
                  <a:srgbClr val="7030A0"/>
                </a:solidFill>
              </a:rPr>
              <a:t> </a:t>
            </a:r>
            <a:r>
              <a:rPr lang="en-US" b="1" dirty="0">
                <a:solidFill>
                  <a:srgbClr val="7030A0"/>
                </a:solidFill>
              </a:rPr>
              <a:t>PCR </a:t>
            </a:r>
            <a:r>
              <a:rPr lang="fa-IR" b="1" dirty="0">
                <a:solidFill>
                  <a:srgbClr val="7030A0"/>
                </a:solidFill>
              </a:rPr>
              <a:t>معکوس</a:t>
            </a:r>
            <a:br>
              <a:rPr lang="fa-IR" b="1" dirty="0">
                <a:solidFill>
                  <a:srgbClr val="7030A0"/>
                </a:solidFill>
              </a:rPr>
            </a:br>
            <a:endParaRPr lang="en-US" dirty="0">
              <a:solidFill>
                <a:srgbClr val="7030A0"/>
              </a:solidFill>
            </a:endParaRPr>
          </a:p>
        </p:txBody>
      </p:sp>
      <p:sp>
        <p:nvSpPr>
          <p:cNvPr id="3" name="Content Placeholder 2"/>
          <p:cNvSpPr>
            <a:spLocks noGrp="1"/>
          </p:cNvSpPr>
          <p:nvPr>
            <p:ph idx="1"/>
          </p:nvPr>
        </p:nvSpPr>
        <p:spPr>
          <a:xfrm>
            <a:off x="895698" y="2384399"/>
            <a:ext cx="8596668" cy="3880773"/>
          </a:xfrm>
        </p:spPr>
        <p:txBody>
          <a:bodyPr/>
          <a:lstStyle/>
          <a:p>
            <a:pPr algn="just" rtl="1">
              <a:lnSpc>
                <a:spcPct val="150000"/>
              </a:lnSpc>
            </a:pPr>
            <a:r>
              <a:rPr lang="fa-IR" dirty="0" smtClean="0">
                <a:cs typeface="B Koodak" panose="00000700000000000000" pitchFamily="2" charset="-78"/>
              </a:rPr>
              <a:t>دراين </a:t>
            </a:r>
            <a:r>
              <a:rPr lang="fa-IR" dirty="0">
                <a:cs typeface="B Koodak" panose="00000700000000000000" pitchFamily="2" charset="-78"/>
              </a:rPr>
              <a:t>روش هدف تكثير قطعه اي </a:t>
            </a:r>
            <a:r>
              <a:rPr lang="fa-IR" dirty="0" smtClean="0">
                <a:cs typeface="B Koodak" panose="00000700000000000000" pitchFamily="2" charset="-78"/>
              </a:rPr>
              <a:t>از </a:t>
            </a:r>
            <a:r>
              <a:rPr lang="en-US" dirty="0" smtClean="0">
                <a:cs typeface="B Koodak" panose="00000700000000000000" pitchFamily="2" charset="-78"/>
              </a:rPr>
              <a:t>DNA</a:t>
            </a:r>
            <a:r>
              <a:rPr lang="fa-IR" dirty="0" smtClean="0">
                <a:cs typeface="B Koodak" panose="00000700000000000000" pitchFamily="2" charset="-78"/>
              </a:rPr>
              <a:t> است </a:t>
            </a:r>
            <a:r>
              <a:rPr lang="fa-IR" dirty="0">
                <a:cs typeface="B Koodak" panose="00000700000000000000" pitchFamily="2" charset="-78"/>
              </a:rPr>
              <a:t>كه هيچ اطلاعي در مورد توالي پايانه هاي آن در دست نيست ولي در عوض توالي قسمتي از يك ناحيه دروني آن </a:t>
            </a:r>
            <a:r>
              <a:rPr lang="fa-IR" dirty="0" smtClean="0">
                <a:cs typeface="B Koodak" panose="00000700000000000000" pitchFamily="2" charset="-78"/>
              </a:rPr>
              <a:t>مشخص است. براي </a:t>
            </a:r>
            <a:r>
              <a:rPr lang="fa-IR" dirty="0">
                <a:cs typeface="B Koodak" panose="00000700000000000000" pitchFamily="2" charset="-78"/>
              </a:rPr>
              <a:t>اين هدف </a:t>
            </a:r>
            <a:r>
              <a:rPr lang="fa-IR" dirty="0" smtClean="0">
                <a:cs typeface="B Koodak" panose="00000700000000000000" pitchFamily="2" charset="-78"/>
              </a:rPr>
              <a:t> </a:t>
            </a:r>
            <a:r>
              <a:rPr lang="en-US" dirty="0" smtClean="0">
                <a:cs typeface="B Koodak" panose="00000700000000000000" pitchFamily="2" charset="-78"/>
              </a:rPr>
              <a:t>DNA</a:t>
            </a:r>
            <a:r>
              <a:rPr lang="fa-IR" dirty="0" smtClean="0">
                <a:cs typeface="B Koodak" panose="00000700000000000000" pitchFamily="2" charset="-78"/>
              </a:rPr>
              <a:t> ژنومي </a:t>
            </a:r>
            <a:r>
              <a:rPr lang="fa-IR" dirty="0">
                <a:cs typeface="B Koodak" panose="00000700000000000000" pitchFamily="2" charset="-78"/>
              </a:rPr>
              <a:t>با يك آنزيم </a:t>
            </a:r>
            <a:r>
              <a:rPr lang="fa-IR" dirty="0" smtClean="0">
                <a:cs typeface="B Koodak" panose="00000700000000000000" pitchFamily="2" charset="-78"/>
              </a:rPr>
              <a:t>محدودالاثر مناسب </a:t>
            </a:r>
            <a:r>
              <a:rPr lang="fa-IR" dirty="0">
                <a:cs typeface="B Koodak" panose="00000700000000000000" pitchFamily="2" charset="-78"/>
              </a:rPr>
              <a:t>هضم </a:t>
            </a:r>
            <a:r>
              <a:rPr lang="fa-IR" dirty="0" smtClean="0">
                <a:cs typeface="B Koodak" panose="00000700000000000000" pitchFamily="2" charset="-78"/>
              </a:rPr>
              <a:t>مي شود و سپس </a:t>
            </a:r>
            <a:r>
              <a:rPr lang="fa-IR" dirty="0">
                <a:cs typeface="B Koodak" panose="00000700000000000000" pitchFamily="2" charset="-78"/>
              </a:rPr>
              <a:t>اتصال </a:t>
            </a:r>
            <a:r>
              <a:rPr lang="fa-IR" dirty="0" smtClean="0">
                <a:cs typeface="B Koodak" panose="00000700000000000000" pitchFamily="2" charset="-78"/>
              </a:rPr>
              <a:t>مجدد مولكول ها </a:t>
            </a:r>
            <a:r>
              <a:rPr lang="fa-IR" dirty="0">
                <a:cs typeface="B Koodak" panose="00000700000000000000" pitchFamily="2" charset="-78"/>
              </a:rPr>
              <a:t>جهت بدست آوردن قطعات </a:t>
            </a:r>
            <a:r>
              <a:rPr lang="en-US" dirty="0" smtClean="0">
                <a:cs typeface="B Koodak" panose="00000700000000000000" pitchFamily="2" charset="-78"/>
              </a:rPr>
              <a:t>DNA</a:t>
            </a:r>
            <a:r>
              <a:rPr lang="fa-IR" dirty="0" smtClean="0">
                <a:cs typeface="B Koodak" panose="00000700000000000000" pitchFamily="2" charset="-78"/>
              </a:rPr>
              <a:t> حلقوي رخ می دهد. بعد </a:t>
            </a:r>
            <a:r>
              <a:rPr lang="fa-IR" dirty="0">
                <a:cs typeface="B Koodak" panose="00000700000000000000" pitchFamily="2" charset="-78"/>
              </a:rPr>
              <a:t>از حلقوي شدن توالي هدف شناخته شده با يك آنزيم </a:t>
            </a:r>
            <a:r>
              <a:rPr lang="fa-IR" dirty="0" smtClean="0">
                <a:cs typeface="B Koodak" panose="00000700000000000000" pitchFamily="2" charset="-78"/>
              </a:rPr>
              <a:t>محدودالاثر ديگر هضم مي شود كه </a:t>
            </a:r>
            <a:r>
              <a:rPr lang="fa-IR" dirty="0">
                <a:cs typeface="B Koodak" panose="00000700000000000000" pitchFamily="2" charset="-78"/>
              </a:rPr>
              <a:t>اين امر باعث قرارگيري نواحي ناشناخته بين </a:t>
            </a:r>
            <a:r>
              <a:rPr lang="fa-IR" dirty="0" smtClean="0">
                <a:cs typeface="B Koodak" panose="00000700000000000000" pitchFamily="2" charset="-78"/>
              </a:rPr>
              <a:t>2 ناحيه </a:t>
            </a:r>
            <a:r>
              <a:rPr lang="fa-IR" dirty="0">
                <a:cs typeface="B Koodak" panose="00000700000000000000" pitchFamily="2" charset="-78"/>
              </a:rPr>
              <a:t>شناخته شده حاصل از هضم آنزيمي </a:t>
            </a:r>
            <a:r>
              <a:rPr lang="fa-IR" dirty="0" smtClean="0">
                <a:cs typeface="B Koodak" panose="00000700000000000000" pitchFamily="2" charset="-78"/>
              </a:rPr>
              <a:t>مي شود. حال با طراحي پرايمر مناسب </a:t>
            </a:r>
            <a:r>
              <a:rPr lang="fa-IR" dirty="0">
                <a:cs typeface="B Koodak" panose="00000700000000000000" pitchFamily="2" charset="-78"/>
              </a:rPr>
              <a:t>براي توالي شناخته شده </a:t>
            </a:r>
            <a:r>
              <a:rPr lang="fa-IR" dirty="0" smtClean="0">
                <a:cs typeface="B Koodak" panose="00000700000000000000" pitchFamily="2" charset="-78"/>
              </a:rPr>
              <a:t>مي توان </a:t>
            </a:r>
            <a:r>
              <a:rPr lang="fa-IR" dirty="0">
                <a:cs typeface="B Koodak" panose="00000700000000000000" pitchFamily="2" charset="-78"/>
              </a:rPr>
              <a:t>نواحي ناشناخته </a:t>
            </a:r>
            <a:r>
              <a:rPr lang="fa-IR" dirty="0" smtClean="0">
                <a:cs typeface="B Koodak" panose="00000700000000000000" pitchFamily="2" charset="-78"/>
              </a:rPr>
              <a:t>را تكثير كرد. اين </a:t>
            </a:r>
            <a:r>
              <a:rPr lang="fa-IR" dirty="0">
                <a:cs typeface="B Koodak" panose="00000700000000000000" pitchFamily="2" charset="-78"/>
              </a:rPr>
              <a:t>روش براي شناسايي جايگاه هاي الحاق ويروسها و ترانسپوزونهايي كه بطور تصادفي در ژنوم ادغام </a:t>
            </a:r>
            <a:r>
              <a:rPr lang="fa-IR" dirty="0" smtClean="0">
                <a:cs typeface="B Koodak" panose="00000700000000000000" pitchFamily="2" charset="-78"/>
              </a:rPr>
              <a:t>مي شود، </a:t>
            </a:r>
            <a:r>
              <a:rPr lang="fa-IR" dirty="0">
                <a:cs typeface="B Koodak" panose="00000700000000000000" pitchFamily="2" charset="-78"/>
              </a:rPr>
              <a:t>مفيد است.</a:t>
            </a:r>
          </a:p>
          <a:p>
            <a:pPr algn="just" rtl="1">
              <a:lnSpc>
                <a:spcPct val="150000"/>
              </a:lnSpc>
            </a:pPr>
            <a:endParaRPr lang="en-US" dirty="0">
              <a:cs typeface="B Koodak" panose="00000700000000000000" pitchFamily="2" charset="-78"/>
            </a:endParaRPr>
          </a:p>
        </p:txBody>
      </p:sp>
      <p:sp>
        <p:nvSpPr>
          <p:cNvPr id="4" name="Date Placeholder 3"/>
          <p:cNvSpPr>
            <a:spLocks noGrp="1"/>
          </p:cNvSpPr>
          <p:nvPr>
            <p:ph type="dt" sz="half" idx="10"/>
          </p:nvPr>
        </p:nvSpPr>
        <p:spPr/>
        <p:txBody>
          <a:bodyPr/>
          <a:lstStyle/>
          <a:p>
            <a:fld id="{C0386E24-BB5A-4455-9D01-0B3E2220ACCA}" type="datetime1">
              <a:rPr lang="en-US" smtClean="0"/>
              <a:t>10/31/2022</a:t>
            </a:fld>
            <a:endParaRPr lang="en-US"/>
          </a:p>
        </p:txBody>
      </p:sp>
      <p:sp>
        <p:nvSpPr>
          <p:cNvPr id="5" name="Footer Placeholder 4"/>
          <p:cNvSpPr>
            <a:spLocks noGrp="1"/>
          </p:cNvSpPr>
          <p:nvPr>
            <p:ph type="ftr" sz="quarter" idx="11"/>
          </p:nvPr>
        </p:nvSpPr>
        <p:spPr/>
        <p:txBody>
          <a:bodyPr/>
          <a:lstStyle/>
          <a:p>
            <a:r>
              <a:rPr lang="en-US" smtClean="0"/>
              <a:t>PCR- Dr. Kamarehei</a:t>
            </a:r>
            <a:endParaRPr lang="en-US"/>
          </a:p>
        </p:txBody>
      </p:sp>
      <p:sp>
        <p:nvSpPr>
          <p:cNvPr id="6" name="Slide Number Placeholder 5"/>
          <p:cNvSpPr>
            <a:spLocks noGrp="1"/>
          </p:cNvSpPr>
          <p:nvPr>
            <p:ph type="sldNum" sz="quarter" idx="12"/>
          </p:nvPr>
        </p:nvSpPr>
        <p:spPr/>
        <p:txBody>
          <a:bodyPr/>
          <a:lstStyle/>
          <a:p>
            <a:fld id="{EB66664F-972B-436D-92DA-6AFC8DF1C417}" type="slidenum">
              <a:rPr lang="en-US" smtClean="0"/>
              <a:t>17</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151" y="128307"/>
            <a:ext cx="2534278" cy="2122272"/>
          </a:xfrm>
          <a:prstGeom prst="rect">
            <a:avLst/>
          </a:prstGeom>
        </p:spPr>
      </p:pic>
    </p:spTree>
    <p:extLst>
      <p:ext uri="{BB962C8B-B14F-4D97-AF65-F5344CB8AC3E}">
        <p14:creationId xmlns:p14="http://schemas.microsoft.com/office/powerpoint/2010/main" val="4154566281"/>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7030A0"/>
                </a:solidFill>
              </a:rPr>
              <a:t>ISSR-PCR</a:t>
            </a:r>
            <a:r>
              <a:rPr lang="en-US" b="1" dirty="0">
                <a:solidFill>
                  <a:srgbClr val="7030A0"/>
                </a:solidFill>
              </a:rPr>
              <a:t/>
            </a:r>
            <a:br>
              <a:rPr lang="en-US" b="1" dirty="0">
                <a:solidFill>
                  <a:srgbClr val="7030A0"/>
                </a:solidFill>
              </a:rPr>
            </a:br>
            <a:r>
              <a:rPr lang="en-US" b="1" dirty="0">
                <a:solidFill>
                  <a:srgbClr val="7030A0"/>
                </a:solidFill>
              </a:rPr>
              <a:t>Inter simple sequence </a:t>
            </a:r>
            <a:r>
              <a:rPr lang="en-US" b="1" dirty="0" smtClean="0">
                <a:solidFill>
                  <a:srgbClr val="7030A0"/>
                </a:solidFill>
              </a:rPr>
              <a:t>repeat</a:t>
            </a:r>
            <a:endParaRPr lang="en-US" b="1" dirty="0">
              <a:solidFill>
                <a:srgbClr val="7030A0"/>
              </a:solidFill>
            </a:endParaRPr>
          </a:p>
        </p:txBody>
      </p:sp>
      <p:sp>
        <p:nvSpPr>
          <p:cNvPr id="3" name="Content Placeholder 2"/>
          <p:cNvSpPr>
            <a:spLocks noGrp="1"/>
          </p:cNvSpPr>
          <p:nvPr>
            <p:ph idx="1"/>
          </p:nvPr>
        </p:nvSpPr>
        <p:spPr/>
        <p:txBody>
          <a:bodyPr>
            <a:normAutofit/>
          </a:bodyPr>
          <a:lstStyle/>
          <a:p>
            <a:pPr algn="just" rtl="1">
              <a:lnSpc>
                <a:spcPct val="150000"/>
              </a:lnSpc>
            </a:pPr>
            <a:r>
              <a:rPr lang="en-US" dirty="0" smtClean="0">
                <a:cs typeface="B Koodak" panose="00000700000000000000" pitchFamily="2" charset="-78"/>
              </a:rPr>
              <a:t>ISSR</a:t>
            </a:r>
            <a:r>
              <a:rPr lang="fa-IR" dirty="0" smtClean="0">
                <a:cs typeface="B Koodak" panose="00000700000000000000" pitchFamily="2" charset="-78"/>
              </a:rPr>
              <a:t> </a:t>
            </a:r>
            <a:r>
              <a:rPr lang="fa-IR" dirty="0">
                <a:cs typeface="B Koodak" panose="00000700000000000000" pitchFamily="2" charset="-78"/>
              </a:rPr>
              <a:t>ها قطعات </a:t>
            </a:r>
            <a:r>
              <a:rPr lang="en-US" dirty="0">
                <a:cs typeface="B Koodak" panose="00000700000000000000" pitchFamily="2" charset="-78"/>
              </a:rPr>
              <a:t>DNA</a:t>
            </a:r>
            <a:r>
              <a:rPr lang="fa-IR" dirty="0">
                <a:cs typeface="B Koodak" panose="00000700000000000000" pitchFamily="2" charset="-78"/>
              </a:rPr>
              <a:t> با حدود 100-3000 جفت باز هستند که بین مناطق ریزماهواره </a:t>
            </a:r>
            <a:r>
              <a:rPr lang="fa-IR" dirty="0" smtClean="0">
                <a:cs typeface="B Koodak" panose="00000700000000000000" pitchFamily="2" charset="-78"/>
              </a:rPr>
              <a:t>قرار </a:t>
            </a:r>
            <a:r>
              <a:rPr lang="fa-IR" dirty="0">
                <a:cs typeface="B Koodak" panose="00000700000000000000" pitchFamily="2" charset="-78"/>
              </a:rPr>
              <a:t>دارند. </a:t>
            </a:r>
            <a:r>
              <a:rPr lang="en-US" dirty="0">
                <a:cs typeface="B Koodak" panose="00000700000000000000" pitchFamily="2" charset="-78"/>
              </a:rPr>
              <a:t>ISSR</a:t>
            </a:r>
            <a:r>
              <a:rPr lang="fa-IR" dirty="0">
                <a:cs typeface="B Koodak" panose="00000700000000000000" pitchFamily="2" charset="-78"/>
              </a:rPr>
              <a:t> ها توسط </a:t>
            </a:r>
            <a:r>
              <a:rPr lang="en-US" dirty="0">
                <a:cs typeface="B Koodak" panose="00000700000000000000" pitchFamily="2" charset="-78"/>
              </a:rPr>
              <a:t>PCR</a:t>
            </a:r>
            <a:r>
              <a:rPr lang="fa-IR" dirty="0">
                <a:cs typeface="B Koodak" panose="00000700000000000000" pitchFamily="2" charset="-78"/>
              </a:rPr>
              <a:t> با استفاده از توالی های </a:t>
            </a:r>
            <a:r>
              <a:rPr lang="fa-IR" dirty="0" smtClean="0">
                <a:cs typeface="B Koodak" panose="00000700000000000000" pitchFamily="2" charset="-78"/>
              </a:rPr>
              <a:t>ریزماهواره </a:t>
            </a:r>
            <a:r>
              <a:rPr lang="fa-IR" dirty="0">
                <a:cs typeface="B Koodak" panose="00000700000000000000" pitchFamily="2" charset="-78"/>
              </a:rPr>
              <a:t>به عنوان </a:t>
            </a:r>
            <a:r>
              <a:rPr lang="fa-IR" dirty="0" smtClean="0">
                <a:cs typeface="B Koodak" panose="00000700000000000000" pitchFamily="2" charset="-78"/>
              </a:rPr>
              <a:t>پرایمر با </a:t>
            </a:r>
            <a:r>
              <a:rPr lang="fa-IR" dirty="0">
                <a:cs typeface="B Koodak" panose="00000700000000000000" pitchFamily="2" charset="-78"/>
              </a:rPr>
              <a:t>چند نوکلئوتید انتخابی به عنوان </a:t>
            </a:r>
            <a:r>
              <a:rPr lang="fa-IR" dirty="0" smtClean="0">
                <a:cs typeface="B Koodak" panose="00000700000000000000" pitchFamily="2" charset="-78"/>
              </a:rPr>
              <a:t>لنگر </a:t>
            </a:r>
            <a:r>
              <a:rPr lang="fa-IR" dirty="0" smtClean="0">
                <a:cs typeface="B Koodak" panose="00000700000000000000" pitchFamily="2" charset="-78"/>
              </a:rPr>
              <a:t>(18-16جفت </a:t>
            </a:r>
            <a:r>
              <a:rPr lang="fa-IR" dirty="0">
                <a:cs typeface="B Koodak" panose="00000700000000000000" pitchFamily="2" charset="-78"/>
              </a:rPr>
              <a:t>باز) تقویت می شوند. حدود 10-60 قطعه از مکان های متعدد به طور همزمان تولید می شود، با الکتروفورز ژل جدا شده و به عنوان وجود یا عدم وجود قطعات با اندازه خاص </a:t>
            </a:r>
            <a:r>
              <a:rPr lang="fa-IR" dirty="0" smtClean="0">
                <a:cs typeface="B Koodak" panose="00000700000000000000" pitchFamily="2" charset="-78"/>
              </a:rPr>
              <a:t>شماره گذاری </a:t>
            </a:r>
            <a:r>
              <a:rPr lang="fa-IR" dirty="0">
                <a:cs typeface="B Koodak" panose="00000700000000000000" pitchFamily="2" charset="-78"/>
              </a:rPr>
              <a:t>می شود. </a:t>
            </a:r>
            <a:endParaRPr lang="fa-IR" dirty="0" smtClean="0">
              <a:cs typeface="B Koodak" panose="00000700000000000000" pitchFamily="2" charset="-78"/>
            </a:endParaRPr>
          </a:p>
          <a:p>
            <a:pPr algn="just" rtl="1">
              <a:lnSpc>
                <a:spcPct val="150000"/>
              </a:lnSpc>
            </a:pPr>
            <a:r>
              <a:rPr lang="en-US" dirty="0" err="1">
                <a:cs typeface="B Koodak" panose="00000700000000000000" pitchFamily="2" charset="-78"/>
              </a:rPr>
              <a:t>Alu</a:t>
            </a:r>
            <a:r>
              <a:rPr lang="en-US" dirty="0">
                <a:cs typeface="B Koodak" panose="00000700000000000000" pitchFamily="2" charset="-78"/>
              </a:rPr>
              <a:t> PCR </a:t>
            </a:r>
            <a:r>
              <a:rPr lang="fa-IR" dirty="0">
                <a:cs typeface="B Koodak" panose="00000700000000000000" pitchFamily="2" charset="-78"/>
              </a:rPr>
              <a:t> یک روش سریع و آسان برای انجام اثرانگشت </a:t>
            </a:r>
            <a:r>
              <a:rPr lang="en-US" dirty="0" smtClean="0">
                <a:cs typeface="B Koodak" panose="00000700000000000000" pitchFamily="2" charset="-78"/>
              </a:rPr>
              <a:t>DNA</a:t>
            </a:r>
            <a:r>
              <a:rPr lang="fa-IR" dirty="0" smtClean="0">
                <a:cs typeface="B Koodak" panose="00000700000000000000" pitchFamily="2" charset="-78"/>
              </a:rPr>
              <a:t> </a:t>
            </a:r>
            <a:r>
              <a:rPr lang="fa-IR" dirty="0">
                <a:cs typeface="B Koodak" panose="00000700000000000000" pitchFamily="2" charset="-78"/>
              </a:rPr>
              <a:t>بر اساس </a:t>
            </a:r>
            <a:r>
              <a:rPr lang="fa-IR" dirty="0">
                <a:solidFill>
                  <a:srgbClr val="FF0000"/>
                </a:solidFill>
                <a:cs typeface="B Koodak" panose="00000700000000000000" pitchFamily="2" charset="-78"/>
              </a:rPr>
              <a:t>تجزیه و تحلیل همزمان بسیاری از مکان های ژنومی در کنار عناصر تکراری </a:t>
            </a:r>
            <a:r>
              <a:rPr lang="en-US" dirty="0" err="1">
                <a:solidFill>
                  <a:srgbClr val="FF0000"/>
                </a:solidFill>
                <a:cs typeface="B Koodak" panose="00000700000000000000" pitchFamily="2" charset="-78"/>
              </a:rPr>
              <a:t>Alu</a:t>
            </a:r>
            <a:r>
              <a:rPr lang="en-US" dirty="0">
                <a:solidFill>
                  <a:srgbClr val="FF0000"/>
                </a:solidFill>
                <a:cs typeface="B Koodak" panose="00000700000000000000" pitchFamily="2" charset="-78"/>
              </a:rPr>
              <a:t> </a:t>
            </a:r>
            <a:r>
              <a:rPr lang="fa-IR" dirty="0">
                <a:solidFill>
                  <a:srgbClr val="FF0000"/>
                </a:solidFill>
                <a:cs typeface="B Koodak" panose="00000700000000000000" pitchFamily="2" charset="-78"/>
              </a:rPr>
              <a:t> </a:t>
            </a:r>
            <a:r>
              <a:rPr lang="fa-IR" dirty="0">
                <a:cs typeface="B Koodak" panose="00000700000000000000" pitchFamily="2" charset="-78"/>
              </a:rPr>
              <a:t>است که امکان تشخیص </a:t>
            </a:r>
            <a:r>
              <a:rPr lang="fa-IR" dirty="0">
                <a:solidFill>
                  <a:srgbClr val="FF0000"/>
                </a:solidFill>
                <a:cs typeface="B Koodak" panose="00000700000000000000" pitchFamily="2" charset="-78"/>
              </a:rPr>
              <a:t>پلی مورفیسم ها و جهش های ژنتیکی</a:t>
            </a:r>
            <a:r>
              <a:rPr lang="fa-IR" dirty="0">
                <a:cs typeface="B Koodak" panose="00000700000000000000" pitchFamily="2" charset="-78"/>
              </a:rPr>
              <a:t> در ژنوم انسان و پستانداران را فراهم می کند</a:t>
            </a:r>
            <a:r>
              <a:rPr lang="fa-IR" dirty="0" smtClean="0">
                <a:cs typeface="B Koodak" panose="00000700000000000000" pitchFamily="2" charset="-78"/>
              </a:rPr>
              <a:t>.</a:t>
            </a:r>
            <a:r>
              <a:rPr lang="en-US" dirty="0">
                <a:cs typeface="B Koodak" panose="00000700000000000000" pitchFamily="2" charset="-78"/>
              </a:rPr>
              <a:t> </a:t>
            </a:r>
          </a:p>
          <a:p>
            <a:pPr algn="just" rtl="1">
              <a:lnSpc>
                <a:spcPct val="150000"/>
              </a:lnSpc>
            </a:pPr>
            <a:endParaRPr lang="en-US" dirty="0">
              <a:cs typeface="B Koodak" panose="00000700000000000000" pitchFamily="2" charset="-78"/>
            </a:endParaRPr>
          </a:p>
        </p:txBody>
      </p:sp>
      <p:sp>
        <p:nvSpPr>
          <p:cNvPr id="4" name="Date Placeholder 3"/>
          <p:cNvSpPr>
            <a:spLocks noGrp="1"/>
          </p:cNvSpPr>
          <p:nvPr>
            <p:ph type="dt" sz="half" idx="10"/>
          </p:nvPr>
        </p:nvSpPr>
        <p:spPr/>
        <p:txBody>
          <a:bodyPr/>
          <a:lstStyle/>
          <a:p>
            <a:fld id="{F64A2CFC-0467-4662-899C-D323B5A121C1}" type="datetime1">
              <a:rPr lang="en-US" smtClean="0"/>
              <a:t>10/31/2022</a:t>
            </a:fld>
            <a:endParaRPr lang="en-US"/>
          </a:p>
        </p:txBody>
      </p:sp>
      <p:sp>
        <p:nvSpPr>
          <p:cNvPr id="5" name="Footer Placeholder 4"/>
          <p:cNvSpPr>
            <a:spLocks noGrp="1"/>
          </p:cNvSpPr>
          <p:nvPr>
            <p:ph type="ftr" sz="quarter" idx="11"/>
          </p:nvPr>
        </p:nvSpPr>
        <p:spPr/>
        <p:txBody>
          <a:bodyPr/>
          <a:lstStyle/>
          <a:p>
            <a:r>
              <a:rPr lang="en-US" smtClean="0"/>
              <a:t>PCR- Dr. Kamarehei</a:t>
            </a:r>
            <a:endParaRPr lang="en-US"/>
          </a:p>
        </p:txBody>
      </p:sp>
      <p:sp>
        <p:nvSpPr>
          <p:cNvPr id="6" name="Slide Number Placeholder 5"/>
          <p:cNvSpPr>
            <a:spLocks noGrp="1"/>
          </p:cNvSpPr>
          <p:nvPr>
            <p:ph type="sldNum" sz="quarter" idx="12"/>
          </p:nvPr>
        </p:nvSpPr>
        <p:spPr/>
        <p:txBody>
          <a:bodyPr/>
          <a:lstStyle/>
          <a:p>
            <a:fld id="{EB66664F-972B-436D-92DA-6AFC8DF1C417}" type="slidenum">
              <a:rPr lang="en-US" smtClean="0"/>
              <a:t>18</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5761" y="2854348"/>
            <a:ext cx="2956564" cy="2358294"/>
          </a:xfrm>
          <a:prstGeom prst="rect">
            <a:avLst/>
          </a:prstGeom>
        </p:spPr>
      </p:pic>
    </p:spTree>
    <p:extLst>
      <p:ext uri="{BB962C8B-B14F-4D97-AF65-F5344CB8AC3E}">
        <p14:creationId xmlns:p14="http://schemas.microsoft.com/office/powerpoint/2010/main" val="317583945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solidFill>
                  <a:srgbClr val="7030A0"/>
                </a:solidFill>
              </a:rPr>
              <a:t>RNase</a:t>
            </a:r>
            <a:r>
              <a:rPr lang="en-US" b="1" dirty="0">
                <a:solidFill>
                  <a:srgbClr val="7030A0"/>
                </a:solidFill>
              </a:rPr>
              <a:t> H-dependent PCR</a:t>
            </a:r>
            <a:endParaRPr lang="en-US" b="1" u="sng" dirty="0">
              <a:solidFill>
                <a:srgbClr val="7030A0"/>
              </a:solidFill>
              <a:hlinkClick r:id="rId2"/>
            </a:endParaRPr>
          </a:p>
        </p:txBody>
      </p:sp>
      <p:sp>
        <p:nvSpPr>
          <p:cNvPr id="3" name="Content Placeholder 2"/>
          <p:cNvSpPr>
            <a:spLocks noGrp="1"/>
          </p:cNvSpPr>
          <p:nvPr>
            <p:ph idx="1"/>
          </p:nvPr>
        </p:nvSpPr>
        <p:spPr>
          <a:xfrm>
            <a:off x="677334" y="1815963"/>
            <a:ext cx="8596668" cy="3880773"/>
          </a:xfrm>
        </p:spPr>
        <p:txBody>
          <a:bodyPr/>
          <a:lstStyle/>
          <a:p>
            <a:pPr algn="just" rtl="1">
              <a:lnSpc>
                <a:spcPct val="150000"/>
              </a:lnSpc>
            </a:pPr>
            <a:r>
              <a:rPr lang="en-US" dirty="0">
                <a:cs typeface="B Koodak" panose="00000700000000000000" pitchFamily="2" charset="-78"/>
              </a:rPr>
              <a:t>PCR </a:t>
            </a:r>
            <a:r>
              <a:rPr lang="fa-IR" dirty="0" smtClean="0">
                <a:cs typeface="B Koodak" panose="00000700000000000000" pitchFamily="2" charset="-78"/>
              </a:rPr>
              <a:t> وابسته </a:t>
            </a:r>
            <a:r>
              <a:rPr lang="fa-IR" dirty="0">
                <a:cs typeface="B Koodak" panose="00000700000000000000" pitchFamily="2" charset="-78"/>
              </a:rPr>
              <a:t>به </a:t>
            </a:r>
            <a:r>
              <a:rPr lang="en-US" dirty="0" err="1" smtClean="0">
                <a:cs typeface="B Koodak" panose="00000700000000000000" pitchFamily="2" charset="-78"/>
              </a:rPr>
              <a:t>RNase</a:t>
            </a:r>
            <a:r>
              <a:rPr lang="en-US" dirty="0" smtClean="0">
                <a:cs typeface="B Koodak" panose="00000700000000000000" pitchFamily="2" charset="-78"/>
              </a:rPr>
              <a:t> </a:t>
            </a:r>
            <a:r>
              <a:rPr lang="en-US" dirty="0">
                <a:cs typeface="B Koodak" panose="00000700000000000000" pitchFamily="2" charset="-78"/>
              </a:rPr>
              <a:t>H2 </a:t>
            </a:r>
            <a:r>
              <a:rPr lang="fa-IR" dirty="0" smtClean="0">
                <a:cs typeface="B Koodak" panose="00000700000000000000" pitchFamily="2" charset="-78"/>
              </a:rPr>
              <a:t> از پرایمرهای </a:t>
            </a:r>
            <a:r>
              <a:rPr lang="en-US" dirty="0">
                <a:cs typeface="B Koodak" panose="00000700000000000000" pitchFamily="2" charset="-78"/>
              </a:rPr>
              <a:t>DNA </a:t>
            </a:r>
            <a:r>
              <a:rPr lang="fa-IR" dirty="0" smtClean="0">
                <a:cs typeface="B Koodak" panose="00000700000000000000" pitchFamily="2" charset="-78"/>
              </a:rPr>
              <a:t> استفاده </a:t>
            </a:r>
            <a:r>
              <a:rPr lang="fa-IR" dirty="0">
                <a:cs typeface="B Koodak" panose="00000700000000000000" pitchFamily="2" charset="-78"/>
              </a:rPr>
              <a:t>می کند که حاوی یک پایه ریبونوکلئوتیدی منفرد در بالادست یک گروه مسدودکننده 3' </a:t>
            </a:r>
            <a:r>
              <a:rPr lang="fa-IR" dirty="0" smtClean="0">
                <a:cs typeface="B Koodak" panose="00000700000000000000" pitchFamily="2" charset="-78"/>
              </a:rPr>
              <a:t>هستند. مشارکت </a:t>
            </a:r>
            <a:r>
              <a:rPr lang="fa-IR" dirty="0">
                <a:cs typeface="B Koodak" panose="00000700000000000000" pitchFamily="2" charset="-78"/>
              </a:rPr>
              <a:t>پرایمرها در فرآیند تقویت </a:t>
            </a:r>
            <a:r>
              <a:rPr lang="en-US" dirty="0">
                <a:cs typeface="B Koodak" panose="00000700000000000000" pitchFamily="2" charset="-78"/>
              </a:rPr>
              <a:t>PCR </a:t>
            </a:r>
            <a:r>
              <a:rPr lang="fa-IR" dirty="0" smtClean="0">
                <a:cs typeface="B Koodak" panose="00000700000000000000" pitchFamily="2" charset="-78"/>
              </a:rPr>
              <a:t> بستگی </a:t>
            </a:r>
            <a:r>
              <a:rPr lang="fa-IR" dirty="0">
                <a:cs typeface="B Koodak" panose="00000700000000000000" pitchFamily="2" charset="-78"/>
              </a:rPr>
              <a:t>به برش گروه مسدودکننده 3' توسط آنزیم </a:t>
            </a:r>
            <a:r>
              <a:rPr lang="en-US" dirty="0" err="1" smtClean="0">
                <a:cs typeface="B Koodak" panose="00000700000000000000" pitchFamily="2" charset="-78"/>
              </a:rPr>
              <a:t>RNase</a:t>
            </a:r>
            <a:r>
              <a:rPr lang="en-US" dirty="0" smtClean="0">
                <a:cs typeface="B Koodak" panose="00000700000000000000" pitchFamily="2" charset="-78"/>
              </a:rPr>
              <a:t> </a:t>
            </a:r>
            <a:r>
              <a:rPr lang="en-US" dirty="0">
                <a:cs typeface="B Koodak" panose="00000700000000000000" pitchFamily="2" charset="-78"/>
              </a:rPr>
              <a:t>H2 </a:t>
            </a:r>
            <a:r>
              <a:rPr lang="fa-IR" dirty="0" smtClean="0">
                <a:cs typeface="B Koodak" panose="00000700000000000000" pitchFamily="2" charset="-78"/>
              </a:rPr>
              <a:t> دارد</a:t>
            </a:r>
            <a:r>
              <a:rPr lang="fa-IR" dirty="0">
                <a:cs typeface="B Koodak" panose="00000700000000000000" pitchFamily="2" charset="-78"/>
              </a:rPr>
              <a:t>.</a:t>
            </a:r>
            <a:endParaRPr lang="en-US" dirty="0">
              <a:cs typeface="B Koodak" panose="00000700000000000000" pitchFamily="2" charset="-78"/>
            </a:endParaRPr>
          </a:p>
        </p:txBody>
      </p:sp>
      <p:sp>
        <p:nvSpPr>
          <p:cNvPr id="4" name="Date Placeholder 3"/>
          <p:cNvSpPr>
            <a:spLocks noGrp="1"/>
          </p:cNvSpPr>
          <p:nvPr>
            <p:ph type="dt" sz="half" idx="10"/>
          </p:nvPr>
        </p:nvSpPr>
        <p:spPr/>
        <p:txBody>
          <a:bodyPr/>
          <a:lstStyle/>
          <a:p>
            <a:fld id="{30121F94-FEBD-4EFD-9F60-D62A1F095FB8}" type="datetime1">
              <a:rPr lang="en-US" smtClean="0"/>
              <a:t>10/31/2022</a:t>
            </a:fld>
            <a:endParaRPr lang="en-US"/>
          </a:p>
        </p:txBody>
      </p:sp>
      <p:sp>
        <p:nvSpPr>
          <p:cNvPr id="5" name="Footer Placeholder 4"/>
          <p:cNvSpPr>
            <a:spLocks noGrp="1"/>
          </p:cNvSpPr>
          <p:nvPr>
            <p:ph type="ftr" sz="quarter" idx="11"/>
          </p:nvPr>
        </p:nvSpPr>
        <p:spPr/>
        <p:txBody>
          <a:bodyPr/>
          <a:lstStyle/>
          <a:p>
            <a:r>
              <a:rPr lang="en-US" smtClean="0"/>
              <a:t>PCR- Dr. Kamarehei</a:t>
            </a:r>
            <a:endParaRPr lang="en-US"/>
          </a:p>
        </p:txBody>
      </p:sp>
      <p:sp>
        <p:nvSpPr>
          <p:cNvPr id="6" name="Slide Number Placeholder 5"/>
          <p:cNvSpPr>
            <a:spLocks noGrp="1"/>
          </p:cNvSpPr>
          <p:nvPr>
            <p:ph type="sldNum" sz="quarter" idx="12"/>
          </p:nvPr>
        </p:nvSpPr>
        <p:spPr/>
        <p:txBody>
          <a:bodyPr/>
          <a:lstStyle/>
          <a:p>
            <a:fld id="{EB66664F-972B-436D-92DA-6AFC8DF1C417}" type="slidenum">
              <a:rPr lang="en-US" smtClean="0"/>
              <a:t>19</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6140" y="3756350"/>
            <a:ext cx="2743205" cy="2544323"/>
          </a:xfrm>
          <a:prstGeom prst="rect">
            <a:avLst/>
          </a:prstGeom>
        </p:spPr>
      </p:pic>
    </p:spTree>
    <p:extLst>
      <p:ext uri="{BB962C8B-B14F-4D97-AF65-F5344CB8AC3E}">
        <p14:creationId xmlns:p14="http://schemas.microsoft.com/office/powerpoint/2010/main" val="83243455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7030A0"/>
                </a:solidFill>
              </a:rPr>
              <a:t>Polymerase Chain Reaction</a:t>
            </a:r>
            <a:endParaRPr lang="en-US" b="1" dirty="0">
              <a:solidFill>
                <a:srgbClr val="7030A0"/>
              </a:solidFill>
            </a:endParaRPr>
          </a:p>
        </p:txBody>
      </p:sp>
      <p:sp>
        <p:nvSpPr>
          <p:cNvPr id="3" name="Content Placeholder 2"/>
          <p:cNvSpPr>
            <a:spLocks noGrp="1"/>
          </p:cNvSpPr>
          <p:nvPr>
            <p:ph idx="1"/>
          </p:nvPr>
        </p:nvSpPr>
        <p:spPr>
          <a:xfrm>
            <a:off x="963937" y="1396314"/>
            <a:ext cx="8596668" cy="3880773"/>
          </a:xfrm>
        </p:spPr>
        <p:txBody>
          <a:bodyPr/>
          <a:lstStyle/>
          <a:p>
            <a:pPr algn="just" rtl="1">
              <a:buFont typeface="Wingdings" panose="05000000000000000000" pitchFamily="2" charset="2"/>
              <a:buChar char="q"/>
            </a:pPr>
            <a:r>
              <a:rPr lang="en-US" dirty="0">
                <a:cs typeface="B Koodak" panose="00000700000000000000" pitchFamily="2" charset="-78"/>
              </a:rPr>
              <a:t>PCR </a:t>
            </a:r>
            <a:r>
              <a:rPr lang="fa-IR" dirty="0">
                <a:cs typeface="B Koodak" panose="00000700000000000000" pitchFamily="2" charset="-78"/>
              </a:rPr>
              <a:t> توسط کری مولیس در سال 1983 اختراع شد.</a:t>
            </a:r>
          </a:p>
          <a:p>
            <a:pPr algn="just" rtl="1">
              <a:buFont typeface="Wingdings" panose="05000000000000000000" pitchFamily="2" charset="2"/>
              <a:buChar char="q"/>
            </a:pPr>
            <a:r>
              <a:rPr lang="en-US" dirty="0" smtClean="0">
                <a:cs typeface="B Koodak" panose="00000700000000000000" pitchFamily="2" charset="-78"/>
              </a:rPr>
              <a:t>PCR</a:t>
            </a:r>
            <a:r>
              <a:rPr lang="fa-IR" dirty="0" smtClean="0">
                <a:cs typeface="B Koodak" panose="00000700000000000000" pitchFamily="2" charset="-78"/>
              </a:rPr>
              <a:t> ،</a:t>
            </a:r>
            <a:r>
              <a:rPr lang="en-US" dirty="0" smtClean="0">
                <a:cs typeface="B Koodak" panose="00000700000000000000" pitchFamily="2" charset="-78"/>
              </a:rPr>
              <a:t> </a:t>
            </a:r>
            <a:r>
              <a:rPr lang="fa-IR" dirty="0">
                <a:cs typeface="B Koodak" panose="00000700000000000000" pitchFamily="2" charset="-78"/>
              </a:rPr>
              <a:t>نقطه عطفی در تاریخ علوم زیســتی و پزشکی است. </a:t>
            </a:r>
          </a:p>
          <a:p>
            <a:pPr algn="just" rtl="1">
              <a:buFont typeface="Wingdings" panose="05000000000000000000" pitchFamily="2" charset="2"/>
              <a:buChar char="q"/>
            </a:pPr>
            <a:r>
              <a:rPr lang="en-US" dirty="0">
                <a:cs typeface="B Koodak" panose="00000700000000000000" pitchFamily="2" charset="-78"/>
              </a:rPr>
              <a:t> </a:t>
            </a:r>
            <a:r>
              <a:rPr lang="en-US" dirty="0" smtClean="0">
                <a:cs typeface="B Koodak" panose="00000700000000000000" pitchFamily="2" charset="-78"/>
              </a:rPr>
              <a:t>PCR</a:t>
            </a:r>
            <a:r>
              <a:rPr lang="fa-IR" dirty="0" smtClean="0">
                <a:cs typeface="B Koodak" panose="00000700000000000000" pitchFamily="2" charset="-78"/>
              </a:rPr>
              <a:t>، مبتنی </a:t>
            </a:r>
            <a:r>
              <a:rPr lang="fa-IR" dirty="0">
                <a:cs typeface="B Koodak" panose="00000700000000000000" pitchFamily="2" charset="-78"/>
              </a:rPr>
              <a:t>بر استفاده از توانایی </a:t>
            </a:r>
            <a:r>
              <a:rPr lang="en-US" dirty="0">
                <a:cs typeface="B Koodak" panose="00000700000000000000" pitchFamily="2" charset="-78"/>
              </a:rPr>
              <a:t>DNA </a:t>
            </a:r>
            <a:r>
              <a:rPr lang="fa-IR" dirty="0" smtClean="0">
                <a:cs typeface="B Koodak" panose="00000700000000000000" pitchFamily="2" charset="-78"/>
              </a:rPr>
              <a:t> پلیمراز </a:t>
            </a:r>
            <a:r>
              <a:rPr lang="fa-IR" dirty="0">
                <a:cs typeface="B Koodak" panose="00000700000000000000" pitchFamily="2" charset="-78"/>
              </a:rPr>
              <a:t>در سنتز رشته جدید </a:t>
            </a:r>
            <a:r>
              <a:rPr lang="en-US" dirty="0">
                <a:cs typeface="B Koodak" panose="00000700000000000000" pitchFamily="2" charset="-78"/>
              </a:rPr>
              <a:t>DNA </a:t>
            </a:r>
            <a:r>
              <a:rPr lang="fa-IR" dirty="0" smtClean="0">
                <a:cs typeface="B Koodak" panose="00000700000000000000" pitchFamily="2" charset="-78"/>
              </a:rPr>
              <a:t>، مکمل </a:t>
            </a:r>
            <a:r>
              <a:rPr lang="fa-IR" dirty="0">
                <a:cs typeface="B Koodak" panose="00000700000000000000" pitchFamily="2" charset="-78"/>
              </a:rPr>
              <a:t>رشته الگوی ارائه شده است</a:t>
            </a:r>
            <a:r>
              <a:rPr lang="fa-IR" dirty="0" smtClean="0">
                <a:cs typeface="B Koodak" panose="00000700000000000000" pitchFamily="2" charset="-78"/>
              </a:rPr>
              <a:t>.</a:t>
            </a:r>
          </a:p>
          <a:p>
            <a:pPr algn="just" rtl="1">
              <a:buFont typeface="Wingdings" panose="05000000000000000000" pitchFamily="2" charset="2"/>
              <a:buChar char="q"/>
            </a:pPr>
            <a:r>
              <a:rPr lang="en-US" dirty="0" smtClean="0">
                <a:cs typeface="B Koodak" panose="00000700000000000000" pitchFamily="2" charset="-78"/>
              </a:rPr>
              <a:t>PCR </a:t>
            </a:r>
            <a:r>
              <a:rPr lang="fa-IR" dirty="0" smtClean="0">
                <a:cs typeface="B Koodak" panose="00000700000000000000" pitchFamily="2" charset="-78"/>
              </a:rPr>
              <a:t> در زمینه‌های تشخیص </a:t>
            </a:r>
            <a:r>
              <a:rPr lang="fa-IR" dirty="0">
                <a:cs typeface="B Koodak" panose="00000700000000000000" pitchFamily="2" charset="-78"/>
              </a:rPr>
              <a:t>پزشکی</a:t>
            </a:r>
            <a:r>
              <a:rPr lang="fa-IR" dirty="0" smtClean="0">
                <a:cs typeface="B Koodak" panose="00000700000000000000" pitchFamily="2" charset="-78"/>
              </a:rPr>
              <a:t>،</a:t>
            </a:r>
            <a:r>
              <a:rPr lang="fa-IR" dirty="0">
                <a:cs typeface="B Koodak" panose="00000700000000000000" pitchFamily="2" charset="-78"/>
              </a:rPr>
              <a:t> تشخیص</a:t>
            </a:r>
            <a:r>
              <a:rPr lang="fa-IR" dirty="0" smtClean="0">
                <a:cs typeface="B Koodak" panose="00000700000000000000" pitchFamily="2" charset="-78"/>
              </a:rPr>
              <a:t> بیماریهای ارثی، </a:t>
            </a:r>
            <a:r>
              <a:rPr lang="fa-IR" dirty="0">
                <a:cs typeface="B Koodak" panose="00000700000000000000" pitchFamily="2" charset="-78"/>
              </a:rPr>
              <a:t>تشخیص </a:t>
            </a:r>
            <a:r>
              <a:rPr lang="fa-IR" dirty="0" smtClean="0">
                <a:cs typeface="B Koodak" panose="00000700000000000000" pitchFamily="2" charset="-78"/>
              </a:rPr>
              <a:t>عوامل بیماریزا، پزشکی قانونی، توالی‌یابی،</a:t>
            </a:r>
            <a:r>
              <a:rPr lang="fa-IR" dirty="0">
                <a:cs typeface="B Koodak" panose="00000700000000000000" pitchFamily="2" charset="-78"/>
              </a:rPr>
              <a:t> </a:t>
            </a:r>
            <a:r>
              <a:rPr lang="fa-IR" dirty="0" smtClean="0">
                <a:cs typeface="B Koodak" panose="00000700000000000000" pitchFamily="2" charset="-78"/>
              </a:rPr>
              <a:t>جهش‌یابی، </a:t>
            </a:r>
            <a:r>
              <a:rPr lang="fa-IR" dirty="0">
                <a:cs typeface="B Koodak" panose="00000700000000000000" pitchFamily="2" charset="-78"/>
              </a:rPr>
              <a:t>تجزیه و تحلیل متیلاسیون، </a:t>
            </a:r>
            <a:r>
              <a:rPr lang="fa-IR" dirty="0" smtClean="0">
                <a:cs typeface="B Koodak" panose="00000700000000000000" pitchFamily="2" charset="-78"/>
              </a:rPr>
              <a:t>فیلوژنی، </a:t>
            </a:r>
            <a:r>
              <a:rPr lang="fa-IR" dirty="0">
                <a:cs typeface="B Koodak" panose="00000700000000000000" pitchFamily="2" charset="-78"/>
              </a:rPr>
              <a:t>بررسی </a:t>
            </a:r>
            <a:r>
              <a:rPr lang="fa-IR" dirty="0" smtClean="0">
                <a:cs typeface="B Koodak" panose="00000700000000000000" pitchFamily="2" charset="-78"/>
              </a:rPr>
              <a:t>بیان </a:t>
            </a:r>
            <a:r>
              <a:rPr lang="fa-IR" dirty="0">
                <a:cs typeface="B Koodak" panose="00000700000000000000" pitchFamily="2" charset="-78"/>
              </a:rPr>
              <a:t>ژن، </a:t>
            </a:r>
            <a:r>
              <a:rPr lang="fa-IR" dirty="0" smtClean="0">
                <a:cs typeface="B Koodak" panose="00000700000000000000" pitchFamily="2" charset="-78"/>
              </a:rPr>
              <a:t>تشخیص ژنوتیپ</a:t>
            </a:r>
            <a:r>
              <a:rPr lang="fa-IR" dirty="0">
                <a:cs typeface="B Koodak" panose="00000700000000000000" pitchFamily="2" charset="-78"/>
              </a:rPr>
              <a:t>، </a:t>
            </a:r>
            <a:r>
              <a:rPr lang="fa-IR" dirty="0" smtClean="0">
                <a:cs typeface="B Koodak" panose="00000700000000000000" pitchFamily="2" charset="-78"/>
              </a:rPr>
              <a:t>تحلیل عملکرد ژن و باستان شناسی نیز </a:t>
            </a:r>
            <a:r>
              <a:rPr lang="fa-IR" dirty="0">
                <a:cs typeface="B Koodak" panose="00000700000000000000" pitchFamily="2" charset="-78"/>
              </a:rPr>
              <a:t>نقش دارد. </a:t>
            </a:r>
            <a:endParaRPr lang="fa-IR" dirty="0" smtClean="0">
              <a:cs typeface="B Koodak" panose="00000700000000000000" pitchFamily="2" charset="-78"/>
            </a:endParaRPr>
          </a:p>
          <a:p>
            <a:pPr algn="just" rtl="1">
              <a:buFont typeface="Wingdings" panose="05000000000000000000" pitchFamily="2" charset="2"/>
              <a:buChar char="q"/>
            </a:pPr>
            <a:r>
              <a:rPr lang="fa-IR" b="1" dirty="0" smtClean="0">
                <a:cs typeface="B Koodak" panose="00000700000000000000" pitchFamily="2" charset="-78"/>
              </a:rPr>
              <a:t>اجزای </a:t>
            </a:r>
            <a:r>
              <a:rPr lang="fa-IR" b="1" dirty="0">
                <a:cs typeface="B Koodak" panose="00000700000000000000" pitchFamily="2" charset="-78"/>
              </a:rPr>
              <a:t>تشکیل دهنده انواع </a:t>
            </a:r>
            <a:r>
              <a:rPr lang="en-US" b="1" dirty="0" smtClean="0">
                <a:cs typeface="B Koodak" panose="00000700000000000000" pitchFamily="2" charset="-78"/>
              </a:rPr>
              <a:t>PCR</a:t>
            </a:r>
            <a:r>
              <a:rPr lang="fa-IR" b="1" dirty="0" smtClean="0">
                <a:cs typeface="B Koodak" panose="00000700000000000000" pitchFamily="2" charset="-78"/>
              </a:rPr>
              <a:t>: </a:t>
            </a:r>
            <a:r>
              <a:rPr lang="fa-IR" dirty="0">
                <a:cs typeface="B Koodak" panose="00000700000000000000" pitchFamily="2" charset="-78"/>
              </a:rPr>
              <a:t>الگوی </a:t>
            </a:r>
            <a:r>
              <a:rPr lang="en-US" dirty="0" smtClean="0">
                <a:cs typeface="B Koodak" panose="00000700000000000000" pitchFamily="2" charset="-78"/>
              </a:rPr>
              <a:t>DNA</a:t>
            </a:r>
            <a:r>
              <a:rPr lang="fa-IR" dirty="0" smtClean="0">
                <a:cs typeface="B Koodak" panose="00000700000000000000" pitchFamily="2" charset="-78"/>
              </a:rPr>
              <a:t>، </a:t>
            </a:r>
            <a:r>
              <a:rPr lang="fa-IR" dirty="0">
                <a:cs typeface="B Koodak" panose="00000700000000000000" pitchFamily="2" charset="-78"/>
              </a:rPr>
              <a:t>آنزیم </a:t>
            </a:r>
            <a:r>
              <a:rPr lang="en-US" dirty="0">
                <a:cs typeface="B Koodak" panose="00000700000000000000" pitchFamily="2" charset="-78"/>
              </a:rPr>
              <a:t>DNA </a:t>
            </a:r>
            <a:r>
              <a:rPr lang="fa-IR" dirty="0" smtClean="0">
                <a:cs typeface="B Koodak" panose="00000700000000000000" pitchFamily="2" charset="-78"/>
              </a:rPr>
              <a:t> پلیمراز (</a:t>
            </a:r>
            <a:r>
              <a:rPr lang="en-US" dirty="0" err="1" smtClean="0">
                <a:cs typeface="B Koodak" panose="00000700000000000000" pitchFamily="2" charset="-78"/>
              </a:rPr>
              <a:t>Taq</a:t>
            </a:r>
            <a:r>
              <a:rPr lang="en-US" dirty="0" smtClean="0">
                <a:cs typeface="B Koodak" panose="00000700000000000000" pitchFamily="2" charset="-78"/>
              </a:rPr>
              <a:t> </a:t>
            </a:r>
            <a:r>
              <a:rPr lang="en-US" dirty="0">
                <a:cs typeface="B Koodak" panose="00000700000000000000" pitchFamily="2" charset="-78"/>
              </a:rPr>
              <a:t>,</a:t>
            </a:r>
            <a:r>
              <a:rPr lang="en-US" dirty="0" err="1" smtClean="0">
                <a:cs typeface="B Koodak" panose="00000700000000000000" pitchFamily="2" charset="-78"/>
              </a:rPr>
              <a:t>Pfu</a:t>
            </a:r>
            <a:r>
              <a:rPr lang="fa-IR" dirty="0" smtClean="0">
                <a:cs typeface="B Koodak" panose="00000700000000000000" pitchFamily="2" charset="-78"/>
              </a:rPr>
              <a:t>)، </a:t>
            </a:r>
            <a:r>
              <a:rPr lang="fa-IR" dirty="0">
                <a:cs typeface="B Koodak" panose="00000700000000000000" pitchFamily="2" charset="-78"/>
              </a:rPr>
              <a:t>پرایمرها </a:t>
            </a:r>
            <a:r>
              <a:rPr lang="fa-IR" dirty="0" smtClean="0">
                <a:cs typeface="B Koodak" panose="00000700000000000000" pitchFamily="2" charset="-78"/>
              </a:rPr>
              <a:t>که قطعات </a:t>
            </a:r>
            <a:r>
              <a:rPr lang="fa-IR" dirty="0">
                <a:cs typeface="B Koodak" panose="00000700000000000000" pitchFamily="2" charset="-78"/>
              </a:rPr>
              <a:t>کوتاه </a:t>
            </a:r>
            <a:r>
              <a:rPr lang="en-US" dirty="0">
                <a:cs typeface="B Koodak" panose="00000700000000000000" pitchFamily="2" charset="-78"/>
              </a:rPr>
              <a:t>DNA </a:t>
            </a:r>
            <a:r>
              <a:rPr lang="fa-IR" dirty="0" smtClean="0">
                <a:cs typeface="B Koodak" panose="00000700000000000000" pitchFamily="2" charset="-78"/>
              </a:rPr>
              <a:t> تک </a:t>
            </a:r>
            <a:r>
              <a:rPr lang="fa-IR" dirty="0">
                <a:cs typeface="B Koodak" panose="00000700000000000000" pitchFamily="2" charset="-78"/>
              </a:rPr>
              <a:t>رشته‌ای </a:t>
            </a:r>
            <a:r>
              <a:rPr lang="fa-IR" dirty="0" smtClean="0">
                <a:cs typeface="B Koodak" panose="00000700000000000000" pitchFamily="2" charset="-78"/>
              </a:rPr>
              <a:t>و مکمل </a:t>
            </a:r>
            <a:r>
              <a:rPr lang="fa-IR" dirty="0">
                <a:cs typeface="B Koodak" panose="00000700000000000000" pitchFamily="2" charset="-78"/>
              </a:rPr>
              <a:t>توالی هدف </a:t>
            </a:r>
            <a:r>
              <a:rPr lang="fa-IR" dirty="0" smtClean="0">
                <a:cs typeface="B Koodak" panose="00000700000000000000" pitchFamily="2" charset="-78"/>
              </a:rPr>
              <a:t>هستند، </a:t>
            </a:r>
            <a:r>
              <a:rPr lang="en-US" dirty="0" err="1">
                <a:cs typeface="B Koodak" panose="00000700000000000000" pitchFamily="2" charset="-78"/>
              </a:rPr>
              <a:t>dNTP</a:t>
            </a:r>
            <a:r>
              <a:rPr lang="en-US" dirty="0">
                <a:cs typeface="B Koodak" panose="00000700000000000000" pitchFamily="2" charset="-78"/>
              </a:rPr>
              <a:t> </a:t>
            </a:r>
            <a:r>
              <a:rPr lang="fa-IR" dirty="0" smtClean="0">
                <a:cs typeface="B Koodak" panose="00000700000000000000" pitchFamily="2" charset="-78"/>
              </a:rPr>
              <a:t>، </a:t>
            </a:r>
            <a:r>
              <a:rPr lang="en-US" dirty="0">
                <a:cs typeface="B Koodak" panose="00000700000000000000" pitchFamily="2" charset="-78"/>
              </a:rPr>
              <a:t>Mg </a:t>
            </a:r>
            <a:r>
              <a:rPr lang="fa-IR" dirty="0" smtClean="0">
                <a:cs typeface="B Koodak" panose="00000700000000000000" pitchFamily="2" charset="-78"/>
              </a:rPr>
              <a:t>، </a:t>
            </a:r>
            <a:r>
              <a:rPr lang="fa-IR" b="1" dirty="0" smtClean="0">
                <a:cs typeface="B Koodak" panose="00000700000000000000" pitchFamily="2" charset="-78"/>
              </a:rPr>
              <a:t>بافر.</a:t>
            </a:r>
            <a:endParaRPr lang="en-US" b="1" dirty="0" smtClean="0">
              <a:cs typeface="B Koodak" panose="00000700000000000000" pitchFamily="2" charset="-78"/>
            </a:endParaRPr>
          </a:p>
          <a:p>
            <a:pPr algn="just" rtl="1">
              <a:buFont typeface="Wingdings" panose="05000000000000000000" pitchFamily="2" charset="2"/>
              <a:buChar char="q"/>
            </a:pPr>
            <a:endParaRPr lang="en-US" dirty="0" smtClean="0">
              <a:cs typeface="B Koodak" panose="00000700000000000000" pitchFamily="2" charset="-78"/>
            </a:endParaRPr>
          </a:p>
          <a:p>
            <a:pPr algn="just" rtl="1">
              <a:buFont typeface="Wingdings" panose="05000000000000000000" pitchFamily="2" charset="2"/>
              <a:buChar char="q"/>
            </a:pPr>
            <a:endParaRPr lang="en-US" b="1" dirty="0">
              <a:cs typeface="B Koodak" panose="00000700000000000000" pitchFamily="2" charset="-78"/>
            </a:endParaRPr>
          </a:p>
          <a:p>
            <a:pPr algn="just" rtl="1">
              <a:buFont typeface="Wingdings" panose="05000000000000000000" pitchFamily="2" charset="2"/>
              <a:buChar char="q"/>
            </a:pPr>
            <a:endParaRPr lang="en-US" dirty="0">
              <a:cs typeface="B Koodak" panose="00000700000000000000" pitchFamily="2" charset="-78"/>
            </a:endParaRPr>
          </a:p>
        </p:txBody>
      </p:sp>
      <p:sp>
        <p:nvSpPr>
          <p:cNvPr id="5" name="Date Placeholder 4"/>
          <p:cNvSpPr>
            <a:spLocks noGrp="1"/>
          </p:cNvSpPr>
          <p:nvPr>
            <p:ph type="dt" sz="half" idx="10"/>
          </p:nvPr>
        </p:nvSpPr>
        <p:spPr/>
        <p:txBody>
          <a:bodyPr/>
          <a:lstStyle/>
          <a:p>
            <a:fld id="{DD27DBA8-3CB8-4746-AE9C-46BC7B9BD673}" type="datetime1">
              <a:rPr lang="en-US" smtClean="0"/>
              <a:t>10/31/2022</a:t>
            </a:fld>
            <a:endParaRPr lang="en-US"/>
          </a:p>
        </p:txBody>
      </p:sp>
      <p:sp>
        <p:nvSpPr>
          <p:cNvPr id="6" name="Footer Placeholder 5"/>
          <p:cNvSpPr>
            <a:spLocks noGrp="1"/>
          </p:cNvSpPr>
          <p:nvPr>
            <p:ph type="ftr" sz="quarter" idx="11"/>
          </p:nvPr>
        </p:nvSpPr>
        <p:spPr/>
        <p:txBody>
          <a:bodyPr/>
          <a:lstStyle/>
          <a:p>
            <a:r>
              <a:rPr lang="en-US" smtClean="0"/>
              <a:t>PCR- Dr. Kamarehei</a:t>
            </a:r>
            <a:endParaRPr lang="en-US"/>
          </a:p>
        </p:txBody>
      </p:sp>
      <p:sp>
        <p:nvSpPr>
          <p:cNvPr id="7" name="Slide Number Placeholder 6"/>
          <p:cNvSpPr>
            <a:spLocks noGrp="1"/>
          </p:cNvSpPr>
          <p:nvPr>
            <p:ph type="sldNum" sz="quarter" idx="12"/>
          </p:nvPr>
        </p:nvSpPr>
        <p:spPr/>
        <p:txBody>
          <a:bodyPr/>
          <a:lstStyle/>
          <a:p>
            <a:fld id="{EB66664F-972B-436D-92DA-6AFC8DF1C417}" type="slidenum">
              <a:rPr lang="en-US" smtClean="0"/>
              <a:t>2</a:t>
            </a:fld>
            <a:endParaRPr lang="en-US"/>
          </a:p>
        </p:txBody>
      </p:sp>
      <p:pic>
        <p:nvPicPr>
          <p:cNvPr id="8" name="Picture 7"/>
          <p:cNvPicPr>
            <a:picLocks noChangeAspect="1"/>
          </p:cNvPicPr>
          <p:nvPr/>
        </p:nvPicPr>
        <p:blipFill>
          <a:blip r:embed="rId2"/>
          <a:stretch>
            <a:fillRect/>
          </a:stretch>
        </p:blipFill>
        <p:spPr>
          <a:xfrm>
            <a:off x="772870" y="4441149"/>
            <a:ext cx="2145258" cy="2190489"/>
          </a:xfrm>
          <a:prstGeom prst="rect">
            <a:avLst/>
          </a:prstGeom>
        </p:spPr>
      </p:pic>
    </p:spTree>
    <p:extLst>
      <p:ext uri="{BB962C8B-B14F-4D97-AF65-F5344CB8AC3E}">
        <p14:creationId xmlns:p14="http://schemas.microsoft.com/office/powerpoint/2010/main" val="62015905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937071"/>
            <a:ext cx="8596668" cy="1320800"/>
          </a:xfrm>
        </p:spPr>
        <p:txBody>
          <a:bodyPr>
            <a:normAutofit/>
          </a:bodyPr>
          <a:lstStyle/>
          <a:p>
            <a:pPr algn="ctr"/>
            <a:r>
              <a:rPr lang="en-US" b="1" dirty="0">
                <a:solidFill>
                  <a:srgbClr val="7030A0"/>
                </a:solidFill>
              </a:rPr>
              <a:t>single cell </a:t>
            </a:r>
            <a:r>
              <a:rPr lang="en-US" b="1" dirty="0" smtClean="0">
                <a:solidFill>
                  <a:srgbClr val="7030A0"/>
                </a:solidFill>
              </a:rPr>
              <a:t>PCR</a:t>
            </a:r>
            <a:endParaRPr lang="en-US" b="1" dirty="0">
              <a:solidFill>
                <a:srgbClr val="7030A0"/>
              </a:solidFill>
            </a:endParaRPr>
          </a:p>
        </p:txBody>
      </p:sp>
      <p:sp>
        <p:nvSpPr>
          <p:cNvPr id="3" name="Content Placeholder 2"/>
          <p:cNvSpPr>
            <a:spLocks noGrp="1"/>
          </p:cNvSpPr>
          <p:nvPr>
            <p:ph idx="1"/>
          </p:nvPr>
        </p:nvSpPr>
        <p:spPr/>
        <p:txBody>
          <a:bodyPr/>
          <a:lstStyle/>
          <a:p>
            <a:pPr algn="just" rtl="1">
              <a:lnSpc>
                <a:spcPct val="150000"/>
              </a:lnSpc>
            </a:pPr>
            <a:r>
              <a:rPr lang="fa-IR" dirty="0">
                <a:cs typeface="B Koodak" panose="00000700000000000000" pitchFamily="2" charset="-78"/>
              </a:rPr>
              <a:t>تجزیه و تحلیل تک سلولی را می توان برای مطالعه پروفایل انواع سلول های مختلف در یک بافت، تغییرات سلولی در یک جمعیت و تفاوت در فرآیندهای سلولی مانند تمایز یا پاسخ به محرک ها مورد استفاده قرار داد</a:t>
            </a:r>
            <a:r>
              <a:rPr lang="fa-IR" dirty="0" smtClean="0">
                <a:cs typeface="B Koodak" panose="00000700000000000000" pitchFamily="2" charset="-78"/>
              </a:rPr>
              <a:t>.</a:t>
            </a:r>
            <a:endParaRPr lang="en-US" dirty="0" smtClean="0">
              <a:cs typeface="B Koodak" panose="00000700000000000000" pitchFamily="2" charset="-78"/>
            </a:endParaRPr>
          </a:p>
        </p:txBody>
      </p:sp>
      <p:sp>
        <p:nvSpPr>
          <p:cNvPr id="4" name="Date Placeholder 3"/>
          <p:cNvSpPr>
            <a:spLocks noGrp="1"/>
          </p:cNvSpPr>
          <p:nvPr>
            <p:ph type="dt" sz="half" idx="10"/>
          </p:nvPr>
        </p:nvSpPr>
        <p:spPr/>
        <p:txBody>
          <a:bodyPr/>
          <a:lstStyle/>
          <a:p>
            <a:fld id="{2F93FFD2-7512-4137-8CA0-01D59581B1B2}" type="datetime1">
              <a:rPr lang="en-US" smtClean="0"/>
              <a:t>10/31/2022</a:t>
            </a:fld>
            <a:endParaRPr lang="en-US"/>
          </a:p>
        </p:txBody>
      </p:sp>
      <p:sp>
        <p:nvSpPr>
          <p:cNvPr id="5" name="Footer Placeholder 4"/>
          <p:cNvSpPr>
            <a:spLocks noGrp="1"/>
          </p:cNvSpPr>
          <p:nvPr>
            <p:ph type="ftr" sz="quarter" idx="11"/>
          </p:nvPr>
        </p:nvSpPr>
        <p:spPr/>
        <p:txBody>
          <a:bodyPr/>
          <a:lstStyle/>
          <a:p>
            <a:r>
              <a:rPr lang="en-US" dirty="0" smtClean="0"/>
              <a:t>PCR- Dr. </a:t>
            </a:r>
            <a:r>
              <a:rPr lang="en-US" dirty="0" err="1" smtClean="0"/>
              <a:t>Kamarehei</a:t>
            </a:r>
            <a:endParaRPr lang="en-US" dirty="0"/>
          </a:p>
        </p:txBody>
      </p:sp>
      <p:sp>
        <p:nvSpPr>
          <p:cNvPr id="6" name="Slide Number Placeholder 5"/>
          <p:cNvSpPr>
            <a:spLocks noGrp="1"/>
          </p:cNvSpPr>
          <p:nvPr>
            <p:ph type="sldNum" sz="quarter" idx="12"/>
          </p:nvPr>
        </p:nvSpPr>
        <p:spPr/>
        <p:txBody>
          <a:bodyPr/>
          <a:lstStyle/>
          <a:p>
            <a:fld id="{EB66664F-972B-436D-92DA-6AFC8DF1C417}" type="slidenum">
              <a:rPr lang="en-US" smtClean="0"/>
              <a:t>20</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6076" y="3537857"/>
            <a:ext cx="3492414" cy="2146433"/>
          </a:xfrm>
          <a:prstGeom prst="rect">
            <a:avLst/>
          </a:prstGeom>
        </p:spPr>
      </p:pic>
    </p:spTree>
    <p:extLst>
      <p:ext uri="{BB962C8B-B14F-4D97-AF65-F5344CB8AC3E}">
        <p14:creationId xmlns:p14="http://schemas.microsoft.com/office/powerpoint/2010/main" val="3585844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67896"/>
            <a:ext cx="8596668" cy="5638591"/>
          </a:xfrm>
        </p:spPr>
        <p:txBody>
          <a:bodyPr>
            <a:normAutofit/>
          </a:bodyPr>
          <a:lstStyle/>
          <a:p>
            <a:r>
              <a:rPr lang="en-US" dirty="0"/>
              <a:t>Fast </a:t>
            </a:r>
            <a:r>
              <a:rPr lang="en-US" dirty="0" smtClean="0"/>
              <a:t>PCR</a:t>
            </a:r>
          </a:p>
          <a:p>
            <a:r>
              <a:rPr lang="en-US" dirty="0"/>
              <a:t>Amplified fragment length polymorphism (AFLP)</a:t>
            </a:r>
          </a:p>
          <a:p>
            <a:r>
              <a:rPr lang="en-US" dirty="0" err="1"/>
              <a:t>Allell</a:t>
            </a:r>
            <a:r>
              <a:rPr lang="en-US" dirty="0"/>
              <a:t> specific PCR</a:t>
            </a:r>
          </a:p>
          <a:p>
            <a:r>
              <a:rPr lang="en-US" dirty="0" smtClean="0"/>
              <a:t>Methylation Specific PCR</a:t>
            </a:r>
          </a:p>
          <a:p>
            <a:r>
              <a:rPr lang="en-US" dirty="0" smtClean="0"/>
              <a:t>Colony- PCR</a:t>
            </a:r>
          </a:p>
          <a:p>
            <a:r>
              <a:rPr lang="en-US" dirty="0" smtClean="0"/>
              <a:t>Mini primer PCR</a:t>
            </a:r>
          </a:p>
          <a:p>
            <a:r>
              <a:rPr lang="en-US" dirty="0"/>
              <a:t>single specific </a:t>
            </a:r>
            <a:r>
              <a:rPr lang="en-US" dirty="0" smtClean="0"/>
              <a:t>primer PCR</a:t>
            </a:r>
          </a:p>
          <a:p>
            <a:r>
              <a:rPr lang="en-US" dirty="0"/>
              <a:t>Solid-phase </a:t>
            </a:r>
            <a:r>
              <a:rPr lang="en-US" dirty="0" smtClean="0"/>
              <a:t>PCR</a:t>
            </a:r>
          </a:p>
          <a:p>
            <a:r>
              <a:rPr lang="en-US" dirty="0"/>
              <a:t>High-fidelity </a:t>
            </a:r>
            <a:r>
              <a:rPr lang="en-US" dirty="0" smtClean="0"/>
              <a:t>PCR</a:t>
            </a:r>
            <a:endParaRPr lang="fa-IR" dirty="0" smtClean="0"/>
          </a:p>
          <a:p>
            <a:r>
              <a:rPr lang="en-US" dirty="0"/>
              <a:t>GC-Rich </a:t>
            </a:r>
            <a:r>
              <a:rPr lang="en-US" dirty="0" smtClean="0"/>
              <a:t>PCR</a:t>
            </a:r>
          </a:p>
          <a:p>
            <a:r>
              <a:rPr lang="en-US" dirty="0" smtClean="0"/>
              <a:t>Isothermal Amplification</a:t>
            </a:r>
            <a:endParaRPr lang="fa-IR" dirty="0" smtClean="0"/>
          </a:p>
          <a:p>
            <a:r>
              <a:rPr lang="en-US" dirty="0"/>
              <a:t>Long Range </a:t>
            </a:r>
            <a:r>
              <a:rPr lang="en-US" dirty="0" smtClean="0"/>
              <a:t>PCR</a:t>
            </a:r>
          </a:p>
          <a:p>
            <a:r>
              <a:rPr lang="en-US" dirty="0" smtClean="0"/>
              <a:t>Nano-PCR</a:t>
            </a:r>
            <a:endParaRPr lang="fa-IR" dirty="0" smtClean="0"/>
          </a:p>
        </p:txBody>
      </p:sp>
      <p:sp>
        <p:nvSpPr>
          <p:cNvPr id="4" name="Date Placeholder 3"/>
          <p:cNvSpPr>
            <a:spLocks noGrp="1"/>
          </p:cNvSpPr>
          <p:nvPr>
            <p:ph type="dt" sz="half" idx="10"/>
          </p:nvPr>
        </p:nvSpPr>
        <p:spPr/>
        <p:txBody>
          <a:bodyPr/>
          <a:lstStyle/>
          <a:p>
            <a:fld id="{6314FC52-6E73-4D6A-ABEF-20CEE72CCFA6}" type="datetime1">
              <a:rPr lang="en-US" smtClean="0"/>
              <a:t>10/31/2022</a:t>
            </a:fld>
            <a:endParaRPr lang="en-US"/>
          </a:p>
        </p:txBody>
      </p:sp>
      <p:sp>
        <p:nvSpPr>
          <p:cNvPr id="5" name="Footer Placeholder 4"/>
          <p:cNvSpPr>
            <a:spLocks noGrp="1"/>
          </p:cNvSpPr>
          <p:nvPr>
            <p:ph type="ftr" sz="quarter" idx="11"/>
          </p:nvPr>
        </p:nvSpPr>
        <p:spPr/>
        <p:txBody>
          <a:bodyPr/>
          <a:lstStyle/>
          <a:p>
            <a:r>
              <a:rPr lang="en-US" smtClean="0"/>
              <a:t>PCR- Dr. Kamarehei</a:t>
            </a:r>
            <a:endParaRPr lang="en-US"/>
          </a:p>
        </p:txBody>
      </p:sp>
      <p:sp>
        <p:nvSpPr>
          <p:cNvPr id="6" name="Slide Number Placeholder 5"/>
          <p:cNvSpPr>
            <a:spLocks noGrp="1"/>
          </p:cNvSpPr>
          <p:nvPr>
            <p:ph type="sldNum" sz="quarter" idx="12"/>
          </p:nvPr>
        </p:nvSpPr>
        <p:spPr/>
        <p:txBody>
          <a:bodyPr/>
          <a:lstStyle/>
          <a:p>
            <a:fld id="{EB66664F-972B-436D-92DA-6AFC8DF1C417}" type="slidenum">
              <a:rPr lang="en-US" smtClean="0"/>
              <a:t>21</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8355" y="2122714"/>
            <a:ext cx="3680282" cy="2875878"/>
          </a:xfrm>
          <a:prstGeom prst="rect">
            <a:avLst/>
          </a:prstGeom>
        </p:spPr>
      </p:pic>
    </p:spTree>
    <p:extLst>
      <p:ext uri="{BB962C8B-B14F-4D97-AF65-F5344CB8AC3E}">
        <p14:creationId xmlns:p14="http://schemas.microsoft.com/office/powerpoint/2010/main" val="819723179"/>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6799" y="2542275"/>
            <a:ext cx="8596668" cy="1320800"/>
          </a:xfrm>
        </p:spPr>
        <p:txBody>
          <a:bodyPr>
            <a:noAutofit/>
          </a:bodyPr>
          <a:lstStyle/>
          <a:p>
            <a:pPr algn="ctr"/>
            <a:r>
              <a:rPr lang="en-US" sz="8800" b="1" dirty="0" smtClean="0">
                <a:solidFill>
                  <a:srgbClr val="FF0000"/>
                </a:solidFill>
                <a:latin typeface="AdineKirnberg" pitchFamily="2" charset="0"/>
              </a:rPr>
              <a:t>Thanks for your attention</a:t>
            </a:r>
            <a:endParaRPr lang="en-US" sz="8800" b="1" dirty="0">
              <a:solidFill>
                <a:srgbClr val="FF0000"/>
              </a:solidFill>
              <a:latin typeface="AdineKirnberg" pitchFamily="2" charset="0"/>
            </a:endParaRPr>
          </a:p>
        </p:txBody>
      </p:sp>
      <p:sp>
        <p:nvSpPr>
          <p:cNvPr id="3" name="Date Placeholder 2"/>
          <p:cNvSpPr>
            <a:spLocks noGrp="1"/>
          </p:cNvSpPr>
          <p:nvPr>
            <p:ph type="dt" sz="half" idx="10"/>
          </p:nvPr>
        </p:nvSpPr>
        <p:spPr/>
        <p:txBody>
          <a:bodyPr/>
          <a:lstStyle/>
          <a:p>
            <a:fld id="{1731CEC3-0E8C-4CEC-B893-5DF40BA83F8C}" type="datetime1">
              <a:rPr lang="en-US" smtClean="0"/>
              <a:t>10/31/2022</a:t>
            </a:fld>
            <a:endParaRPr lang="en-US"/>
          </a:p>
        </p:txBody>
      </p:sp>
      <p:sp>
        <p:nvSpPr>
          <p:cNvPr id="4" name="Footer Placeholder 3"/>
          <p:cNvSpPr>
            <a:spLocks noGrp="1"/>
          </p:cNvSpPr>
          <p:nvPr>
            <p:ph type="ftr" sz="quarter" idx="11"/>
          </p:nvPr>
        </p:nvSpPr>
        <p:spPr/>
        <p:txBody>
          <a:bodyPr/>
          <a:lstStyle/>
          <a:p>
            <a:r>
              <a:rPr lang="en-US" smtClean="0"/>
              <a:t>PCR- Dr. Kamarehei</a:t>
            </a:r>
            <a:endParaRPr lang="en-US"/>
          </a:p>
        </p:txBody>
      </p:sp>
      <p:sp>
        <p:nvSpPr>
          <p:cNvPr id="5" name="Slide Number Placeholder 4"/>
          <p:cNvSpPr>
            <a:spLocks noGrp="1"/>
          </p:cNvSpPr>
          <p:nvPr>
            <p:ph type="sldNum" sz="quarter" idx="12"/>
          </p:nvPr>
        </p:nvSpPr>
        <p:spPr/>
        <p:txBody>
          <a:bodyPr/>
          <a:lstStyle/>
          <a:p>
            <a:fld id="{EB66664F-972B-436D-92DA-6AFC8DF1C417}" type="slidenum">
              <a:rPr lang="en-US" smtClean="0"/>
              <a:t>22</a:t>
            </a:fld>
            <a:endParaRPr lang="en-US"/>
          </a:p>
        </p:txBody>
      </p:sp>
      <p:pic>
        <p:nvPicPr>
          <p:cNvPr id="6" name="Picture 5"/>
          <p:cNvPicPr>
            <a:picLocks noChangeAspect="1"/>
          </p:cNvPicPr>
          <p:nvPr/>
        </p:nvPicPr>
        <p:blipFill>
          <a:blip r:embed="rId2"/>
          <a:stretch>
            <a:fillRect/>
          </a:stretch>
        </p:blipFill>
        <p:spPr>
          <a:xfrm>
            <a:off x="815244" y="1013773"/>
            <a:ext cx="3133725" cy="4705350"/>
          </a:xfrm>
          <a:prstGeom prst="rect">
            <a:avLst/>
          </a:prstGeom>
        </p:spPr>
      </p:pic>
    </p:spTree>
    <p:extLst>
      <p:ext uri="{BB962C8B-B14F-4D97-AF65-F5344CB8AC3E}">
        <p14:creationId xmlns:p14="http://schemas.microsoft.com/office/powerpoint/2010/main" val="10678544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a:solidFill>
                  <a:srgbClr val="7030A0"/>
                </a:solidFill>
              </a:rPr>
              <a:t>مراحل </a:t>
            </a:r>
            <a:r>
              <a:rPr lang="en-US" b="1" dirty="0">
                <a:solidFill>
                  <a:srgbClr val="7030A0"/>
                </a:solidFill>
              </a:rPr>
              <a:t>PCR</a:t>
            </a:r>
          </a:p>
        </p:txBody>
      </p:sp>
      <p:sp>
        <p:nvSpPr>
          <p:cNvPr id="3" name="Content Placeholder 2"/>
          <p:cNvSpPr>
            <a:spLocks noGrp="1"/>
          </p:cNvSpPr>
          <p:nvPr>
            <p:ph idx="1"/>
          </p:nvPr>
        </p:nvSpPr>
        <p:spPr>
          <a:xfrm>
            <a:off x="677334" y="1560088"/>
            <a:ext cx="8596668" cy="3880773"/>
          </a:xfrm>
        </p:spPr>
        <p:txBody>
          <a:bodyPr>
            <a:noAutofit/>
          </a:bodyPr>
          <a:lstStyle/>
          <a:p>
            <a:pPr algn="just" rtl="1"/>
            <a:r>
              <a:rPr lang="fa-IR" sz="2000" dirty="0">
                <a:cs typeface="B Koodak" panose="00000700000000000000" pitchFamily="2" charset="-78"/>
              </a:rPr>
              <a:t>«آماده سازی اولیه</a:t>
            </a:r>
            <a:r>
              <a:rPr lang="fa-IR" sz="2000" dirty="0" smtClean="0">
                <a:cs typeface="B Koodak" panose="00000700000000000000" pitchFamily="2" charset="-78"/>
              </a:rPr>
              <a:t>»</a:t>
            </a:r>
            <a:r>
              <a:rPr lang="en-US" sz="2000" dirty="0" smtClean="0">
                <a:cs typeface="B Koodak" panose="00000700000000000000" pitchFamily="2" charset="-78"/>
              </a:rPr>
              <a:t>(Initialization) </a:t>
            </a:r>
            <a:r>
              <a:rPr lang="fa-IR" sz="2000" dirty="0" smtClean="0">
                <a:cs typeface="B Koodak" panose="00000700000000000000" pitchFamily="2" charset="-78"/>
              </a:rPr>
              <a:t> مدت </a:t>
            </a:r>
            <a:r>
              <a:rPr lang="fa-IR" sz="2000" dirty="0">
                <a:cs typeface="B Koodak" panose="00000700000000000000" pitchFamily="2" charset="-78"/>
              </a:rPr>
              <a:t>2 الی 10 دقیقه در دمای 94 – 96 درجه سانتی‌گراد </a:t>
            </a:r>
            <a:endParaRPr lang="en-US" sz="2000" dirty="0" smtClean="0">
              <a:cs typeface="B Koodak" panose="00000700000000000000" pitchFamily="2" charset="-78"/>
            </a:endParaRPr>
          </a:p>
          <a:p>
            <a:pPr algn="just" rtl="1"/>
            <a:r>
              <a:rPr lang="fa-IR" sz="2000" dirty="0" smtClean="0">
                <a:cs typeface="B Koodak" panose="00000700000000000000" pitchFamily="2" charset="-78"/>
              </a:rPr>
              <a:t>«</a:t>
            </a:r>
            <a:r>
              <a:rPr lang="fa-IR" sz="2000" dirty="0">
                <a:cs typeface="B Koodak" panose="00000700000000000000" pitchFamily="2" charset="-78"/>
              </a:rPr>
              <a:t>دناتوراسیون» </a:t>
            </a:r>
            <a:r>
              <a:rPr lang="en-US" sz="2000" dirty="0" smtClean="0">
                <a:cs typeface="B Koodak" panose="00000700000000000000" pitchFamily="2" charset="-78"/>
              </a:rPr>
              <a:t>Denaturation</a:t>
            </a:r>
            <a:r>
              <a:rPr lang="en-US" sz="2000" dirty="0">
                <a:cs typeface="B Koodak" panose="00000700000000000000" pitchFamily="2" charset="-78"/>
              </a:rPr>
              <a:t>) </a:t>
            </a:r>
            <a:r>
              <a:rPr lang="fa-IR" sz="2000" dirty="0" smtClean="0">
                <a:cs typeface="B Koodak" panose="00000700000000000000" pitchFamily="2" charset="-78"/>
              </a:rPr>
              <a:t>) به </a:t>
            </a:r>
            <a:r>
              <a:rPr lang="fa-IR" sz="2000" dirty="0">
                <a:cs typeface="B Koodak" panose="00000700000000000000" pitchFamily="2" charset="-78"/>
              </a:rPr>
              <a:t>مدت 20 تا 30 ثانیه تا 94 درجه سانتی‌گراد </a:t>
            </a:r>
            <a:endParaRPr lang="en-US" sz="2000" dirty="0" smtClean="0">
              <a:cs typeface="B Koodak" panose="00000700000000000000" pitchFamily="2" charset="-78"/>
            </a:endParaRPr>
          </a:p>
          <a:p>
            <a:pPr algn="just" rtl="1"/>
            <a:r>
              <a:rPr lang="fa-IR" sz="2000" dirty="0" smtClean="0">
                <a:cs typeface="B Koodak" panose="00000700000000000000" pitchFamily="2" charset="-78"/>
              </a:rPr>
              <a:t>مرحله</a:t>
            </a:r>
            <a:r>
              <a:rPr lang="en-US" sz="2000" dirty="0" smtClean="0">
                <a:cs typeface="B Koodak" panose="00000700000000000000" pitchFamily="2" charset="-78"/>
              </a:rPr>
              <a:t>Annealing</a:t>
            </a:r>
            <a:r>
              <a:rPr lang="en-US" sz="2000" dirty="0">
                <a:cs typeface="B Koodak" panose="00000700000000000000" pitchFamily="2" charset="-78"/>
              </a:rPr>
              <a:t>) </a:t>
            </a:r>
            <a:r>
              <a:rPr lang="fa-IR" sz="2000" dirty="0" smtClean="0">
                <a:cs typeface="B Koodak" panose="00000700000000000000" pitchFamily="2" charset="-78"/>
              </a:rPr>
              <a:t>) برای </a:t>
            </a:r>
            <a:r>
              <a:rPr lang="fa-IR" sz="2000" dirty="0">
                <a:cs typeface="B Koodak" panose="00000700000000000000" pitchFamily="2" charset="-78"/>
              </a:rPr>
              <a:t>اتصال </a:t>
            </a:r>
            <a:r>
              <a:rPr lang="fa-IR" sz="2000" dirty="0" smtClean="0">
                <a:cs typeface="B Koodak" panose="00000700000000000000" pitchFamily="2" charset="-78"/>
              </a:rPr>
              <a:t>پرایمرها به </a:t>
            </a:r>
            <a:r>
              <a:rPr lang="en-US" sz="2000" dirty="0">
                <a:cs typeface="B Koodak" panose="00000700000000000000" pitchFamily="2" charset="-78"/>
              </a:rPr>
              <a:t>DNA </a:t>
            </a:r>
            <a:r>
              <a:rPr lang="fa-IR" sz="2000" dirty="0" smtClean="0">
                <a:cs typeface="B Koodak" panose="00000700000000000000" pitchFamily="2" charset="-78"/>
              </a:rPr>
              <a:t> تک </a:t>
            </a:r>
            <a:r>
              <a:rPr lang="fa-IR" sz="2000" dirty="0">
                <a:cs typeface="B Koodak" panose="00000700000000000000" pitchFamily="2" charset="-78"/>
              </a:rPr>
              <a:t>رشته‌ای الگو، </a:t>
            </a:r>
            <a:r>
              <a:rPr lang="fa-IR" sz="2000" dirty="0" smtClean="0">
                <a:cs typeface="B Koodak" panose="00000700000000000000" pitchFamily="2" charset="-78"/>
              </a:rPr>
              <a:t>به </a:t>
            </a:r>
            <a:r>
              <a:rPr lang="fa-IR" sz="2000" dirty="0">
                <a:cs typeface="B Koodak" panose="00000700000000000000" pitchFamily="2" charset="-78"/>
              </a:rPr>
              <a:t>مدت ۲۰ تا 40 ثانیه در دمای ۵۰ تا ۶۵ درجه سانتی‌گراد </a:t>
            </a:r>
            <a:r>
              <a:rPr lang="fa-IR" sz="2000" dirty="0" smtClean="0">
                <a:cs typeface="B Koodak" panose="00000700000000000000" pitchFamily="2" charset="-78"/>
              </a:rPr>
              <a:t>که </a:t>
            </a:r>
            <a:r>
              <a:rPr lang="fa-IR" sz="2000" dirty="0">
                <a:cs typeface="B Koodak" panose="00000700000000000000" pitchFamily="2" charset="-78"/>
              </a:rPr>
              <a:t>بستگی به دمای </a:t>
            </a:r>
            <a:r>
              <a:rPr lang="fa-IR" sz="2000" dirty="0" smtClean="0">
                <a:cs typeface="B Koodak" panose="00000700000000000000" pitchFamily="2" charset="-78"/>
              </a:rPr>
              <a:t>ذوب</a:t>
            </a:r>
            <a:r>
              <a:rPr lang="en-US" sz="2000" dirty="0" smtClean="0">
                <a:cs typeface="B Koodak" panose="00000700000000000000" pitchFamily="2" charset="-78"/>
              </a:rPr>
              <a:t>Tm</a:t>
            </a:r>
            <a:r>
              <a:rPr lang="en-US" sz="2000" dirty="0">
                <a:cs typeface="B Koodak" panose="00000700000000000000" pitchFamily="2" charset="-78"/>
              </a:rPr>
              <a:t>) </a:t>
            </a:r>
            <a:r>
              <a:rPr lang="fa-IR" sz="2000" dirty="0" smtClean="0">
                <a:cs typeface="B Koodak" panose="00000700000000000000" pitchFamily="2" charset="-78"/>
              </a:rPr>
              <a:t>) دارد.</a:t>
            </a:r>
            <a:endParaRPr lang="en-US" sz="2000" dirty="0" smtClean="0">
              <a:cs typeface="B Koodak" panose="00000700000000000000" pitchFamily="2" charset="-78"/>
            </a:endParaRPr>
          </a:p>
          <a:p>
            <a:pPr algn="just" rtl="1"/>
            <a:r>
              <a:rPr lang="fa-IR" sz="2000" dirty="0">
                <a:cs typeface="B Koodak" panose="00000700000000000000" pitchFamily="2" charset="-78"/>
              </a:rPr>
              <a:t>مرحله «طویل </a:t>
            </a:r>
            <a:r>
              <a:rPr lang="fa-IR" sz="2000" dirty="0" smtClean="0">
                <a:cs typeface="B Koodak" panose="00000700000000000000" pitchFamily="2" charset="-78"/>
              </a:rPr>
              <a:t>شدن»</a:t>
            </a:r>
            <a:r>
              <a:rPr lang="en-US" sz="2000" dirty="0" smtClean="0">
                <a:cs typeface="B Koodak" panose="00000700000000000000" pitchFamily="2" charset="-78"/>
              </a:rPr>
              <a:t>Extension</a:t>
            </a:r>
            <a:r>
              <a:rPr lang="en-US" sz="2000" dirty="0">
                <a:cs typeface="B Koodak" panose="00000700000000000000" pitchFamily="2" charset="-78"/>
              </a:rPr>
              <a:t>) </a:t>
            </a:r>
            <a:r>
              <a:rPr lang="fa-IR" sz="2000" dirty="0" smtClean="0">
                <a:cs typeface="B Koodak" panose="00000700000000000000" pitchFamily="2" charset="-78"/>
              </a:rPr>
              <a:t>) تا </a:t>
            </a:r>
            <a:r>
              <a:rPr lang="fa-IR" sz="2000" dirty="0">
                <a:cs typeface="B Koodak" panose="00000700000000000000" pitchFamily="2" charset="-78"/>
              </a:rPr>
              <a:t>72 درجه سانتی‌گراد </a:t>
            </a:r>
            <a:r>
              <a:rPr lang="fa-IR" sz="2000" dirty="0" smtClean="0">
                <a:cs typeface="B Koodak" panose="00000700000000000000" pitchFamily="2" charset="-78"/>
              </a:rPr>
              <a:t> در </a:t>
            </a:r>
            <a:r>
              <a:rPr lang="fa-IR" sz="2000" dirty="0">
                <a:cs typeface="B Koodak" panose="00000700000000000000" pitchFamily="2" charset="-78"/>
              </a:rPr>
              <a:t>یک دقیقه </a:t>
            </a:r>
            <a:endParaRPr lang="fa-IR" sz="2000" dirty="0" smtClean="0">
              <a:cs typeface="B Koodak" panose="00000700000000000000" pitchFamily="2" charset="-78"/>
            </a:endParaRPr>
          </a:p>
          <a:p>
            <a:pPr algn="just" rtl="1"/>
            <a:r>
              <a:rPr lang="fa-IR" sz="2000" dirty="0" smtClean="0">
                <a:cs typeface="B Koodak" panose="00000700000000000000" pitchFamily="2" charset="-78"/>
              </a:rPr>
              <a:t>طویل </a:t>
            </a:r>
            <a:r>
              <a:rPr lang="fa-IR" sz="2000" dirty="0">
                <a:cs typeface="B Koodak" panose="00000700000000000000" pitchFamily="2" charset="-78"/>
              </a:rPr>
              <a:t>شدن </a:t>
            </a:r>
            <a:r>
              <a:rPr lang="fa-IR" sz="2000" dirty="0" smtClean="0">
                <a:cs typeface="B Koodak" panose="00000700000000000000" pitchFamily="2" charset="-78"/>
              </a:rPr>
              <a:t>نهایی </a:t>
            </a:r>
            <a:r>
              <a:rPr lang="en-US" sz="2000" dirty="0" smtClean="0">
                <a:cs typeface="B Koodak" panose="00000700000000000000" pitchFamily="2" charset="-78"/>
              </a:rPr>
              <a:t>(Final </a:t>
            </a:r>
            <a:r>
              <a:rPr lang="en-US" sz="2000" dirty="0">
                <a:cs typeface="B Koodak" panose="00000700000000000000" pitchFamily="2" charset="-78"/>
              </a:rPr>
              <a:t>Elongation) </a:t>
            </a:r>
            <a:r>
              <a:rPr lang="fa-IR" sz="2000" dirty="0" smtClean="0">
                <a:cs typeface="B Koodak" panose="00000700000000000000" pitchFamily="2" charset="-78"/>
              </a:rPr>
              <a:t> در </a:t>
            </a:r>
            <a:r>
              <a:rPr lang="fa-IR" sz="2000" dirty="0">
                <a:cs typeface="B Koodak" panose="00000700000000000000" pitchFamily="2" charset="-78"/>
              </a:rPr>
              <a:t>دمای ۷۲ تا ۷۸ درجه سانتی‌گراد </a:t>
            </a:r>
            <a:r>
              <a:rPr lang="fa-IR" sz="2000" dirty="0" smtClean="0">
                <a:cs typeface="B Koodak" panose="00000700000000000000" pitchFamily="2" charset="-78"/>
              </a:rPr>
              <a:t>به </a:t>
            </a:r>
            <a:r>
              <a:rPr lang="fa-IR" sz="2000" dirty="0">
                <a:cs typeface="B Koodak" panose="00000700000000000000" pitchFamily="2" charset="-78"/>
              </a:rPr>
              <a:t>مدت ۵ </a:t>
            </a:r>
            <a:r>
              <a:rPr lang="fa-IR" sz="2000" dirty="0" smtClean="0">
                <a:cs typeface="B Koodak" panose="00000700000000000000" pitchFamily="2" charset="-78"/>
              </a:rPr>
              <a:t>تا </a:t>
            </a:r>
            <a:r>
              <a:rPr lang="fa-IR" sz="2000" dirty="0">
                <a:cs typeface="B Koodak" panose="00000700000000000000" pitchFamily="2" charset="-78"/>
              </a:rPr>
              <a:t>۱۵ دقیقه </a:t>
            </a:r>
            <a:endParaRPr lang="fa-IR" sz="2000" dirty="0" smtClean="0">
              <a:cs typeface="B Koodak" panose="00000700000000000000" pitchFamily="2" charset="-78"/>
            </a:endParaRPr>
          </a:p>
          <a:p>
            <a:pPr algn="just" rtl="1"/>
            <a:r>
              <a:rPr lang="fa-IR" sz="2000" dirty="0" smtClean="0">
                <a:cs typeface="B Koodak" panose="00000700000000000000" pitchFamily="2" charset="-78"/>
              </a:rPr>
              <a:t>«</a:t>
            </a:r>
            <a:r>
              <a:rPr lang="fa-IR" sz="2000" dirty="0">
                <a:cs typeface="B Koodak" panose="00000700000000000000" pitchFamily="2" charset="-78"/>
              </a:rPr>
              <a:t>نگه داری </a:t>
            </a:r>
            <a:r>
              <a:rPr lang="fa-IR" sz="2000" dirty="0" smtClean="0">
                <a:cs typeface="B Koodak" panose="00000700000000000000" pitchFamily="2" charset="-78"/>
              </a:rPr>
              <a:t>نهایی»</a:t>
            </a:r>
            <a:r>
              <a:rPr lang="en-US" sz="2000" dirty="0" smtClean="0">
                <a:cs typeface="B Koodak" panose="00000700000000000000" pitchFamily="2" charset="-78"/>
              </a:rPr>
              <a:t>Final </a:t>
            </a:r>
            <a:r>
              <a:rPr lang="en-US" sz="2000" dirty="0">
                <a:cs typeface="B Koodak" panose="00000700000000000000" pitchFamily="2" charset="-78"/>
              </a:rPr>
              <a:t>Hold) </a:t>
            </a:r>
            <a:r>
              <a:rPr lang="fa-IR" sz="2000" dirty="0" smtClean="0">
                <a:cs typeface="B Koodak" panose="00000700000000000000" pitchFamily="2" charset="-78"/>
              </a:rPr>
              <a:t>) دمای </a:t>
            </a:r>
            <a:r>
              <a:rPr lang="fa-IR" sz="2000" dirty="0">
                <a:cs typeface="B Koodak" panose="00000700000000000000" pitchFamily="2" charset="-78"/>
              </a:rPr>
              <a:t>مخلوط واکنش به ۴ تا 15 درجه سانتیگراد کاهش می‌یابد</a:t>
            </a:r>
            <a:r>
              <a:rPr lang="fa-IR" sz="2000" dirty="0" smtClean="0">
                <a:cs typeface="B Koodak" panose="00000700000000000000" pitchFamily="2" charset="-78"/>
              </a:rPr>
              <a:t>.</a:t>
            </a:r>
            <a:endParaRPr lang="en-US" sz="2000" dirty="0" smtClean="0">
              <a:cs typeface="B Koodak" panose="00000700000000000000" pitchFamily="2" charset="-78"/>
            </a:endParaRPr>
          </a:p>
          <a:p>
            <a:pPr algn="just" rtl="1"/>
            <a:r>
              <a:rPr lang="fa-IR" sz="2000" dirty="0">
                <a:cs typeface="B Koodak" panose="00000700000000000000" pitchFamily="2" charset="-78"/>
              </a:rPr>
              <a:t>الکتروفورز </a:t>
            </a:r>
            <a:r>
              <a:rPr lang="fa-IR" sz="2000" dirty="0" smtClean="0">
                <a:cs typeface="B Koodak" panose="00000700000000000000" pitchFamily="2" charset="-78"/>
              </a:rPr>
              <a:t>ژل</a:t>
            </a:r>
            <a:r>
              <a:rPr lang="en-US" sz="2000" dirty="0" smtClean="0">
                <a:cs typeface="B Koodak" panose="00000700000000000000" pitchFamily="2" charset="-78"/>
              </a:rPr>
              <a:t> </a:t>
            </a:r>
            <a:r>
              <a:rPr lang="en-US" sz="2000" dirty="0">
                <a:cs typeface="B Koodak" panose="00000700000000000000" pitchFamily="2" charset="-78"/>
              </a:rPr>
              <a:t>DNA ladder</a:t>
            </a:r>
            <a:endParaRPr lang="fa-IR" sz="2000" dirty="0">
              <a:cs typeface="B Koodak" panose="00000700000000000000" pitchFamily="2" charset="-78"/>
            </a:endParaRPr>
          </a:p>
          <a:p>
            <a:pPr algn="just" rtl="1"/>
            <a:endParaRPr lang="en-US" sz="2000" dirty="0">
              <a:cs typeface="B Koodak" panose="00000700000000000000" pitchFamily="2" charset="-78"/>
            </a:endParaRPr>
          </a:p>
        </p:txBody>
      </p:sp>
      <p:sp>
        <p:nvSpPr>
          <p:cNvPr id="4" name="Date Placeholder 3"/>
          <p:cNvSpPr>
            <a:spLocks noGrp="1"/>
          </p:cNvSpPr>
          <p:nvPr>
            <p:ph type="dt" sz="half" idx="10"/>
          </p:nvPr>
        </p:nvSpPr>
        <p:spPr/>
        <p:txBody>
          <a:bodyPr/>
          <a:lstStyle/>
          <a:p>
            <a:fld id="{CEF8A5EE-A9D1-4455-B07F-4556ADEBBBE6}" type="datetime1">
              <a:rPr lang="en-US" smtClean="0"/>
              <a:t>10/31/2022</a:t>
            </a:fld>
            <a:endParaRPr lang="en-US"/>
          </a:p>
        </p:txBody>
      </p:sp>
      <p:sp>
        <p:nvSpPr>
          <p:cNvPr id="5" name="Footer Placeholder 4"/>
          <p:cNvSpPr>
            <a:spLocks noGrp="1"/>
          </p:cNvSpPr>
          <p:nvPr>
            <p:ph type="ftr" sz="quarter" idx="11"/>
          </p:nvPr>
        </p:nvSpPr>
        <p:spPr/>
        <p:txBody>
          <a:bodyPr/>
          <a:lstStyle/>
          <a:p>
            <a:r>
              <a:rPr lang="en-US" smtClean="0"/>
              <a:t>PCR- Dr. Kamarehei</a:t>
            </a:r>
            <a:endParaRPr lang="en-US"/>
          </a:p>
        </p:txBody>
      </p:sp>
      <p:sp>
        <p:nvSpPr>
          <p:cNvPr id="6" name="Slide Number Placeholder 5"/>
          <p:cNvSpPr>
            <a:spLocks noGrp="1"/>
          </p:cNvSpPr>
          <p:nvPr>
            <p:ph type="sldNum" sz="quarter" idx="12"/>
          </p:nvPr>
        </p:nvSpPr>
        <p:spPr/>
        <p:txBody>
          <a:bodyPr/>
          <a:lstStyle/>
          <a:p>
            <a:fld id="{EB66664F-972B-436D-92DA-6AFC8DF1C417}" type="slidenum">
              <a:rPr lang="en-US" smtClean="0"/>
              <a:t>3</a:t>
            </a:fld>
            <a:endParaRPr lang="en-US"/>
          </a:p>
        </p:txBody>
      </p:sp>
    </p:spTree>
    <p:extLst>
      <p:ext uri="{BB962C8B-B14F-4D97-AF65-F5344CB8AC3E}">
        <p14:creationId xmlns:p14="http://schemas.microsoft.com/office/powerpoint/2010/main" val="161562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61044"/>
            <a:ext cx="8596668" cy="1320800"/>
          </a:xfrm>
        </p:spPr>
        <p:txBody>
          <a:bodyPr>
            <a:normAutofit fontScale="90000"/>
          </a:bodyPr>
          <a:lstStyle/>
          <a:p>
            <a:pPr algn="ctr" rtl="1"/>
            <a:r>
              <a:rPr lang="en-US" sz="4000" b="1" dirty="0">
                <a:solidFill>
                  <a:srgbClr val="7030A0"/>
                </a:solidFill>
                <a:cs typeface="B Koodak" panose="00000700000000000000" pitchFamily="2" charset="-78"/>
              </a:rPr>
              <a:t>Multiplex </a:t>
            </a:r>
            <a:r>
              <a:rPr lang="en-US" sz="4000" b="1" dirty="0" smtClean="0">
                <a:solidFill>
                  <a:srgbClr val="7030A0"/>
                </a:solidFill>
                <a:cs typeface="B Koodak" panose="00000700000000000000" pitchFamily="2" charset="-78"/>
              </a:rPr>
              <a:t>PCR</a:t>
            </a:r>
            <a:r>
              <a:rPr lang="fa-IR" sz="4000" b="1" dirty="0" smtClean="0">
                <a:solidFill>
                  <a:srgbClr val="7030A0"/>
                </a:solidFill>
                <a:cs typeface="B Koodak" panose="00000700000000000000" pitchFamily="2" charset="-78"/>
              </a:rPr>
              <a:t/>
            </a:r>
            <a:br>
              <a:rPr lang="fa-IR" sz="4000" b="1" dirty="0" smtClean="0">
                <a:solidFill>
                  <a:srgbClr val="7030A0"/>
                </a:solidFill>
                <a:cs typeface="B Koodak" panose="00000700000000000000" pitchFamily="2" charset="-78"/>
              </a:rPr>
            </a:br>
            <a:r>
              <a:rPr lang="en-US" sz="4000" b="1" dirty="0" smtClean="0">
                <a:solidFill>
                  <a:srgbClr val="7030A0"/>
                </a:solidFill>
                <a:cs typeface="B Koodak" panose="00000700000000000000" pitchFamily="2" charset="-78"/>
              </a:rPr>
              <a:t>PCR </a:t>
            </a:r>
            <a:r>
              <a:rPr lang="fa-IR" sz="4000" b="1" dirty="0" smtClean="0">
                <a:solidFill>
                  <a:srgbClr val="7030A0"/>
                </a:solidFill>
                <a:cs typeface="B Koodak" panose="00000700000000000000" pitchFamily="2" charset="-78"/>
              </a:rPr>
              <a:t> چندتایی</a:t>
            </a:r>
            <a:br>
              <a:rPr lang="fa-IR" sz="4000" b="1" dirty="0" smtClean="0">
                <a:solidFill>
                  <a:srgbClr val="7030A0"/>
                </a:solidFill>
                <a:cs typeface="B Koodak" panose="00000700000000000000" pitchFamily="2" charset="-78"/>
              </a:rPr>
            </a:br>
            <a:endParaRPr lang="en-US" sz="4000" dirty="0">
              <a:solidFill>
                <a:srgbClr val="7030A0"/>
              </a:solidFill>
              <a:cs typeface="B Koodak" panose="00000700000000000000" pitchFamily="2" charset="-78"/>
            </a:endParaRPr>
          </a:p>
        </p:txBody>
      </p:sp>
      <p:sp>
        <p:nvSpPr>
          <p:cNvPr id="3" name="Content Placeholder 2"/>
          <p:cNvSpPr>
            <a:spLocks noGrp="1"/>
          </p:cNvSpPr>
          <p:nvPr>
            <p:ph idx="1"/>
          </p:nvPr>
        </p:nvSpPr>
        <p:spPr>
          <a:xfrm>
            <a:off x="933327" y="1495965"/>
            <a:ext cx="8596668" cy="3880773"/>
          </a:xfrm>
        </p:spPr>
        <p:txBody>
          <a:bodyPr>
            <a:normAutofit/>
          </a:bodyPr>
          <a:lstStyle/>
          <a:p>
            <a:pPr algn="just" rtl="1">
              <a:lnSpc>
                <a:spcPct val="120000"/>
              </a:lnSpc>
            </a:pPr>
            <a:r>
              <a:rPr lang="fa-IR" dirty="0" smtClean="0">
                <a:cs typeface="B Koodak" panose="00000700000000000000" pitchFamily="2" charset="-78"/>
              </a:rPr>
              <a:t>در اين </a:t>
            </a:r>
            <a:r>
              <a:rPr lang="fa-IR" dirty="0">
                <a:cs typeface="B Koodak" panose="00000700000000000000" pitchFamily="2" charset="-78"/>
              </a:rPr>
              <a:t>تكنيك </a:t>
            </a:r>
            <a:r>
              <a:rPr lang="fa-IR" dirty="0" smtClean="0">
                <a:cs typeface="B Koodak" panose="00000700000000000000" pitchFamily="2" charset="-78"/>
              </a:rPr>
              <a:t>از چندين </a:t>
            </a:r>
            <a:r>
              <a:rPr lang="fa-IR" dirty="0">
                <a:cs typeface="B Koodak" panose="00000700000000000000" pitchFamily="2" charset="-78"/>
              </a:rPr>
              <a:t>جفت پرايمراختصاصي دريك محلول </a:t>
            </a:r>
            <a:r>
              <a:rPr lang="en-US" dirty="0">
                <a:cs typeface="B Koodak" panose="00000700000000000000" pitchFamily="2" charset="-78"/>
              </a:rPr>
              <a:t>PCR </a:t>
            </a:r>
            <a:r>
              <a:rPr lang="fa-IR" dirty="0" smtClean="0">
                <a:cs typeface="B Koodak" panose="00000700000000000000" pitchFamily="2" charset="-78"/>
              </a:rPr>
              <a:t> جهت </a:t>
            </a:r>
            <a:r>
              <a:rPr lang="fa-IR" dirty="0">
                <a:cs typeface="B Koodak" panose="00000700000000000000" pitchFamily="2" charset="-78"/>
              </a:rPr>
              <a:t>تكثير چندين توالي هدف در يك زمان استفاده مي </a:t>
            </a:r>
            <a:r>
              <a:rPr lang="fa-IR" dirty="0" smtClean="0">
                <a:cs typeface="B Koodak" panose="00000700000000000000" pitchFamily="2" charset="-78"/>
              </a:rPr>
              <a:t>شود. </a:t>
            </a:r>
            <a:r>
              <a:rPr lang="fa-IR" dirty="0" smtClean="0">
                <a:cs typeface="B Koodak" panose="00000700000000000000" pitchFamily="2" charset="-78"/>
              </a:rPr>
              <a:t>بنابراين </a:t>
            </a:r>
            <a:r>
              <a:rPr lang="fa-IR" dirty="0">
                <a:cs typeface="B Koodak" panose="00000700000000000000" pitchFamily="2" charset="-78"/>
              </a:rPr>
              <a:t>مي توان با آزمايشات كمترو زمان كوتاه </a:t>
            </a:r>
            <a:r>
              <a:rPr lang="fa-IR" dirty="0" smtClean="0">
                <a:cs typeface="B Koodak" panose="00000700000000000000" pitchFamily="2" charset="-78"/>
              </a:rPr>
              <a:t>تر اطلاعات </a:t>
            </a:r>
            <a:r>
              <a:rPr lang="fa-IR" dirty="0">
                <a:cs typeface="B Koodak" panose="00000700000000000000" pitchFamily="2" charset="-78"/>
              </a:rPr>
              <a:t>بيشتري جمع آوري كرد</a:t>
            </a:r>
            <a:r>
              <a:rPr lang="fa-IR" dirty="0" smtClean="0">
                <a:cs typeface="B Koodak" panose="00000700000000000000" pitchFamily="2" charset="-78"/>
              </a:rPr>
              <a:t>.</a:t>
            </a:r>
          </a:p>
          <a:p>
            <a:pPr algn="just" rtl="1">
              <a:lnSpc>
                <a:spcPct val="120000"/>
              </a:lnSpc>
            </a:pPr>
            <a:r>
              <a:rPr lang="fa-IR" dirty="0" smtClean="0">
                <a:cs typeface="B Koodak" panose="00000700000000000000" pitchFamily="2" charset="-78"/>
              </a:rPr>
              <a:t>انواع :1-</a:t>
            </a:r>
            <a:r>
              <a:rPr lang="en-US" dirty="0" smtClean="0">
                <a:cs typeface="B Koodak" panose="00000700000000000000" pitchFamily="2" charset="-78"/>
              </a:rPr>
              <a:t> </a:t>
            </a:r>
            <a:r>
              <a:rPr lang="fa-IR" dirty="0" smtClean="0">
                <a:cs typeface="B Koodak" panose="00000700000000000000" pitchFamily="2" charset="-78"/>
              </a:rPr>
              <a:t>واكنش </a:t>
            </a:r>
            <a:r>
              <a:rPr lang="en-US" dirty="0">
                <a:cs typeface="B Koodak" panose="00000700000000000000" pitchFamily="2" charset="-78"/>
              </a:rPr>
              <a:t>PCR </a:t>
            </a:r>
            <a:r>
              <a:rPr lang="fa-IR" dirty="0" smtClean="0">
                <a:cs typeface="B Koodak" panose="00000700000000000000" pitchFamily="2" charset="-78"/>
              </a:rPr>
              <a:t> با </a:t>
            </a:r>
            <a:r>
              <a:rPr lang="fa-IR" dirty="0">
                <a:cs typeface="B Koodak" panose="00000700000000000000" pitchFamily="2" charset="-78"/>
              </a:rPr>
              <a:t>يك </a:t>
            </a:r>
            <a:r>
              <a:rPr lang="fa-IR" dirty="0" smtClean="0">
                <a:cs typeface="B Koodak" panose="00000700000000000000" pitchFamily="2" charset="-78"/>
              </a:rPr>
              <a:t>الگو: </a:t>
            </a:r>
            <a:r>
              <a:rPr lang="fa-IR" dirty="0">
                <a:cs typeface="B Koodak" panose="00000700000000000000" pitchFamily="2" charset="-78"/>
              </a:rPr>
              <a:t>دراين روش يك</a:t>
            </a:r>
            <a:r>
              <a:rPr lang="en-US" dirty="0">
                <a:cs typeface="B Koodak" panose="00000700000000000000" pitchFamily="2" charset="-78"/>
              </a:rPr>
              <a:t>DNA </a:t>
            </a:r>
            <a:r>
              <a:rPr lang="fa-IR" dirty="0" smtClean="0">
                <a:cs typeface="B Koodak" panose="00000700000000000000" pitchFamily="2" charset="-78"/>
              </a:rPr>
              <a:t> الگو در </a:t>
            </a:r>
            <a:r>
              <a:rPr lang="fa-IR" dirty="0">
                <a:cs typeface="B Koodak" panose="00000700000000000000" pitchFamily="2" charset="-78"/>
              </a:rPr>
              <a:t>طولش با چندين جفت پرايمر جهت تكثير نواحي مخصوص جفت </a:t>
            </a:r>
            <a:r>
              <a:rPr lang="fa-IR" dirty="0" smtClean="0">
                <a:cs typeface="B Koodak" panose="00000700000000000000" pitchFamily="2" charset="-78"/>
              </a:rPr>
              <a:t>مي شود.</a:t>
            </a:r>
          </a:p>
          <a:p>
            <a:pPr algn="just" rtl="1">
              <a:lnSpc>
                <a:spcPct val="120000"/>
              </a:lnSpc>
            </a:pPr>
            <a:r>
              <a:rPr lang="fa-IR" dirty="0" smtClean="0">
                <a:cs typeface="B Koodak" panose="00000700000000000000" pitchFamily="2" charset="-78"/>
              </a:rPr>
              <a:t>2-واكنش </a:t>
            </a:r>
            <a:r>
              <a:rPr lang="en-US" dirty="0">
                <a:cs typeface="B Koodak" panose="00000700000000000000" pitchFamily="2" charset="-78"/>
              </a:rPr>
              <a:t>PCR </a:t>
            </a:r>
            <a:r>
              <a:rPr lang="fa-IR" dirty="0" smtClean="0">
                <a:cs typeface="B Koodak" panose="00000700000000000000" pitchFamily="2" charset="-78"/>
              </a:rPr>
              <a:t> با </a:t>
            </a:r>
            <a:r>
              <a:rPr lang="fa-IR" dirty="0">
                <a:cs typeface="B Koodak" panose="00000700000000000000" pitchFamily="2" charset="-78"/>
              </a:rPr>
              <a:t>چند الگو: در ميكروب شناسي باليني با استفاده ازاين </a:t>
            </a:r>
            <a:r>
              <a:rPr lang="fa-IR" dirty="0" smtClean="0">
                <a:cs typeface="B Koodak" panose="00000700000000000000" pitchFamily="2" charset="-78"/>
              </a:rPr>
              <a:t>روش در </a:t>
            </a:r>
            <a:r>
              <a:rPr lang="fa-IR" dirty="0">
                <a:cs typeface="B Koodak" panose="00000700000000000000" pitchFamily="2" charset="-78"/>
              </a:rPr>
              <a:t>عفونتهاي مخلوط امكان شناسايي چندين عامل بيماري در يك نمونه </a:t>
            </a:r>
            <a:r>
              <a:rPr lang="fa-IR" dirty="0" smtClean="0">
                <a:cs typeface="B Koodak" panose="00000700000000000000" pitchFamily="2" charset="-78"/>
              </a:rPr>
              <a:t>بطور همزمان وجود دارد. </a:t>
            </a:r>
          </a:p>
          <a:p>
            <a:pPr algn="just" rtl="1">
              <a:lnSpc>
                <a:spcPct val="120000"/>
              </a:lnSpc>
            </a:pPr>
            <a:r>
              <a:rPr lang="fa-IR" dirty="0" smtClean="0">
                <a:cs typeface="B Koodak" panose="00000700000000000000" pitchFamily="2" charset="-78"/>
              </a:rPr>
              <a:t>بايد پرايمرها را </a:t>
            </a:r>
            <a:r>
              <a:rPr lang="fa-IR" dirty="0">
                <a:cs typeface="B Koodak" panose="00000700000000000000" pitchFamily="2" charset="-78"/>
              </a:rPr>
              <a:t>به گونه اي طراحي </a:t>
            </a:r>
            <a:r>
              <a:rPr lang="fa-IR" dirty="0" smtClean="0">
                <a:cs typeface="B Koodak" panose="00000700000000000000" pitchFamily="2" charset="-78"/>
              </a:rPr>
              <a:t>كرد كه </a:t>
            </a:r>
            <a:r>
              <a:rPr lang="en-US" dirty="0" smtClean="0">
                <a:cs typeface="B Koodak" panose="00000700000000000000" pitchFamily="2" charset="-78"/>
              </a:rPr>
              <a:t>Tm</a:t>
            </a:r>
            <a:r>
              <a:rPr lang="fa-IR" dirty="0">
                <a:cs typeface="B Koodak" panose="00000700000000000000" pitchFamily="2" charset="-78"/>
              </a:rPr>
              <a:t>دماي ذوب يكساني داشته </a:t>
            </a:r>
            <a:r>
              <a:rPr lang="fa-IR" dirty="0" smtClean="0">
                <a:cs typeface="B Koodak" panose="00000700000000000000" pitchFamily="2" charset="-78"/>
              </a:rPr>
              <a:t>باشند و يا اختلاف </a:t>
            </a:r>
            <a:r>
              <a:rPr lang="fa-IR" dirty="0">
                <a:cs typeface="B Koodak" panose="00000700000000000000" pitchFamily="2" charset="-78"/>
              </a:rPr>
              <a:t>دماي ذوب پرايمرها بيش از °</a:t>
            </a:r>
            <a:r>
              <a:rPr lang="en-US" dirty="0">
                <a:cs typeface="B Koodak" panose="00000700000000000000" pitchFamily="2" charset="-78"/>
              </a:rPr>
              <a:t>C5-°</a:t>
            </a:r>
            <a:r>
              <a:rPr lang="en-US" dirty="0" smtClean="0">
                <a:cs typeface="B Koodak" panose="00000700000000000000" pitchFamily="2" charset="-78"/>
              </a:rPr>
              <a:t>C3</a:t>
            </a:r>
            <a:r>
              <a:rPr lang="fa-IR" dirty="0" smtClean="0">
                <a:cs typeface="B Koodak" panose="00000700000000000000" pitchFamily="2" charset="-78"/>
              </a:rPr>
              <a:t> نباشد.2- </a:t>
            </a:r>
            <a:r>
              <a:rPr lang="fa-IR" dirty="0">
                <a:cs typeface="B Koodak" panose="00000700000000000000" pitchFamily="2" charset="-78"/>
              </a:rPr>
              <a:t>اختصاصيت پرايمرهاي طراحي شده براي توالي هدف مهم </a:t>
            </a:r>
            <a:r>
              <a:rPr lang="fa-IR" dirty="0" smtClean="0">
                <a:cs typeface="B Koodak" panose="00000700000000000000" pitchFamily="2" charset="-78"/>
              </a:rPr>
              <a:t>است.3-پرايمرهاي </a:t>
            </a:r>
            <a:r>
              <a:rPr lang="fa-IR" dirty="0">
                <a:cs typeface="B Koodak" panose="00000700000000000000" pitchFamily="2" charset="-78"/>
              </a:rPr>
              <a:t>طراحي شده بايد براي تشكيل دايمرپرايم با همه پرايمرهاي حاضر در مخلوط واكنش بررسي </a:t>
            </a:r>
            <a:r>
              <a:rPr lang="fa-IR" dirty="0" smtClean="0">
                <a:cs typeface="B Koodak" panose="00000700000000000000" pitchFamily="2" charset="-78"/>
              </a:rPr>
              <a:t>شود، زیرا </a:t>
            </a:r>
            <a:r>
              <a:rPr lang="fa-IR" dirty="0" smtClean="0">
                <a:cs typeface="B Koodak" panose="00000700000000000000" pitchFamily="2" charset="-78"/>
              </a:rPr>
              <a:t>دايمر </a:t>
            </a:r>
            <a:r>
              <a:rPr lang="fa-IR" dirty="0">
                <a:cs typeface="B Koodak" panose="00000700000000000000" pitchFamily="2" charset="-78"/>
              </a:rPr>
              <a:t>شدن منجر به تكثير محصولات غير اختصاصي </a:t>
            </a:r>
            <a:r>
              <a:rPr lang="fa-IR" dirty="0" smtClean="0">
                <a:cs typeface="B Koodak" panose="00000700000000000000" pitchFamily="2" charset="-78"/>
              </a:rPr>
              <a:t>مي شود.</a:t>
            </a:r>
            <a:endParaRPr lang="fa-IR" dirty="0">
              <a:cs typeface="B Koodak" panose="00000700000000000000" pitchFamily="2" charset="-78"/>
            </a:endParaRPr>
          </a:p>
        </p:txBody>
      </p:sp>
      <p:sp>
        <p:nvSpPr>
          <p:cNvPr id="4" name="Date Placeholder 3"/>
          <p:cNvSpPr>
            <a:spLocks noGrp="1"/>
          </p:cNvSpPr>
          <p:nvPr>
            <p:ph type="dt" sz="half" idx="10"/>
          </p:nvPr>
        </p:nvSpPr>
        <p:spPr/>
        <p:txBody>
          <a:bodyPr/>
          <a:lstStyle/>
          <a:p>
            <a:fld id="{D65FBD5F-EE31-4DD8-B7EA-E6E7A23AD4C1}" type="datetime1">
              <a:rPr lang="en-US" smtClean="0"/>
              <a:t>10/31/2022</a:t>
            </a:fld>
            <a:endParaRPr lang="en-US"/>
          </a:p>
        </p:txBody>
      </p:sp>
      <p:sp>
        <p:nvSpPr>
          <p:cNvPr id="5" name="Footer Placeholder 4"/>
          <p:cNvSpPr>
            <a:spLocks noGrp="1"/>
          </p:cNvSpPr>
          <p:nvPr>
            <p:ph type="ftr" sz="quarter" idx="11"/>
          </p:nvPr>
        </p:nvSpPr>
        <p:spPr/>
        <p:txBody>
          <a:bodyPr/>
          <a:lstStyle/>
          <a:p>
            <a:r>
              <a:rPr lang="en-US" dirty="0" smtClean="0"/>
              <a:t>PCR- Dr. </a:t>
            </a:r>
            <a:r>
              <a:rPr lang="en-US" dirty="0" err="1" smtClean="0"/>
              <a:t>Kamarehei</a:t>
            </a:r>
            <a:endParaRPr lang="en-US" dirty="0"/>
          </a:p>
        </p:txBody>
      </p:sp>
      <p:sp>
        <p:nvSpPr>
          <p:cNvPr id="6" name="Slide Number Placeholder 5"/>
          <p:cNvSpPr>
            <a:spLocks noGrp="1"/>
          </p:cNvSpPr>
          <p:nvPr>
            <p:ph type="sldNum" sz="quarter" idx="12"/>
          </p:nvPr>
        </p:nvSpPr>
        <p:spPr/>
        <p:txBody>
          <a:bodyPr/>
          <a:lstStyle/>
          <a:p>
            <a:fld id="{EB66664F-972B-436D-92DA-6AFC8DF1C417}" type="slidenum">
              <a:rPr lang="en-US" smtClean="0"/>
              <a:t>4</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615" y="4911062"/>
            <a:ext cx="3057525" cy="1495425"/>
          </a:xfrm>
          <a:prstGeom prst="rect">
            <a:avLst/>
          </a:prstGeom>
        </p:spPr>
      </p:pic>
    </p:spTree>
    <p:extLst>
      <p:ext uri="{BB962C8B-B14F-4D97-AF65-F5344CB8AC3E}">
        <p14:creationId xmlns:p14="http://schemas.microsoft.com/office/powerpoint/2010/main" val="8124477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39811"/>
            <a:ext cx="8596668" cy="1320800"/>
          </a:xfrm>
        </p:spPr>
        <p:txBody>
          <a:bodyPr/>
          <a:lstStyle/>
          <a:p>
            <a:pPr algn="ctr"/>
            <a:r>
              <a:rPr lang="en-US" b="1" dirty="0">
                <a:solidFill>
                  <a:srgbClr val="7030A0"/>
                </a:solidFill>
              </a:rPr>
              <a:t>RT-PCR</a:t>
            </a:r>
            <a:br>
              <a:rPr lang="en-US" b="1" dirty="0">
                <a:solidFill>
                  <a:srgbClr val="7030A0"/>
                </a:solidFill>
              </a:rPr>
            </a:br>
            <a:endParaRPr lang="en-US" dirty="0">
              <a:solidFill>
                <a:srgbClr val="7030A0"/>
              </a:solidFill>
            </a:endParaRPr>
          </a:p>
        </p:txBody>
      </p:sp>
      <p:sp>
        <p:nvSpPr>
          <p:cNvPr id="3" name="Content Placeholder 2"/>
          <p:cNvSpPr>
            <a:spLocks noGrp="1"/>
          </p:cNvSpPr>
          <p:nvPr>
            <p:ph idx="1"/>
          </p:nvPr>
        </p:nvSpPr>
        <p:spPr>
          <a:xfrm>
            <a:off x="895698" y="1930400"/>
            <a:ext cx="8596668" cy="3880773"/>
          </a:xfrm>
        </p:spPr>
        <p:txBody>
          <a:bodyPr>
            <a:normAutofit/>
          </a:bodyPr>
          <a:lstStyle/>
          <a:p>
            <a:pPr algn="just" rtl="1">
              <a:lnSpc>
                <a:spcPct val="150000"/>
              </a:lnSpc>
            </a:pPr>
            <a:r>
              <a:rPr lang="fa-IR" dirty="0" smtClean="0">
                <a:cs typeface="B Koodak" panose="00000700000000000000" pitchFamily="2" charset="-78"/>
              </a:rPr>
              <a:t>الگوي </a:t>
            </a:r>
            <a:r>
              <a:rPr lang="fa-IR" dirty="0">
                <a:cs typeface="B Koodak" panose="00000700000000000000" pitchFamily="2" charset="-78"/>
              </a:rPr>
              <a:t>اوليه دراين روش مولكول </a:t>
            </a:r>
            <a:r>
              <a:rPr lang="en-US" dirty="0">
                <a:cs typeface="B Koodak" panose="00000700000000000000" pitchFamily="2" charset="-78"/>
              </a:rPr>
              <a:t>RNA </a:t>
            </a:r>
            <a:r>
              <a:rPr lang="fa-IR" dirty="0" smtClean="0">
                <a:cs typeface="B Koodak" panose="00000700000000000000" pitchFamily="2" charset="-78"/>
              </a:rPr>
              <a:t> تك </a:t>
            </a:r>
            <a:r>
              <a:rPr lang="fa-IR" dirty="0">
                <a:cs typeface="B Koodak" panose="00000700000000000000" pitchFamily="2" charset="-78"/>
              </a:rPr>
              <a:t>زنجيره اي است</a:t>
            </a:r>
            <a:r>
              <a:rPr lang="fa-IR" dirty="0" smtClean="0">
                <a:cs typeface="B Koodak" panose="00000700000000000000" pitchFamily="2" charset="-78"/>
              </a:rPr>
              <a:t>.</a:t>
            </a:r>
          </a:p>
          <a:p>
            <a:pPr algn="just" rtl="1">
              <a:lnSpc>
                <a:spcPct val="150000"/>
              </a:lnSpc>
            </a:pPr>
            <a:r>
              <a:rPr lang="fa-IR" dirty="0" smtClean="0">
                <a:cs typeface="B Koodak" panose="00000700000000000000" pitchFamily="2" charset="-78"/>
              </a:rPr>
              <a:t>ازآنجائيكه </a:t>
            </a:r>
            <a:r>
              <a:rPr lang="en-US" dirty="0">
                <a:cs typeface="B Koodak" panose="00000700000000000000" pitchFamily="2" charset="-78"/>
              </a:rPr>
              <a:t>DNA </a:t>
            </a:r>
            <a:r>
              <a:rPr lang="fa-IR" dirty="0" smtClean="0">
                <a:cs typeface="B Koodak" panose="00000700000000000000" pitchFamily="2" charset="-78"/>
              </a:rPr>
              <a:t> پليمراز قادر به </a:t>
            </a:r>
            <a:r>
              <a:rPr lang="fa-IR" dirty="0">
                <a:cs typeface="B Koodak" panose="00000700000000000000" pitchFamily="2" charset="-78"/>
              </a:rPr>
              <a:t>استفاده </a:t>
            </a:r>
            <a:r>
              <a:rPr lang="fa-IR" dirty="0" smtClean="0">
                <a:cs typeface="B Koodak" panose="00000700000000000000" pitchFamily="2" charset="-78"/>
              </a:rPr>
              <a:t>از </a:t>
            </a:r>
            <a:r>
              <a:rPr lang="en-US" dirty="0" smtClean="0">
                <a:cs typeface="B Koodak" panose="00000700000000000000" pitchFamily="2" charset="-78"/>
              </a:rPr>
              <a:t>RNA</a:t>
            </a:r>
            <a:r>
              <a:rPr lang="fa-IR" dirty="0" smtClean="0">
                <a:cs typeface="B Koodak" panose="00000700000000000000" pitchFamily="2" charset="-78"/>
              </a:rPr>
              <a:t> بعنوان </a:t>
            </a:r>
            <a:r>
              <a:rPr lang="fa-IR" dirty="0">
                <a:cs typeface="B Koodak" panose="00000700000000000000" pitchFamily="2" charset="-78"/>
              </a:rPr>
              <a:t>الگو </a:t>
            </a:r>
            <a:r>
              <a:rPr lang="fa-IR" dirty="0" smtClean="0">
                <a:cs typeface="B Koodak" panose="00000700000000000000" pitchFamily="2" charset="-78"/>
              </a:rPr>
              <a:t>نمي باشد، با </a:t>
            </a:r>
            <a:r>
              <a:rPr lang="fa-IR" dirty="0">
                <a:cs typeface="B Koodak" panose="00000700000000000000" pitchFamily="2" charset="-78"/>
              </a:rPr>
              <a:t>استفاده از آنزيم </a:t>
            </a:r>
            <a:r>
              <a:rPr lang="en-US" dirty="0">
                <a:cs typeface="B Koodak" panose="00000700000000000000" pitchFamily="2" charset="-78"/>
              </a:rPr>
              <a:t>RT(Reverse Transcriptase) </a:t>
            </a:r>
            <a:r>
              <a:rPr lang="fa-IR" dirty="0" smtClean="0">
                <a:cs typeface="B Koodak" panose="00000700000000000000" pitchFamily="2" charset="-78"/>
              </a:rPr>
              <a:t> از </a:t>
            </a:r>
            <a:r>
              <a:rPr lang="fa-IR" dirty="0">
                <a:cs typeface="B Koodak" panose="00000700000000000000" pitchFamily="2" charset="-78"/>
              </a:rPr>
              <a:t>الگوي</a:t>
            </a:r>
            <a:r>
              <a:rPr lang="en-US" dirty="0">
                <a:cs typeface="B Koodak" panose="00000700000000000000" pitchFamily="2" charset="-78"/>
              </a:rPr>
              <a:t>RNA </a:t>
            </a:r>
            <a:r>
              <a:rPr lang="en-US" dirty="0" smtClean="0">
                <a:cs typeface="B Koodak" panose="00000700000000000000" pitchFamily="2" charset="-78"/>
              </a:rPr>
              <a:t>،</a:t>
            </a:r>
            <a:r>
              <a:rPr lang="fa-IR" dirty="0" smtClean="0">
                <a:cs typeface="B Koodak" panose="00000700000000000000" pitchFamily="2" charset="-78"/>
              </a:rPr>
              <a:t> مكملش </a:t>
            </a:r>
            <a:r>
              <a:rPr lang="fa-IR" dirty="0">
                <a:cs typeface="B Koodak" panose="00000700000000000000" pitchFamily="2" charset="-78"/>
              </a:rPr>
              <a:t>يعني </a:t>
            </a:r>
            <a:r>
              <a:rPr lang="en-US" dirty="0" err="1">
                <a:cs typeface="B Koodak" panose="00000700000000000000" pitchFamily="2" charset="-78"/>
              </a:rPr>
              <a:t>cDNA</a:t>
            </a:r>
            <a:r>
              <a:rPr lang="en-US" dirty="0">
                <a:cs typeface="B Koodak" panose="00000700000000000000" pitchFamily="2" charset="-78"/>
              </a:rPr>
              <a:t> </a:t>
            </a:r>
            <a:r>
              <a:rPr lang="fa-IR" dirty="0" smtClean="0">
                <a:cs typeface="B Koodak" panose="00000700000000000000" pitchFamily="2" charset="-78"/>
              </a:rPr>
              <a:t> سنتز مي شود و سپس </a:t>
            </a:r>
            <a:r>
              <a:rPr lang="fa-IR" dirty="0">
                <a:cs typeface="B Koodak" panose="00000700000000000000" pitchFamily="2" charset="-78"/>
              </a:rPr>
              <a:t>بوسيله تكنيك </a:t>
            </a:r>
            <a:r>
              <a:rPr lang="en-US" dirty="0" smtClean="0">
                <a:cs typeface="B Koodak" panose="00000700000000000000" pitchFamily="2" charset="-78"/>
              </a:rPr>
              <a:t>PCR</a:t>
            </a:r>
            <a:r>
              <a:rPr lang="fa-IR" dirty="0" smtClean="0">
                <a:cs typeface="B Koodak" panose="00000700000000000000" pitchFamily="2" charset="-78"/>
              </a:rPr>
              <a:t> تكثير </a:t>
            </a:r>
            <a:r>
              <a:rPr lang="fa-IR" dirty="0">
                <a:cs typeface="B Koodak" panose="00000700000000000000" pitchFamily="2" charset="-78"/>
              </a:rPr>
              <a:t>مي </a:t>
            </a:r>
            <a:r>
              <a:rPr lang="fa-IR" dirty="0" smtClean="0">
                <a:cs typeface="B Koodak" panose="00000700000000000000" pitchFamily="2" charset="-78"/>
              </a:rPr>
              <a:t>يابد.</a:t>
            </a:r>
          </a:p>
          <a:p>
            <a:pPr algn="just" rtl="1">
              <a:lnSpc>
                <a:spcPct val="150000"/>
              </a:lnSpc>
            </a:pPr>
            <a:r>
              <a:rPr lang="fa-IR" dirty="0" smtClean="0">
                <a:cs typeface="B Koodak" panose="00000700000000000000" pitchFamily="2" charset="-78"/>
              </a:rPr>
              <a:t>برای تكثير </a:t>
            </a:r>
            <a:r>
              <a:rPr lang="fa-IR" dirty="0">
                <a:cs typeface="B Koodak" panose="00000700000000000000" pitchFamily="2" charset="-78"/>
              </a:rPr>
              <a:t>ماده ژنتيكي ويروس هاي </a:t>
            </a:r>
            <a:r>
              <a:rPr lang="en-US" dirty="0">
                <a:cs typeface="B Koodak" panose="00000700000000000000" pitchFamily="2" charset="-78"/>
              </a:rPr>
              <a:t>RNA</a:t>
            </a:r>
            <a:r>
              <a:rPr lang="fa-IR" dirty="0">
                <a:cs typeface="B Koodak" panose="00000700000000000000" pitchFamily="2" charset="-78"/>
              </a:rPr>
              <a:t>دار مثل </a:t>
            </a:r>
            <a:r>
              <a:rPr lang="en-US" dirty="0">
                <a:cs typeface="B Koodak" panose="00000700000000000000" pitchFamily="2" charset="-78"/>
              </a:rPr>
              <a:t>HIV </a:t>
            </a:r>
            <a:r>
              <a:rPr lang="fa-IR" dirty="0" smtClean="0">
                <a:cs typeface="B Koodak" panose="00000700000000000000" pitchFamily="2" charset="-78"/>
              </a:rPr>
              <a:t> از </a:t>
            </a:r>
            <a:r>
              <a:rPr lang="fa-IR" dirty="0">
                <a:cs typeface="B Koodak" panose="00000700000000000000" pitchFamily="2" charset="-78"/>
              </a:rPr>
              <a:t>اين روش استفاده </a:t>
            </a:r>
            <a:r>
              <a:rPr lang="fa-IR" dirty="0" smtClean="0">
                <a:cs typeface="B Koodak" panose="00000700000000000000" pitchFamily="2" charset="-78"/>
              </a:rPr>
              <a:t>مي شود</a:t>
            </a:r>
            <a:r>
              <a:rPr lang="fa-IR" dirty="0">
                <a:cs typeface="B Koodak" panose="00000700000000000000" pitchFamily="2" charset="-78"/>
              </a:rPr>
              <a:t>.</a:t>
            </a:r>
          </a:p>
          <a:p>
            <a:pPr algn="just" rtl="1">
              <a:lnSpc>
                <a:spcPct val="150000"/>
              </a:lnSpc>
            </a:pPr>
            <a:endParaRPr lang="en-US" dirty="0">
              <a:cs typeface="B Koodak" panose="00000700000000000000" pitchFamily="2" charset="-78"/>
            </a:endParaRPr>
          </a:p>
        </p:txBody>
      </p:sp>
      <p:sp>
        <p:nvSpPr>
          <p:cNvPr id="4" name="Date Placeholder 3"/>
          <p:cNvSpPr>
            <a:spLocks noGrp="1"/>
          </p:cNvSpPr>
          <p:nvPr>
            <p:ph type="dt" sz="half" idx="10"/>
          </p:nvPr>
        </p:nvSpPr>
        <p:spPr/>
        <p:txBody>
          <a:bodyPr/>
          <a:lstStyle/>
          <a:p>
            <a:fld id="{9CF64A8F-54A0-4F9C-93FB-D2018C1346F0}" type="datetime1">
              <a:rPr lang="en-US" smtClean="0"/>
              <a:t>10/31/2022</a:t>
            </a:fld>
            <a:endParaRPr lang="en-US"/>
          </a:p>
        </p:txBody>
      </p:sp>
      <p:sp>
        <p:nvSpPr>
          <p:cNvPr id="5" name="Footer Placeholder 4"/>
          <p:cNvSpPr>
            <a:spLocks noGrp="1"/>
          </p:cNvSpPr>
          <p:nvPr>
            <p:ph type="ftr" sz="quarter" idx="11"/>
          </p:nvPr>
        </p:nvSpPr>
        <p:spPr/>
        <p:txBody>
          <a:bodyPr/>
          <a:lstStyle/>
          <a:p>
            <a:r>
              <a:rPr lang="en-US" smtClean="0"/>
              <a:t>PCR- Dr. Kamarehei</a:t>
            </a:r>
            <a:endParaRPr lang="en-US"/>
          </a:p>
        </p:txBody>
      </p:sp>
      <p:sp>
        <p:nvSpPr>
          <p:cNvPr id="6" name="Slide Number Placeholder 5"/>
          <p:cNvSpPr>
            <a:spLocks noGrp="1"/>
          </p:cNvSpPr>
          <p:nvPr>
            <p:ph type="sldNum" sz="quarter" idx="12"/>
          </p:nvPr>
        </p:nvSpPr>
        <p:spPr/>
        <p:txBody>
          <a:bodyPr/>
          <a:lstStyle/>
          <a:p>
            <a:fld id="{EB66664F-972B-436D-92DA-6AFC8DF1C417}" type="slidenum">
              <a:rPr lang="en-US" smtClean="0"/>
              <a:t>5</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334" y="566507"/>
            <a:ext cx="2077565" cy="1794104"/>
          </a:xfrm>
          <a:prstGeom prst="rect">
            <a:avLst/>
          </a:prstGeom>
        </p:spPr>
      </p:pic>
    </p:spTree>
    <p:extLst>
      <p:ext uri="{BB962C8B-B14F-4D97-AF65-F5344CB8AC3E}">
        <p14:creationId xmlns:p14="http://schemas.microsoft.com/office/powerpoint/2010/main" val="14236890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460" y="672678"/>
            <a:ext cx="8596668" cy="1320800"/>
          </a:xfrm>
        </p:spPr>
        <p:txBody>
          <a:bodyPr/>
          <a:lstStyle/>
          <a:p>
            <a:pPr algn="ctr" rtl="1"/>
            <a:r>
              <a:rPr lang="en-US" b="1" dirty="0">
                <a:solidFill>
                  <a:srgbClr val="7030A0"/>
                </a:solidFill>
              </a:rPr>
              <a:t>Real time PCR</a:t>
            </a:r>
          </a:p>
        </p:txBody>
      </p:sp>
      <p:sp>
        <p:nvSpPr>
          <p:cNvPr id="3" name="Content Placeholder 2"/>
          <p:cNvSpPr>
            <a:spLocks noGrp="1"/>
          </p:cNvSpPr>
          <p:nvPr>
            <p:ph idx="1"/>
          </p:nvPr>
        </p:nvSpPr>
        <p:spPr>
          <a:xfrm>
            <a:off x="690097" y="1795466"/>
            <a:ext cx="8596668" cy="3880773"/>
          </a:xfrm>
        </p:spPr>
        <p:txBody>
          <a:bodyPr>
            <a:normAutofit fontScale="92500" lnSpcReduction="20000"/>
          </a:bodyPr>
          <a:lstStyle/>
          <a:p>
            <a:pPr algn="just" rtl="1"/>
            <a:r>
              <a:rPr lang="fa-IR" dirty="0" smtClean="0">
                <a:cs typeface="B Koodak" panose="00000700000000000000" pitchFamily="2" charset="-78"/>
              </a:rPr>
              <a:t>در </a:t>
            </a:r>
            <a:r>
              <a:rPr lang="fa-IR" dirty="0">
                <a:cs typeface="B Koodak" panose="00000700000000000000" pitchFamily="2" charset="-78"/>
              </a:rPr>
              <a:t>اين سيستم </a:t>
            </a:r>
            <a:r>
              <a:rPr lang="fa-IR" dirty="0" smtClean="0">
                <a:cs typeface="B Koodak" panose="00000700000000000000" pitchFamily="2" charset="-78"/>
              </a:rPr>
              <a:t>تشخيصي</a:t>
            </a:r>
            <a:r>
              <a:rPr lang="fa-IR" dirty="0">
                <a:cs typeface="B Koodak" panose="00000700000000000000" pitchFamily="2" charset="-78"/>
              </a:rPr>
              <a:t>،</a:t>
            </a:r>
            <a:r>
              <a:rPr lang="fa-IR" dirty="0" smtClean="0">
                <a:cs typeface="B Koodak" panose="00000700000000000000" pitchFamily="2" charset="-78"/>
              </a:rPr>
              <a:t> </a:t>
            </a:r>
            <a:r>
              <a:rPr lang="fa-IR" dirty="0">
                <a:cs typeface="B Koodak" panose="00000700000000000000" pitchFamily="2" charset="-78"/>
              </a:rPr>
              <a:t>يك ماده فلورسانت در طي </a:t>
            </a:r>
            <a:r>
              <a:rPr lang="fa-IR" dirty="0" smtClean="0">
                <a:cs typeface="B Koodak" panose="00000700000000000000" pitchFamily="2" charset="-78"/>
              </a:rPr>
              <a:t>واكنش، </a:t>
            </a:r>
            <a:r>
              <a:rPr lang="fa-IR" dirty="0">
                <a:cs typeface="B Koodak" panose="00000700000000000000" pitchFamily="2" charset="-78"/>
              </a:rPr>
              <a:t>متناسب با ميزان محصولات هرسيكل </a:t>
            </a:r>
            <a:r>
              <a:rPr lang="fa-IR" dirty="0" smtClean="0">
                <a:cs typeface="B Koodak" panose="00000700000000000000" pitchFamily="2" charset="-78"/>
              </a:rPr>
              <a:t>آزاد مي شود و ميزان </a:t>
            </a:r>
            <a:r>
              <a:rPr lang="fa-IR" dirty="0">
                <a:cs typeface="B Koodak" panose="00000700000000000000" pitchFamily="2" charset="-78"/>
              </a:rPr>
              <a:t>فلورسانت آن توسط </a:t>
            </a:r>
            <a:r>
              <a:rPr lang="fa-IR" dirty="0" smtClean="0">
                <a:cs typeface="B Koodak" panose="00000700000000000000" pitchFamily="2" charset="-78"/>
              </a:rPr>
              <a:t>دتكتور شناسايي </a:t>
            </a:r>
            <a:r>
              <a:rPr lang="fa-IR" dirty="0">
                <a:cs typeface="B Koodak" panose="00000700000000000000" pitchFamily="2" charset="-78"/>
              </a:rPr>
              <a:t>وثبت </a:t>
            </a:r>
            <a:r>
              <a:rPr lang="fa-IR" dirty="0" smtClean="0">
                <a:cs typeface="B Koodak" panose="00000700000000000000" pitchFamily="2" charset="-78"/>
              </a:rPr>
              <a:t>مي گردد. بنابراين </a:t>
            </a:r>
            <a:r>
              <a:rPr lang="fa-IR" dirty="0">
                <a:cs typeface="B Koodak" panose="00000700000000000000" pitchFamily="2" charset="-78"/>
              </a:rPr>
              <a:t>ميزان محصول در هرچرخه قابل رديابي است در حاليكه محصول روشهاي سنتي پس از پايان واكنش و الكتروفورز مشخص </a:t>
            </a:r>
            <a:r>
              <a:rPr lang="fa-IR" dirty="0" smtClean="0">
                <a:cs typeface="B Koodak" panose="00000700000000000000" pitchFamily="2" charset="-78"/>
              </a:rPr>
              <a:t>مي شود</a:t>
            </a:r>
            <a:r>
              <a:rPr lang="fa-IR" dirty="0">
                <a:cs typeface="B Koodak" panose="00000700000000000000" pitchFamily="2" charset="-78"/>
              </a:rPr>
              <a:t>.</a:t>
            </a:r>
          </a:p>
          <a:p>
            <a:pPr algn="just" rtl="1"/>
            <a:r>
              <a:rPr lang="fa-IR" dirty="0">
                <a:cs typeface="B Koodak" panose="00000700000000000000" pitchFamily="2" charset="-78"/>
              </a:rPr>
              <a:t>روشهاي سنجش با </a:t>
            </a:r>
            <a:r>
              <a:rPr lang="fa-IR" dirty="0" smtClean="0">
                <a:cs typeface="B Koodak" panose="00000700000000000000" pitchFamily="2" charset="-78"/>
              </a:rPr>
              <a:t>استفاده </a:t>
            </a:r>
            <a:r>
              <a:rPr lang="fa-IR" dirty="0">
                <a:cs typeface="B Koodak" panose="00000700000000000000" pitchFamily="2" charset="-78"/>
              </a:rPr>
              <a:t>از رنگهاي فلورسنت مثل</a:t>
            </a:r>
            <a:r>
              <a:rPr lang="fa-IR" dirty="0">
                <a:solidFill>
                  <a:srgbClr val="FF0000"/>
                </a:solidFill>
                <a:cs typeface="B Koodak" panose="00000700000000000000" pitchFamily="2" charset="-78"/>
              </a:rPr>
              <a:t> سايبرگرين</a:t>
            </a:r>
            <a:r>
              <a:rPr lang="fa-IR" dirty="0" smtClean="0">
                <a:cs typeface="B Koodak" panose="00000700000000000000" pitchFamily="2" charset="-78"/>
              </a:rPr>
              <a:t>: همزمان </a:t>
            </a:r>
            <a:r>
              <a:rPr lang="fa-IR" dirty="0">
                <a:cs typeface="B Koodak" panose="00000700000000000000" pitchFamily="2" charset="-78"/>
              </a:rPr>
              <a:t>با دورشته اي شدن </a:t>
            </a:r>
            <a:r>
              <a:rPr lang="en-US" dirty="0" smtClean="0">
                <a:cs typeface="B Koodak" panose="00000700000000000000" pitchFamily="2" charset="-78"/>
              </a:rPr>
              <a:t>DNA</a:t>
            </a:r>
            <a:r>
              <a:rPr lang="fa-IR" dirty="0" smtClean="0">
                <a:cs typeface="B Koodak" panose="00000700000000000000" pitchFamily="2" charset="-78"/>
              </a:rPr>
              <a:t> سايبرگرين </a:t>
            </a:r>
            <a:r>
              <a:rPr lang="fa-IR" dirty="0">
                <a:cs typeface="B Koodak" panose="00000700000000000000" pitchFamily="2" charset="-78"/>
              </a:rPr>
              <a:t>به شياركوچك </a:t>
            </a:r>
            <a:r>
              <a:rPr lang="en-US" dirty="0" smtClean="0">
                <a:cs typeface="B Koodak" panose="00000700000000000000" pitchFamily="2" charset="-78"/>
              </a:rPr>
              <a:t>DNA</a:t>
            </a:r>
            <a:r>
              <a:rPr lang="fa-IR" dirty="0" smtClean="0">
                <a:cs typeface="B Koodak" panose="00000700000000000000" pitchFamily="2" charset="-78"/>
              </a:rPr>
              <a:t> متصل مي شود و با </a:t>
            </a:r>
            <a:r>
              <a:rPr lang="fa-IR" dirty="0">
                <a:cs typeface="B Koodak" panose="00000700000000000000" pitchFamily="2" charset="-78"/>
              </a:rPr>
              <a:t>جذب طول </a:t>
            </a:r>
            <a:r>
              <a:rPr lang="fa-IR" dirty="0" smtClean="0">
                <a:cs typeface="B Koodak" panose="00000700000000000000" pitchFamily="2" charset="-78"/>
              </a:rPr>
              <a:t>موج498 نانومتري</a:t>
            </a:r>
            <a:r>
              <a:rPr lang="fa-IR" dirty="0">
                <a:cs typeface="B Koodak" panose="00000700000000000000" pitchFamily="2" charset="-78"/>
              </a:rPr>
              <a:t>، نور522 نانومتري را ساطع </a:t>
            </a:r>
            <a:r>
              <a:rPr lang="fa-IR" dirty="0" smtClean="0">
                <a:cs typeface="B Koodak" panose="00000700000000000000" pitchFamily="2" charset="-78"/>
              </a:rPr>
              <a:t>مي كند. با </a:t>
            </a:r>
            <a:r>
              <a:rPr lang="fa-IR" dirty="0">
                <a:cs typeface="B Koodak" panose="00000700000000000000" pitchFamily="2" charset="-78"/>
              </a:rPr>
              <a:t>افزايش مقدار محصول </a:t>
            </a:r>
            <a:r>
              <a:rPr lang="en-US" dirty="0" smtClean="0">
                <a:cs typeface="B Koodak" panose="00000700000000000000" pitchFamily="2" charset="-78"/>
              </a:rPr>
              <a:t>PCR</a:t>
            </a:r>
            <a:r>
              <a:rPr lang="fa-IR" dirty="0" smtClean="0">
                <a:cs typeface="B Koodak" panose="00000700000000000000" pitchFamily="2" charset="-78"/>
              </a:rPr>
              <a:t> رنگ </a:t>
            </a:r>
            <a:r>
              <a:rPr lang="fa-IR" dirty="0">
                <a:cs typeface="B Koodak" panose="00000700000000000000" pitchFamily="2" charset="-78"/>
              </a:rPr>
              <a:t>بيشتري متصل </a:t>
            </a:r>
            <a:r>
              <a:rPr lang="fa-IR" dirty="0" smtClean="0">
                <a:cs typeface="B Koodak" panose="00000700000000000000" pitchFamily="2" charset="-78"/>
              </a:rPr>
              <a:t>مي شود و </a:t>
            </a:r>
            <a:r>
              <a:rPr lang="fa-IR" dirty="0">
                <a:cs typeface="B Koodak" panose="00000700000000000000" pitchFamily="2" charset="-78"/>
              </a:rPr>
              <a:t>ميزان فلورسانس افزايش مي </a:t>
            </a:r>
            <a:r>
              <a:rPr lang="fa-IR" dirty="0" smtClean="0">
                <a:cs typeface="B Koodak" panose="00000700000000000000" pitchFamily="2" charset="-78"/>
              </a:rPr>
              <a:t>يابد، پس </a:t>
            </a:r>
            <a:r>
              <a:rPr lang="fa-IR" dirty="0">
                <a:cs typeface="B Koodak" panose="00000700000000000000" pitchFamily="2" charset="-78"/>
              </a:rPr>
              <a:t>ميزان فلورسانس متناسب با مقدار </a:t>
            </a:r>
            <a:r>
              <a:rPr lang="en-US" dirty="0">
                <a:cs typeface="B Koodak" panose="00000700000000000000" pitchFamily="2" charset="-78"/>
              </a:rPr>
              <a:t>DNA </a:t>
            </a:r>
            <a:r>
              <a:rPr lang="fa-IR" dirty="0" smtClean="0">
                <a:cs typeface="B Koodak" panose="00000700000000000000" pitchFamily="2" charset="-78"/>
              </a:rPr>
              <a:t> دورشته </a:t>
            </a:r>
            <a:r>
              <a:rPr lang="fa-IR" dirty="0">
                <a:cs typeface="B Koodak" panose="00000700000000000000" pitchFamily="2" charset="-78"/>
              </a:rPr>
              <a:t>اي در واكنش است اما مهمترين عيب آن اتصال به دو رشته هايي مثل پرايمردايمر و ديگر باندهاي غيراختصاصي است كه باعث مي شود نتايج بيشتر از غلظت اصلي برآورد شود</a:t>
            </a:r>
            <a:r>
              <a:rPr lang="fa-IR" dirty="0" smtClean="0">
                <a:cs typeface="B Koodak" panose="00000700000000000000" pitchFamily="2" charset="-78"/>
              </a:rPr>
              <a:t>.</a:t>
            </a:r>
          </a:p>
          <a:p>
            <a:pPr algn="just" rtl="1"/>
            <a:r>
              <a:rPr lang="fa-IR" dirty="0" smtClean="0">
                <a:cs typeface="B Koodak" panose="00000700000000000000" pitchFamily="2" charset="-78"/>
              </a:rPr>
              <a:t>2- </a:t>
            </a:r>
            <a:r>
              <a:rPr lang="fa-IR" dirty="0">
                <a:cs typeface="B Koodak" panose="00000700000000000000" pitchFamily="2" charset="-78"/>
              </a:rPr>
              <a:t>استفاده از </a:t>
            </a:r>
            <a:r>
              <a:rPr lang="fa-IR" dirty="0">
                <a:solidFill>
                  <a:srgbClr val="FF0000"/>
                </a:solidFill>
                <a:cs typeface="B Koodak" panose="00000700000000000000" pitchFamily="2" charset="-78"/>
              </a:rPr>
              <a:t>پروبهاي فلورسنت</a:t>
            </a:r>
            <a:r>
              <a:rPr lang="fa-IR" dirty="0" smtClean="0">
                <a:cs typeface="B Koodak" panose="00000700000000000000" pitchFamily="2" charset="-78"/>
              </a:rPr>
              <a:t>: پروب ها </a:t>
            </a:r>
            <a:r>
              <a:rPr lang="fa-IR" dirty="0">
                <a:cs typeface="B Koodak" panose="00000700000000000000" pitchFamily="2" charset="-78"/>
              </a:rPr>
              <a:t>برخلاف سايبرگرين براساس تشخيص اختصاصي توالي محصول كار </a:t>
            </a:r>
            <a:r>
              <a:rPr lang="fa-IR" dirty="0" smtClean="0">
                <a:cs typeface="B Koodak" panose="00000700000000000000" pitchFamily="2" charset="-78"/>
              </a:rPr>
              <a:t>مي كنند. پروب ها </a:t>
            </a:r>
            <a:r>
              <a:rPr lang="fa-IR" dirty="0">
                <a:cs typeface="B Koodak" panose="00000700000000000000" pitchFamily="2" charset="-78"/>
              </a:rPr>
              <a:t>معمولا يك رنگ </a:t>
            </a:r>
            <a:r>
              <a:rPr lang="fa-IR" dirty="0" smtClean="0">
                <a:cs typeface="B Koodak" panose="00000700000000000000" pitchFamily="2" charset="-78"/>
              </a:rPr>
              <a:t>فلورسنت </a:t>
            </a:r>
            <a:r>
              <a:rPr lang="fa-IR" dirty="0">
                <a:cs typeface="B Koodak" panose="00000700000000000000" pitchFamily="2" charset="-78"/>
              </a:rPr>
              <a:t>درانتهاي </a:t>
            </a:r>
            <a:r>
              <a:rPr lang="fa-IR" dirty="0" smtClean="0">
                <a:cs typeface="B Koodak" panose="00000700000000000000" pitchFamily="2" charset="-78"/>
              </a:rPr>
              <a:t>َ5</a:t>
            </a:r>
            <a:r>
              <a:rPr lang="en-US" dirty="0" smtClean="0">
                <a:cs typeface="B Koodak" panose="00000700000000000000" pitchFamily="2" charset="-78"/>
              </a:rPr>
              <a:t>Reporter </a:t>
            </a:r>
            <a:r>
              <a:rPr lang="fa-IR" dirty="0" smtClean="0">
                <a:cs typeface="B Koodak" panose="00000700000000000000" pitchFamily="2" charset="-78"/>
              </a:rPr>
              <a:t> و </a:t>
            </a:r>
            <a:r>
              <a:rPr lang="fa-IR" dirty="0">
                <a:cs typeface="B Koodak" panose="00000700000000000000" pitchFamily="2" charset="-78"/>
              </a:rPr>
              <a:t>يك رنگ خاموش كننده </a:t>
            </a:r>
            <a:r>
              <a:rPr lang="fa-IR" dirty="0" smtClean="0">
                <a:cs typeface="B Koodak" panose="00000700000000000000" pitchFamily="2" charset="-78"/>
              </a:rPr>
              <a:t>درانتهاي3َ </a:t>
            </a:r>
            <a:r>
              <a:rPr lang="fa-IR" dirty="0">
                <a:cs typeface="B Koodak" panose="00000700000000000000" pitchFamily="2" charset="-78"/>
              </a:rPr>
              <a:t>( (</a:t>
            </a:r>
            <a:r>
              <a:rPr lang="en-US" dirty="0">
                <a:cs typeface="B Koodak" panose="00000700000000000000" pitchFamily="2" charset="-78"/>
              </a:rPr>
              <a:t>Quencher</a:t>
            </a:r>
            <a:r>
              <a:rPr lang="fa-IR" dirty="0" smtClean="0">
                <a:cs typeface="B Koodak" panose="00000700000000000000" pitchFamily="2" charset="-78"/>
              </a:rPr>
              <a:t>دارند و </a:t>
            </a:r>
            <a:r>
              <a:rPr lang="fa-IR" dirty="0">
                <a:cs typeface="B Koodak" panose="00000700000000000000" pitchFamily="2" charset="-78"/>
              </a:rPr>
              <a:t>وقتي در فاصله مولكولي نزديكي قرار دارند بازتابشي در دستگاه ثبت </a:t>
            </a:r>
            <a:r>
              <a:rPr lang="fa-IR" dirty="0" smtClean="0">
                <a:cs typeface="B Koodak" panose="00000700000000000000" pitchFamily="2" charset="-78"/>
              </a:rPr>
              <a:t>نمي شود </a:t>
            </a:r>
            <a:r>
              <a:rPr lang="fa-IR" dirty="0">
                <a:cs typeface="B Koodak" panose="00000700000000000000" pitchFamily="2" charset="-78"/>
              </a:rPr>
              <a:t>اما پس از </a:t>
            </a:r>
            <a:r>
              <a:rPr lang="fa-IR" dirty="0" smtClean="0">
                <a:cs typeface="B Koodak" panose="00000700000000000000" pitchFamily="2" charset="-78"/>
              </a:rPr>
              <a:t>جدايي، </a:t>
            </a:r>
            <a:r>
              <a:rPr lang="fa-IR" dirty="0">
                <a:cs typeface="B Koodak" panose="00000700000000000000" pitchFamily="2" charset="-78"/>
              </a:rPr>
              <a:t>نور ساطع شده از </a:t>
            </a:r>
            <a:r>
              <a:rPr lang="en-US" dirty="0">
                <a:cs typeface="B Koodak" panose="00000700000000000000" pitchFamily="2" charset="-78"/>
              </a:rPr>
              <a:t>Reporter </a:t>
            </a:r>
            <a:r>
              <a:rPr lang="fa-IR" dirty="0" smtClean="0">
                <a:cs typeface="B Koodak" panose="00000700000000000000" pitchFamily="2" charset="-78"/>
              </a:rPr>
              <a:t> توسط </a:t>
            </a:r>
            <a:r>
              <a:rPr lang="en-US" dirty="0">
                <a:cs typeface="B Koodak" panose="00000700000000000000" pitchFamily="2" charset="-78"/>
              </a:rPr>
              <a:t>Quencher </a:t>
            </a:r>
            <a:r>
              <a:rPr lang="fa-IR" dirty="0" smtClean="0">
                <a:cs typeface="B Koodak" panose="00000700000000000000" pitchFamily="2" charset="-78"/>
              </a:rPr>
              <a:t> قابل </a:t>
            </a:r>
            <a:r>
              <a:rPr lang="fa-IR" dirty="0">
                <a:cs typeface="B Koodak" panose="00000700000000000000" pitchFamily="2" charset="-78"/>
              </a:rPr>
              <a:t>جذب نيست و توسط دستگاه </a:t>
            </a:r>
            <a:r>
              <a:rPr lang="fa-IR" dirty="0" smtClean="0">
                <a:cs typeface="B Koodak" panose="00000700000000000000" pitchFamily="2" charset="-78"/>
              </a:rPr>
              <a:t>بصورت </a:t>
            </a:r>
            <a:r>
              <a:rPr lang="fa-IR" dirty="0">
                <a:cs typeface="B Koodak" panose="00000700000000000000" pitchFamily="2" charset="-78"/>
              </a:rPr>
              <a:t>فلورسانس قابل اندازه گيري است</a:t>
            </a:r>
            <a:r>
              <a:rPr lang="fa-IR" dirty="0" smtClean="0">
                <a:cs typeface="B Koodak" panose="00000700000000000000" pitchFamily="2" charset="-78"/>
              </a:rPr>
              <a:t>. مثلا </a:t>
            </a:r>
            <a:r>
              <a:rPr lang="fa-IR" dirty="0">
                <a:cs typeface="B Koodak" panose="00000700000000000000" pitchFamily="2" charset="-78"/>
              </a:rPr>
              <a:t>استفاده ازپروب </a:t>
            </a:r>
            <a:r>
              <a:rPr lang="en-US" dirty="0" err="1">
                <a:cs typeface="B Koodak" panose="00000700000000000000" pitchFamily="2" charset="-78"/>
              </a:rPr>
              <a:t>Taq</a:t>
            </a:r>
            <a:r>
              <a:rPr lang="en-US" dirty="0">
                <a:cs typeface="B Koodak" panose="00000700000000000000" pitchFamily="2" charset="-78"/>
              </a:rPr>
              <a:t> Man </a:t>
            </a:r>
            <a:r>
              <a:rPr lang="fa-IR" dirty="0">
                <a:cs typeface="B Koodak" panose="00000700000000000000" pitchFamily="2" charset="-78"/>
              </a:rPr>
              <a:t>كه اساس آن اگزونوكلئازي </a:t>
            </a:r>
            <a:r>
              <a:rPr lang="en-US" dirty="0">
                <a:cs typeface="B Koodak" panose="00000700000000000000" pitchFamily="2" charset="-78"/>
              </a:rPr>
              <a:t>DNA </a:t>
            </a:r>
            <a:r>
              <a:rPr lang="fa-IR" dirty="0">
                <a:cs typeface="B Koodak" panose="00000700000000000000" pitchFamily="2" charset="-78"/>
              </a:rPr>
              <a:t>پليمراز </a:t>
            </a:r>
            <a:r>
              <a:rPr lang="en-US" dirty="0" err="1">
                <a:cs typeface="B Koodak" panose="00000700000000000000" pitchFamily="2" charset="-78"/>
              </a:rPr>
              <a:t>Taq</a:t>
            </a:r>
            <a:r>
              <a:rPr lang="fa-IR" dirty="0">
                <a:cs typeface="B Koodak" panose="00000700000000000000" pitchFamily="2" charset="-78"/>
              </a:rPr>
              <a:t>است.يك پروب 30-20 نوكلئوتيدي كه در انتهاي 5َ به يك رنگ فلورسانس متصل است و در انتهاي 3َ به يك عامل خاموش كننده. پروب حدود چندباز بعداز انتهاي 3َيكي ازپرايمرها طراحي ميشودآنزيم پس از نزديك شدن به پروب با استفاده از فعاليت َ3 5</a:t>
            </a:r>
            <a:r>
              <a:rPr lang="en-US" dirty="0" smtClean="0">
                <a:cs typeface="B Koodak" panose="00000700000000000000" pitchFamily="2" charset="-78"/>
              </a:rPr>
              <a:t>َ</a:t>
            </a:r>
            <a:r>
              <a:rPr lang="fa-IR" dirty="0" smtClean="0">
                <a:cs typeface="B Koodak" panose="00000700000000000000" pitchFamily="2" charset="-78"/>
              </a:rPr>
              <a:t> اگزونوكلئازي </a:t>
            </a:r>
            <a:r>
              <a:rPr lang="fa-IR" dirty="0">
                <a:cs typeface="B Koodak" panose="00000700000000000000" pitchFamily="2" charset="-78"/>
              </a:rPr>
              <a:t>خود پروب را ليز </a:t>
            </a:r>
            <a:r>
              <a:rPr lang="fa-IR" dirty="0" smtClean="0">
                <a:cs typeface="B Koodak" panose="00000700000000000000" pitchFamily="2" charset="-78"/>
              </a:rPr>
              <a:t>مي كند </a:t>
            </a:r>
            <a:r>
              <a:rPr lang="fa-IR" dirty="0">
                <a:cs typeface="B Koodak" panose="00000700000000000000" pitchFamily="2" charset="-78"/>
              </a:rPr>
              <a:t>و در نتيجه رنگ فلورسانس از عامل خاموش كننده جدا </a:t>
            </a:r>
            <a:r>
              <a:rPr lang="fa-IR" dirty="0" smtClean="0">
                <a:cs typeface="B Koodak" panose="00000700000000000000" pitchFamily="2" charset="-78"/>
              </a:rPr>
              <a:t>مي شود </a:t>
            </a:r>
            <a:r>
              <a:rPr lang="fa-IR" dirty="0">
                <a:cs typeface="B Koodak" panose="00000700000000000000" pitchFamily="2" charset="-78"/>
              </a:rPr>
              <a:t>و باعث ايجاد فلورسانس </a:t>
            </a:r>
            <a:r>
              <a:rPr lang="fa-IR" dirty="0" smtClean="0">
                <a:cs typeface="B Koodak" panose="00000700000000000000" pitchFamily="2" charset="-78"/>
              </a:rPr>
              <a:t>مي گردد</a:t>
            </a:r>
            <a:r>
              <a:rPr lang="fa-IR" dirty="0">
                <a:cs typeface="B Koodak" panose="00000700000000000000" pitchFamily="2" charset="-78"/>
              </a:rPr>
              <a:t>.</a:t>
            </a:r>
          </a:p>
          <a:p>
            <a:pPr algn="just" rtl="1"/>
            <a:endParaRPr lang="en-US" dirty="0">
              <a:cs typeface="B Koodak" panose="00000700000000000000" pitchFamily="2" charset="-78"/>
            </a:endParaRPr>
          </a:p>
        </p:txBody>
      </p:sp>
      <p:sp>
        <p:nvSpPr>
          <p:cNvPr id="4" name="Date Placeholder 3"/>
          <p:cNvSpPr>
            <a:spLocks noGrp="1"/>
          </p:cNvSpPr>
          <p:nvPr>
            <p:ph type="dt" sz="half" idx="10"/>
          </p:nvPr>
        </p:nvSpPr>
        <p:spPr/>
        <p:txBody>
          <a:bodyPr/>
          <a:lstStyle/>
          <a:p>
            <a:fld id="{DAB480C9-32A6-44F1-9E5C-1756A201DE51}" type="datetime1">
              <a:rPr lang="en-US" smtClean="0"/>
              <a:t>10/31/2022</a:t>
            </a:fld>
            <a:endParaRPr lang="en-US"/>
          </a:p>
        </p:txBody>
      </p:sp>
      <p:sp>
        <p:nvSpPr>
          <p:cNvPr id="5" name="Footer Placeholder 4"/>
          <p:cNvSpPr>
            <a:spLocks noGrp="1"/>
          </p:cNvSpPr>
          <p:nvPr>
            <p:ph type="ftr" sz="quarter" idx="11"/>
          </p:nvPr>
        </p:nvSpPr>
        <p:spPr/>
        <p:txBody>
          <a:bodyPr/>
          <a:lstStyle/>
          <a:p>
            <a:r>
              <a:rPr lang="en-US" smtClean="0"/>
              <a:t>PCR- Dr. Kamarehei</a:t>
            </a:r>
            <a:endParaRPr lang="en-US"/>
          </a:p>
        </p:txBody>
      </p:sp>
      <p:sp>
        <p:nvSpPr>
          <p:cNvPr id="6" name="Slide Number Placeholder 5"/>
          <p:cNvSpPr>
            <a:spLocks noGrp="1"/>
          </p:cNvSpPr>
          <p:nvPr>
            <p:ph type="sldNum" sz="quarter" idx="12"/>
          </p:nvPr>
        </p:nvSpPr>
        <p:spPr/>
        <p:txBody>
          <a:bodyPr/>
          <a:lstStyle/>
          <a:p>
            <a:fld id="{EB66664F-972B-436D-92DA-6AFC8DF1C417}" type="slidenum">
              <a:rPr lang="en-US" smtClean="0"/>
              <a:t>6</a:t>
            </a:fld>
            <a:endParaRPr lang="en-US"/>
          </a:p>
        </p:txBody>
      </p:sp>
    </p:spTree>
    <p:extLst>
      <p:ext uri="{BB962C8B-B14F-4D97-AF65-F5344CB8AC3E}">
        <p14:creationId xmlns:p14="http://schemas.microsoft.com/office/powerpoint/2010/main" val="789066495"/>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2746DD-3362-4992-BEB2-7EE646CEBF69}" type="datetime1">
              <a:rPr lang="en-US" smtClean="0"/>
              <a:t>10/31/2022</a:t>
            </a:fld>
            <a:endParaRPr lang="en-US"/>
          </a:p>
        </p:txBody>
      </p:sp>
      <p:sp>
        <p:nvSpPr>
          <p:cNvPr id="3" name="Footer Placeholder 2"/>
          <p:cNvSpPr>
            <a:spLocks noGrp="1"/>
          </p:cNvSpPr>
          <p:nvPr>
            <p:ph type="ftr" sz="quarter" idx="11"/>
          </p:nvPr>
        </p:nvSpPr>
        <p:spPr/>
        <p:txBody>
          <a:bodyPr/>
          <a:lstStyle/>
          <a:p>
            <a:r>
              <a:rPr lang="en-US" smtClean="0"/>
              <a:t>PCR- Dr. Kamarehei</a:t>
            </a:r>
            <a:endParaRPr lang="en-US"/>
          </a:p>
        </p:txBody>
      </p:sp>
      <p:sp>
        <p:nvSpPr>
          <p:cNvPr id="4" name="Slide Number Placeholder 3"/>
          <p:cNvSpPr>
            <a:spLocks noGrp="1"/>
          </p:cNvSpPr>
          <p:nvPr>
            <p:ph type="sldNum" sz="quarter" idx="12"/>
          </p:nvPr>
        </p:nvSpPr>
        <p:spPr/>
        <p:txBody>
          <a:bodyPr/>
          <a:lstStyle/>
          <a:p>
            <a:fld id="{EB66664F-972B-436D-92DA-6AFC8DF1C417}" type="slidenum">
              <a:rPr lang="en-US" smtClean="0"/>
              <a:t>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9725" y="1802382"/>
            <a:ext cx="4504277" cy="3084254"/>
          </a:xfrm>
          <a:prstGeom prst="rect">
            <a:avLst/>
          </a:prstGeom>
        </p:spPr>
      </p:pic>
      <p:sp>
        <p:nvSpPr>
          <p:cNvPr id="7" name="Title 1"/>
          <p:cNvSpPr txBox="1">
            <a:spLocks/>
          </p:cNvSpPr>
          <p:nvPr/>
        </p:nvSpPr>
        <p:spPr>
          <a:xfrm>
            <a:off x="827460" y="672678"/>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en-US" b="1" smtClean="0">
                <a:solidFill>
                  <a:srgbClr val="7030A0"/>
                </a:solidFill>
              </a:rPr>
              <a:t>Real time PCR</a:t>
            </a:r>
            <a:endParaRPr lang="en-US" b="1" dirty="0">
              <a:solidFill>
                <a:srgbClr val="7030A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884" y="1866016"/>
            <a:ext cx="4381715" cy="2956986"/>
          </a:xfrm>
          <a:prstGeom prst="rect">
            <a:avLst/>
          </a:prstGeom>
        </p:spPr>
      </p:pic>
    </p:spTree>
    <p:extLst>
      <p:ext uri="{BB962C8B-B14F-4D97-AF65-F5344CB8AC3E}">
        <p14:creationId xmlns:p14="http://schemas.microsoft.com/office/powerpoint/2010/main" val="5379358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4784"/>
            <a:ext cx="8596668" cy="1320800"/>
          </a:xfrm>
        </p:spPr>
        <p:txBody>
          <a:bodyPr/>
          <a:lstStyle/>
          <a:p>
            <a:pPr algn="ctr" rtl="1"/>
            <a:r>
              <a:rPr lang="en-US" b="1" dirty="0">
                <a:solidFill>
                  <a:srgbClr val="7030A0"/>
                </a:solidFill>
              </a:rPr>
              <a:t>Nested PCR</a:t>
            </a:r>
            <a:br>
              <a:rPr lang="en-US" b="1" dirty="0">
                <a:solidFill>
                  <a:srgbClr val="7030A0"/>
                </a:solidFill>
              </a:rPr>
            </a:br>
            <a:endParaRPr lang="en-US" dirty="0">
              <a:solidFill>
                <a:srgbClr val="7030A0"/>
              </a:solidFill>
            </a:endParaRPr>
          </a:p>
        </p:txBody>
      </p:sp>
      <p:sp>
        <p:nvSpPr>
          <p:cNvPr id="3" name="Content Placeholder 2"/>
          <p:cNvSpPr>
            <a:spLocks noGrp="1"/>
          </p:cNvSpPr>
          <p:nvPr>
            <p:ph idx="1"/>
          </p:nvPr>
        </p:nvSpPr>
        <p:spPr>
          <a:xfrm>
            <a:off x="871654" y="1108304"/>
            <a:ext cx="8596668" cy="3880773"/>
          </a:xfrm>
        </p:spPr>
        <p:txBody>
          <a:bodyPr>
            <a:normAutofit/>
          </a:bodyPr>
          <a:lstStyle/>
          <a:p>
            <a:pPr algn="just" rtl="1"/>
            <a:r>
              <a:rPr lang="fa-IR" dirty="0" smtClean="0">
                <a:cs typeface="B Koodak" panose="00000700000000000000" pitchFamily="2" charset="-78"/>
              </a:rPr>
              <a:t>راه </a:t>
            </a:r>
            <a:r>
              <a:rPr lang="fa-IR" dirty="0">
                <a:cs typeface="B Koodak" panose="00000700000000000000" pitchFamily="2" charset="-78"/>
              </a:rPr>
              <a:t>حلي براي افزايش حساسيت </a:t>
            </a:r>
            <a:r>
              <a:rPr lang="fa-IR" dirty="0" smtClean="0">
                <a:cs typeface="B Koodak" panose="00000700000000000000" pitchFamily="2" charset="-78"/>
              </a:rPr>
              <a:t>و دقت</a:t>
            </a:r>
            <a:r>
              <a:rPr lang="en-US" dirty="0">
                <a:cs typeface="B Koodak" panose="00000700000000000000" pitchFamily="2" charset="-78"/>
              </a:rPr>
              <a:t>PCR </a:t>
            </a:r>
            <a:r>
              <a:rPr lang="fa-IR" dirty="0" smtClean="0">
                <a:cs typeface="B Koodak" panose="00000700000000000000" pitchFamily="2" charset="-78"/>
              </a:rPr>
              <a:t> است.</a:t>
            </a:r>
          </a:p>
          <a:p>
            <a:pPr algn="just" rtl="1"/>
            <a:r>
              <a:rPr lang="fa-IR" dirty="0" smtClean="0">
                <a:cs typeface="B Koodak" panose="00000700000000000000" pitchFamily="2" charset="-78"/>
              </a:rPr>
              <a:t>این روش، جداسازي </a:t>
            </a:r>
            <a:r>
              <a:rPr lang="fa-IR" dirty="0">
                <a:cs typeface="B Koodak" panose="00000700000000000000" pitchFamily="2" charset="-78"/>
              </a:rPr>
              <a:t>محصول اختصاصي مورد نظر را از بين انبوه محصولات غير اختصاصي ميسر مي </a:t>
            </a:r>
            <a:r>
              <a:rPr lang="fa-IR" dirty="0" smtClean="0">
                <a:cs typeface="B Koodak" panose="00000700000000000000" pitchFamily="2" charset="-78"/>
              </a:rPr>
              <a:t>سازد.</a:t>
            </a:r>
          </a:p>
          <a:p>
            <a:pPr algn="just" rtl="1"/>
            <a:r>
              <a:rPr lang="fa-IR" dirty="0" smtClean="0">
                <a:cs typeface="B Koodak" panose="00000700000000000000" pitchFamily="2" charset="-78"/>
              </a:rPr>
              <a:t>دراين </a:t>
            </a:r>
            <a:r>
              <a:rPr lang="fa-IR" dirty="0">
                <a:cs typeface="B Koodak" panose="00000700000000000000" pitchFamily="2" charset="-78"/>
              </a:rPr>
              <a:t>روش ازدوجفت پرايمراستفاده مي </a:t>
            </a:r>
            <a:r>
              <a:rPr lang="fa-IR" dirty="0" smtClean="0">
                <a:cs typeface="B Koodak" panose="00000700000000000000" pitchFamily="2" charset="-78"/>
              </a:rPr>
              <a:t>شود، بطوريكه </a:t>
            </a:r>
            <a:r>
              <a:rPr lang="fa-IR" dirty="0">
                <a:cs typeface="B Koodak" panose="00000700000000000000" pitchFamily="2" charset="-78"/>
              </a:rPr>
              <a:t>جفت دوم دربين جفت اول جاي مي </a:t>
            </a:r>
            <a:r>
              <a:rPr lang="fa-IR" dirty="0" smtClean="0">
                <a:cs typeface="B Koodak" panose="00000700000000000000" pitchFamily="2" charset="-78"/>
              </a:rPr>
              <a:t>گيرد.</a:t>
            </a:r>
          </a:p>
          <a:p>
            <a:pPr algn="just" rtl="1"/>
            <a:r>
              <a:rPr lang="fa-IR" dirty="0" smtClean="0">
                <a:cs typeface="B Koodak" panose="00000700000000000000" pitchFamily="2" charset="-78"/>
              </a:rPr>
              <a:t>ابتدا پرايمراول (</a:t>
            </a:r>
            <a:r>
              <a:rPr lang="fa-IR" dirty="0">
                <a:cs typeface="B Koodak" panose="00000700000000000000" pitchFamily="2" charset="-78"/>
              </a:rPr>
              <a:t>پرايمربيروني) اضافه مي شود و باعث تكثير قطعاتي از </a:t>
            </a:r>
            <a:r>
              <a:rPr lang="en-US" dirty="0">
                <a:cs typeface="B Koodak" panose="00000700000000000000" pitchFamily="2" charset="-78"/>
              </a:rPr>
              <a:t>DNA </a:t>
            </a:r>
            <a:r>
              <a:rPr lang="fa-IR" dirty="0" smtClean="0">
                <a:cs typeface="B Koodak" panose="00000700000000000000" pitchFamily="2" charset="-78"/>
              </a:rPr>
              <a:t> مي </a:t>
            </a:r>
            <a:r>
              <a:rPr lang="fa-IR" dirty="0">
                <a:cs typeface="B Koodak" panose="00000700000000000000" pitchFamily="2" charset="-78"/>
              </a:rPr>
              <a:t>شودكه احتمالا تعدادي از آنها محصولات غيراختصاصي اند. محصول </a:t>
            </a:r>
            <a:r>
              <a:rPr lang="en-US" dirty="0">
                <a:cs typeface="B Koodak" panose="00000700000000000000" pitchFamily="2" charset="-78"/>
              </a:rPr>
              <a:t>PCR </a:t>
            </a:r>
            <a:r>
              <a:rPr lang="fa-IR" dirty="0" smtClean="0">
                <a:cs typeface="B Koodak" panose="00000700000000000000" pitchFamily="2" charset="-78"/>
              </a:rPr>
              <a:t> واكنش </a:t>
            </a:r>
            <a:r>
              <a:rPr lang="fa-IR" dirty="0">
                <a:cs typeface="B Koodak" panose="00000700000000000000" pitchFamily="2" charset="-78"/>
              </a:rPr>
              <a:t>اول به عنوان </a:t>
            </a:r>
            <a:r>
              <a:rPr lang="en-US" dirty="0">
                <a:cs typeface="B Koodak" panose="00000700000000000000" pitchFamily="2" charset="-78"/>
              </a:rPr>
              <a:t>DNA </a:t>
            </a:r>
            <a:r>
              <a:rPr lang="fa-IR" dirty="0" smtClean="0">
                <a:cs typeface="B Koodak" panose="00000700000000000000" pitchFamily="2" charset="-78"/>
              </a:rPr>
              <a:t> الگو </a:t>
            </a:r>
            <a:r>
              <a:rPr lang="fa-IR" dirty="0">
                <a:cs typeface="B Koodak" panose="00000700000000000000" pitchFamily="2" charset="-78"/>
              </a:rPr>
              <a:t>براي </a:t>
            </a:r>
            <a:r>
              <a:rPr lang="en-US" dirty="0">
                <a:cs typeface="B Koodak" panose="00000700000000000000" pitchFamily="2" charset="-78"/>
              </a:rPr>
              <a:t>PCR </a:t>
            </a:r>
            <a:r>
              <a:rPr lang="fa-IR" dirty="0" smtClean="0">
                <a:cs typeface="B Koodak" panose="00000700000000000000" pitchFamily="2" charset="-78"/>
              </a:rPr>
              <a:t> دوم </a:t>
            </a:r>
            <a:r>
              <a:rPr lang="fa-IR" dirty="0">
                <a:cs typeface="B Koodak" panose="00000700000000000000" pitchFamily="2" charset="-78"/>
              </a:rPr>
              <a:t>در حضور پرايمرهاي </a:t>
            </a:r>
            <a:r>
              <a:rPr lang="fa-IR" dirty="0" smtClean="0">
                <a:cs typeface="B Koodak" panose="00000700000000000000" pitchFamily="2" charset="-78"/>
              </a:rPr>
              <a:t>داخلي (</a:t>
            </a:r>
            <a:r>
              <a:rPr lang="fa-IR" dirty="0">
                <a:cs typeface="B Koodak" panose="00000700000000000000" pitchFamily="2" charset="-78"/>
              </a:rPr>
              <a:t>پرايمردوم) كه مكمل قسمت داخلي تر قطعه </a:t>
            </a:r>
            <a:r>
              <a:rPr lang="fa-IR" dirty="0" smtClean="0">
                <a:cs typeface="B Koodak" panose="00000700000000000000" pitchFamily="2" charset="-78"/>
              </a:rPr>
              <a:t> </a:t>
            </a:r>
            <a:r>
              <a:rPr lang="en-US" dirty="0" smtClean="0">
                <a:cs typeface="B Koodak" panose="00000700000000000000" pitchFamily="2" charset="-78"/>
              </a:rPr>
              <a:t>DNA</a:t>
            </a:r>
            <a:r>
              <a:rPr lang="fa-IR" dirty="0" smtClean="0">
                <a:cs typeface="B Koodak" panose="00000700000000000000" pitchFamily="2" charset="-78"/>
              </a:rPr>
              <a:t> موردنظر </a:t>
            </a:r>
            <a:r>
              <a:rPr lang="fa-IR" dirty="0">
                <a:cs typeface="B Koodak" panose="00000700000000000000" pitchFamily="2" charset="-78"/>
              </a:rPr>
              <a:t>است مورد استفاده قرار </a:t>
            </a:r>
            <a:r>
              <a:rPr lang="fa-IR" dirty="0" smtClean="0">
                <a:cs typeface="B Koodak" panose="00000700000000000000" pitchFamily="2" charset="-78"/>
              </a:rPr>
              <a:t>مي گيرد. احتمال بسيار ضعيفي وجود دارد </a:t>
            </a:r>
            <a:r>
              <a:rPr lang="fa-IR" dirty="0">
                <a:cs typeface="B Koodak" panose="00000700000000000000" pitchFamily="2" charset="-78"/>
              </a:rPr>
              <a:t>كه محصولات غيراختصاصي براي جفت </a:t>
            </a:r>
            <a:r>
              <a:rPr lang="fa-IR" dirty="0" smtClean="0">
                <a:cs typeface="B Koodak" panose="00000700000000000000" pitchFamily="2" charset="-78"/>
              </a:rPr>
              <a:t>پرايمر داخلي نيز داراي </a:t>
            </a:r>
            <a:r>
              <a:rPr lang="fa-IR" dirty="0">
                <a:cs typeface="B Koodak" panose="00000700000000000000" pitchFamily="2" charset="-78"/>
              </a:rPr>
              <a:t>محل شناسايي </a:t>
            </a:r>
            <a:r>
              <a:rPr lang="fa-IR" dirty="0" smtClean="0">
                <a:cs typeface="B Koodak" panose="00000700000000000000" pitchFamily="2" charset="-78"/>
              </a:rPr>
              <a:t>باشند، نتيجاً </a:t>
            </a:r>
            <a:r>
              <a:rPr lang="fa-IR" dirty="0">
                <a:cs typeface="B Koodak" panose="00000700000000000000" pitchFamily="2" charset="-78"/>
              </a:rPr>
              <a:t>اين امرباعث افزايش نسبت محصول واقعي به محصول غيراختصاصي </a:t>
            </a:r>
            <a:r>
              <a:rPr lang="fa-IR" dirty="0" smtClean="0">
                <a:cs typeface="B Koodak" panose="00000700000000000000" pitchFamily="2" charset="-78"/>
              </a:rPr>
              <a:t>خواهد شد. </a:t>
            </a:r>
            <a:endParaRPr lang="fa-IR" dirty="0">
              <a:cs typeface="B Koodak" panose="00000700000000000000" pitchFamily="2" charset="-78"/>
            </a:endParaRPr>
          </a:p>
        </p:txBody>
      </p:sp>
      <p:sp>
        <p:nvSpPr>
          <p:cNvPr id="4" name="Date Placeholder 3"/>
          <p:cNvSpPr>
            <a:spLocks noGrp="1"/>
          </p:cNvSpPr>
          <p:nvPr>
            <p:ph type="dt" sz="half" idx="10"/>
          </p:nvPr>
        </p:nvSpPr>
        <p:spPr/>
        <p:txBody>
          <a:bodyPr/>
          <a:lstStyle/>
          <a:p>
            <a:fld id="{E6340B95-B88C-41E1-BE98-6CCCDB77B7EE}" type="datetime1">
              <a:rPr lang="en-US" smtClean="0"/>
              <a:t>10/31/2022</a:t>
            </a:fld>
            <a:endParaRPr lang="en-US"/>
          </a:p>
        </p:txBody>
      </p:sp>
      <p:sp>
        <p:nvSpPr>
          <p:cNvPr id="5" name="Footer Placeholder 4"/>
          <p:cNvSpPr>
            <a:spLocks noGrp="1"/>
          </p:cNvSpPr>
          <p:nvPr>
            <p:ph type="ftr" sz="quarter" idx="11"/>
          </p:nvPr>
        </p:nvSpPr>
        <p:spPr/>
        <p:txBody>
          <a:bodyPr/>
          <a:lstStyle/>
          <a:p>
            <a:r>
              <a:rPr lang="en-US" smtClean="0"/>
              <a:t>PCR- Dr. Kamarehei</a:t>
            </a:r>
            <a:endParaRPr lang="en-US"/>
          </a:p>
        </p:txBody>
      </p:sp>
      <p:sp>
        <p:nvSpPr>
          <p:cNvPr id="6" name="Slide Number Placeholder 5"/>
          <p:cNvSpPr>
            <a:spLocks noGrp="1"/>
          </p:cNvSpPr>
          <p:nvPr>
            <p:ph type="sldNum" sz="quarter" idx="12"/>
          </p:nvPr>
        </p:nvSpPr>
        <p:spPr/>
        <p:txBody>
          <a:bodyPr/>
          <a:lstStyle/>
          <a:p>
            <a:fld id="{EB66664F-972B-436D-92DA-6AFC8DF1C417}" type="slidenum">
              <a:rPr lang="en-US" smtClean="0"/>
              <a:t>8</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734" y="3893813"/>
            <a:ext cx="2557638" cy="2845823"/>
          </a:xfrm>
          <a:prstGeom prst="rect">
            <a:avLst/>
          </a:prstGeom>
        </p:spPr>
      </p:pic>
    </p:spTree>
    <p:extLst>
      <p:ext uri="{BB962C8B-B14F-4D97-AF65-F5344CB8AC3E}">
        <p14:creationId xmlns:p14="http://schemas.microsoft.com/office/powerpoint/2010/main" val="530492635"/>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7030A0"/>
                </a:solidFill>
              </a:rPr>
              <a:t>RAPD-PCR</a:t>
            </a:r>
            <a:br>
              <a:rPr lang="en-US" b="1" dirty="0">
                <a:solidFill>
                  <a:srgbClr val="7030A0"/>
                </a:solidFill>
              </a:rPr>
            </a:br>
            <a:r>
              <a:rPr lang="en-US" b="1" dirty="0" smtClean="0">
                <a:solidFill>
                  <a:srgbClr val="7030A0"/>
                </a:solidFill>
              </a:rPr>
              <a:t>(Random </a:t>
            </a:r>
            <a:r>
              <a:rPr lang="en-US" b="1" dirty="0">
                <a:solidFill>
                  <a:srgbClr val="7030A0"/>
                </a:solidFill>
              </a:rPr>
              <a:t>Amplified Polymorphic </a:t>
            </a:r>
            <a:r>
              <a:rPr lang="en-US" b="1" dirty="0" smtClean="0">
                <a:solidFill>
                  <a:srgbClr val="7030A0"/>
                </a:solidFill>
              </a:rPr>
              <a:t>DNA)</a:t>
            </a:r>
            <a:endParaRPr lang="en-US" b="1" dirty="0">
              <a:solidFill>
                <a:srgbClr val="7030A0"/>
              </a:solidFill>
            </a:endParaRPr>
          </a:p>
        </p:txBody>
      </p:sp>
      <p:sp>
        <p:nvSpPr>
          <p:cNvPr id="3" name="Content Placeholder 2"/>
          <p:cNvSpPr>
            <a:spLocks noGrp="1"/>
          </p:cNvSpPr>
          <p:nvPr>
            <p:ph idx="1"/>
          </p:nvPr>
        </p:nvSpPr>
        <p:spPr/>
        <p:txBody>
          <a:bodyPr>
            <a:normAutofit fontScale="85000" lnSpcReduction="20000"/>
          </a:bodyPr>
          <a:lstStyle/>
          <a:p>
            <a:pPr algn="just" rtl="1"/>
            <a:r>
              <a:rPr lang="fa-IR" dirty="0" smtClean="0">
                <a:cs typeface="B Koodak" panose="00000700000000000000" pitchFamily="2" charset="-78"/>
              </a:rPr>
              <a:t>روش </a:t>
            </a:r>
            <a:r>
              <a:rPr lang="en-US" dirty="0" smtClean="0">
                <a:cs typeface="B Koodak" panose="00000700000000000000" pitchFamily="2" charset="-78"/>
              </a:rPr>
              <a:t>RAPD-PCR</a:t>
            </a:r>
            <a:r>
              <a:rPr lang="fa-IR" dirty="0" smtClean="0">
                <a:cs typeface="B Koodak" panose="00000700000000000000" pitchFamily="2" charset="-78"/>
              </a:rPr>
              <a:t> تحت </a:t>
            </a:r>
            <a:r>
              <a:rPr lang="fa-IR" dirty="0">
                <a:cs typeface="B Koodak" panose="00000700000000000000" pitchFamily="2" charset="-78"/>
              </a:rPr>
              <a:t>عنوان </a:t>
            </a:r>
            <a:r>
              <a:rPr lang="en-US" dirty="0">
                <a:cs typeface="B Koodak" panose="00000700000000000000" pitchFamily="2" charset="-78"/>
              </a:rPr>
              <a:t>PCR </a:t>
            </a:r>
            <a:r>
              <a:rPr lang="fa-IR" dirty="0" smtClean="0">
                <a:cs typeface="B Koodak" panose="00000700000000000000" pitchFamily="2" charset="-78"/>
              </a:rPr>
              <a:t> با پرايمر </a:t>
            </a:r>
            <a:r>
              <a:rPr lang="fa-IR" dirty="0">
                <a:cs typeface="B Koodak" panose="00000700000000000000" pitchFamily="2" charset="-78"/>
              </a:rPr>
              <a:t>متزلزل </a:t>
            </a:r>
            <a:r>
              <a:rPr lang="en-US" dirty="0">
                <a:cs typeface="B Koodak" panose="00000700000000000000" pitchFamily="2" charset="-78"/>
              </a:rPr>
              <a:t>Arbitrarily primed PCR </a:t>
            </a:r>
            <a:r>
              <a:rPr lang="fa-IR" dirty="0" smtClean="0">
                <a:cs typeface="B Koodak" panose="00000700000000000000" pitchFamily="2" charset="-78"/>
              </a:rPr>
              <a:t> نيز </a:t>
            </a:r>
            <a:r>
              <a:rPr lang="fa-IR" dirty="0">
                <a:cs typeface="B Koodak" panose="00000700000000000000" pitchFamily="2" charset="-78"/>
              </a:rPr>
              <a:t>ناميده مي شود</a:t>
            </a:r>
            <a:r>
              <a:rPr lang="fa-IR" dirty="0" smtClean="0">
                <a:cs typeface="B Koodak" panose="00000700000000000000" pitchFamily="2" charset="-78"/>
              </a:rPr>
              <a:t>.</a:t>
            </a:r>
          </a:p>
          <a:p>
            <a:pPr algn="just" rtl="1"/>
            <a:r>
              <a:rPr lang="fa-IR" dirty="0" smtClean="0">
                <a:cs typeface="B Koodak" panose="00000700000000000000" pitchFamily="2" charset="-78"/>
              </a:rPr>
              <a:t>يك </a:t>
            </a:r>
            <a:r>
              <a:rPr lang="fa-IR" dirty="0">
                <a:cs typeface="B Koodak" panose="00000700000000000000" pitchFamily="2" charset="-78"/>
              </a:rPr>
              <a:t>روش سريع برای انگشت نگاري ژنومي </a:t>
            </a:r>
            <a:r>
              <a:rPr lang="fa-IR" dirty="0" smtClean="0">
                <a:cs typeface="B Koodak" panose="00000700000000000000" pitchFamily="2" charset="-78"/>
              </a:rPr>
              <a:t>در </a:t>
            </a:r>
            <a:r>
              <a:rPr lang="fa-IR" dirty="0">
                <a:cs typeface="B Koodak" panose="00000700000000000000" pitchFamily="2" charset="-78"/>
              </a:rPr>
              <a:t>تحقيقات جنايي</a:t>
            </a:r>
            <a:r>
              <a:rPr lang="fa-IR" dirty="0" smtClean="0">
                <a:cs typeface="B Koodak" panose="00000700000000000000" pitchFamily="2" charset="-78"/>
              </a:rPr>
              <a:t>، جرم </a:t>
            </a:r>
            <a:r>
              <a:rPr lang="fa-IR" dirty="0">
                <a:cs typeface="B Koodak" panose="00000700000000000000" pitchFamily="2" charset="-78"/>
              </a:rPr>
              <a:t>شناسي</a:t>
            </a:r>
            <a:r>
              <a:rPr lang="fa-IR" dirty="0" smtClean="0">
                <a:cs typeface="B Koodak" panose="00000700000000000000" pitchFamily="2" charset="-78"/>
              </a:rPr>
              <a:t>، پزشكي </a:t>
            </a:r>
            <a:r>
              <a:rPr lang="fa-IR" dirty="0" smtClean="0">
                <a:cs typeface="B Koodak" panose="00000700000000000000" pitchFamily="2" charset="-78"/>
              </a:rPr>
              <a:t>قانوني، </a:t>
            </a:r>
            <a:r>
              <a:rPr lang="fa-IR" dirty="0" smtClean="0">
                <a:cs typeface="B Koodak" panose="00000700000000000000" pitchFamily="2" charset="-78"/>
              </a:rPr>
              <a:t>درتعيين </a:t>
            </a:r>
            <a:r>
              <a:rPr lang="fa-IR" dirty="0">
                <a:cs typeface="B Koodak" panose="00000700000000000000" pitchFamily="2" charset="-78"/>
              </a:rPr>
              <a:t>والدين </a:t>
            </a:r>
            <a:r>
              <a:rPr lang="fa-IR" dirty="0" smtClean="0">
                <a:cs typeface="B Koodak" panose="00000700000000000000" pitchFamily="2" charset="-78"/>
              </a:rPr>
              <a:t>و روابط </a:t>
            </a:r>
            <a:r>
              <a:rPr lang="fa-IR" dirty="0">
                <a:cs typeface="B Koodak" panose="00000700000000000000" pitchFamily="2" charset="-78"/>
              </a:rPr>
              <a:t>پدر فرزندي </a:t>
            </a:r>
            <a:r>
              <a:rPr lang="fa-IR" dirty="0" smtClean="0">
                <a:cs typeface="B Koodak" panose="00000700000000000000" pitchFamily="2" charset="-78"/>
              </a:rPr>
              <a:t>و تعيين </a:t>
            </a:r>
            <a:r>
              <a:rPr lang="fa-IR" dirty="0">
                <a:cs typeface="B Koodak" panose="00000700000000000000" pitchFamily="2" charset="-78"/>
              </a:rPr>
              <a:t>روابط </a:t>
            </a:r>
            <a:r>
              <a:rPr lang="fa-IR" dirty="0" smtClean="0">
                <a:cs typeface="B Koodak" panose="00000700000000000000" pitchFamily="2" charset="-78"/>
              </a:rPr>
              <a:t>خويشاوندي مي باشد.</a:t>
            </a:r>
          </a:p>
          <a:p>
            <a:pPr algn="just" rtl="1"/>
            <a:r>
              <a:rPr lang="fa-IR" dirty="0" smtClean="0">
                <a:cs typeface="B Koodak" panose="00000700000000000000" pitchFamily="2" charset="-78"/>
              </a:rPr>
              <a:t>دراين </a:t>
            </a:r>
            <a:r>
              <a:rPr lang="fa-IR" dirty="0">
                <a:cs typeface="B Koodak" panose="00000700000000000000" pitchFamily="2" charset="-78"/>
              </a:rPr>
              <a:t>روش تنها از يك پرايمر چند نوكلئوئيدی </a:t>
            </a:r>
            <a:r>
              <a:rPr lang="fa-IR" dirty="0" smtClean="0">
                <a:cs typeface="B Koodak" panose="00000700000000000000" pitchFamily="2" charset="-78"/>
              </a:rPr>
              <a:t>كوتاه 10- 9 نوكلئوئيدي </a:t>
            </a:r>
            <a:r>
              <a:rPr lang="fa-IR" dirty="0">
                <a:cs typeface="B Koodak" panose="00000700000000000000" pitchFamily="2" charset="-78"/>
              </a:rPr>
              <a:t>محتوي 50%</a:t>
            </a:r>
            <a:r>
              <a:rPr lang="en-US" dirty="0">
                <a:cs typeface="B Koodak" panose="00000700000000000000" pitchFamily="2" charset="-78"/>
              </a:rPr>
              <a:t>GC </a:t>
            </a:r>
            <a:r>
              <a:rPr lang="fa-IR" dirty="0" smtClean="0">
                <a:cs typeface="B Koodak" panose="00000700000000000000" pitchFamily="2" charset="-78"/>
              </a:rPr>
              <a:t> كه </a:t>
            </a:r>
            <a:r>
              <a:rPr lang="fa-IR" dirty="0">
                <a:cs typeface="B Koodak" panose="00000700000000000000" pitchFamily="2" charset="-78"/>
              </a:rPr>
              <a:t>بطور تصادفي از توالي هاي بازي انتخاب شده است برای ساخت </a:t>
            </a:r>
            <a:r>
              <a:rPr lang="en-US" dirty="0">
                <a:cs typeface="B Koodak" panose="00000700000000000000" pitchFamily="2" charset="-78"/>
              </a:rPr>
              <a:t>DNA </a:t>
            </a:r>
            <a:r>
              <a:rPr lang="fa-IR" dirty="0" smtClean="0">
                <a:cs typeface="B Koodak" panose="00000700000000000000" pitchFamily="2" charset="-78"/>
              </a:rPr>
              <a:t> از </a:t>
            </a:r>
            <a:r>
              <a:rPr lang="fa-IR" dirty="0">
                <a:cs typeface="B Koodak" panose="00000700000000000000" pitchFamily="2" charset="-78"/>
              </a:rPr>
              <a:t>روي ناحيه اي از </a:t>
            </a:r>
            <a:r>
              <a:rPr lang="en-US" dirty="0" smtClean="0">
                <a:cs typeface="B Koodak" panose="00000700000000000000" pitchFamily="2" charset="-78"/>
              </a:rPr>
              <a:t>DNA</a:t>
            </a:r>
            <a:r>
              <a:rPr lang="fa-IR" dirty="0" smtClean="0">
                <a:cs typeface="B Koodak" panose="00000700000000000000" pitchFamily="2" charset="-78"/>
              </a:rPr>
              <a:t> الگو </a:t>
            </a:r>
            <a:r>
              <a:rPr lang="fa-IR" dirty="0">
                <a:cs typeface="B Koodak" panose="00000700000000000000" pitchFamily="2" charset="-78"/>
              </a:rPr>
              <a:t>كه پرايمر تا حدي متصل مي شود</a:t>
            </a:r>
            <a:r>
              <a:rPr lang="fa-IR" dirty="0" smtClean="0">
                <a:cs typeface="B Koodak" panose="00000700000000000000" pitchFamily="2" charset="-78"/>
              </a:rPr>
              <a:t>، استفاده مي شود.</a:t>
            </a:r>
          </a:p>
          <a:p>
            <a:pPr algn="just" rtl="1"/>
            <a:r>
              <a:rPr lang="en-US" dirty="0" smtClean="0">
                <a:cs typeface="B Koodak" panose="00000700000000000000" pitchFamily="2" charset="-78"/>
              </a:rPr>
              <a:t>RAPD-PCR </a:t>
            </a:r>
            <a:r>
              <a:rPr lang="fa-IR" dirty="0" smtClean="0">
                <a:cs typeface="B Koodak" panose="00000700000000000000" pitchFamily="2" charset="-78"/>
              </a:rPr>
              <a:t> براساس </a:t>
            </a:r>
            <a:r>
              <a:rPr lang="fa-IR" dirty="0">
                <a:cs typeface="B Koodak" panose="00000700000000000000" pitchFamily="2" charset="-78"/>
              </a:rPr>
              <a:t>تكثير تصادفي در دماي پايين انجام مي </a:t>
            </a:r>
            <a:r>
              <a:rPr lang="fa-IR" dirty="0" smtClean="0">
                <a:cs typeface="B Koodak" panose="00000700000000000000" pitchFamily="2" charset="-78"/>
              </a:rPr>
              <a:t>شود، نواحي </a:t>
            </a:r>
            <a:r>
              <a:rPr lang="fa-IR" dirty="0">
                <a:cs typeface="B Koodak" panose="00000700000000000000" pitchFamily="2" charset="-78"/>
              </a:rPr>
              <a:t>مختلف ژنومي به </a:t>
            </a:r>
            <a:r>
              <a:rPr lang="fa-IR" dirty="0" smtClean="0">
                <a:cs typeface="B Koodak" panose="00000700000000000000" pitchFamily="2" charset="-78"/>
              </a:rPr>
              <a:t>طور همزمان </a:t>
            </a:r>
            <a:r>
              <a:rPr lang="fa-IR" dirty="0">
                <a:cs typeface="B Koodak" panose="00000700000000000000" pitchFamily="2" charset="-78"/>
              </a:rPr>
              <a:t>در يك واكنش </a:t>
            </a:r>
            <a:r>
              <a:rPr lang="en-US" dirty="0">
                <a:cs typeface="B Koodak" panose="00000700000000000000" pitchFamily="2" charset="-78"/>
              </a:rPr>
              <a:t>PCR </a:t>
            </a:r>
            <a:r>
              <a:rPr lang="fa-IR" dirty="0">
                <a:cs typeface="B Koodak" panose="00000700000000000000" pitchFamily="2" charset="-78"/>
              </a:rPr>
              <a:t>قابل تكثير مي باشد. </a:t>
            </a:r>
            <a:endParaRPr lang="fa-IR" dirty="0" smtClean="0">
              <a:cs typeface="B Koodak" panose="00000700000000000000" pitchFamily="2" charset="-78"/>
            </a:endParaRPr>
          </a:p>
          <a:p>
            <a:pPr algn="just" rtl="1"/>
            <a:r>
              <a:rPr lang="fa-IR" dirty="0" smtClean="0">
                <a:cs typeface="B Koodak" panose="00000700000000000000" pitchFamily="2" charset="-78"/>
              </a:rPr>
              <a:t>چرخه </a:t>
            </a:r>
            <a:r>
              <a:rPr lang="fa-IR" dirty="0">
                <a:cs typeface="B Koodak" panose="00000700000000000000" pitchFamily="2" charset="-78"/>
              </a:rPr>
              <a:t>هاي ابتدايی بايد دردمای پايين°</a:t>
            </a:r>
            <a:r>
              <a:rPr lang="en-US" dirty="0">
                <a:cs typeface="B Koodak" panose="00000700000000000000" pitchFamily="2" charset="-78"/>
              </a:rPr>
              <a:t>C50- °C37 </a:t>
            </a:r>
            <a:r>
              <a:rPr lang="fa-IR" dirty="0" smtClean="0">
                <a:cs typeface="B Koodak" panose="00000700000000000000" pitchFamily="2" charset="-78"/>
              </a:rPr>
              <a:t> معمولا </a:t>
            </a:r>
            <a:r>
              <a:rPr lang="fa-IR" dirty="0">
                <a:cs typeface="B Koodak" panose="00000700000000000000" pitchFamily="2" charset="-78"/>
              </a:rPr>
              <a:t>براي 5 چرخه اوليه انجام شود تا پرايمر به جايگاه هاي تصادفي در داخل ژنوم متصل </a:t>
            </a:r>
            <a:r>
              <a:rPr lang="fa-IR" dirty="0" smtClean="0">
                <a:cs typeface="B Koodak" panose="00000700000000000000" pitchFamily="2" charset="-78"/>
              </a:rPr>
              <a:t>شوند. سپس </a:t>
            </a:r>
            <a:r>
              <a:rPr lang="fa-IR" dirty="0">
                <a:cs typeface="B Koodak" panose="00000700000000000000" pitchFamily="2" charset="-78"/>
              </a:rPr>
              <a:t>دما افزايش مي يابد </a:t>
            </a:r>
            <a:r>
              <a:rPr lang="fa-IR" dirty="0" smtClean="0">
                <a:cs typeface="B Koodak" panose="00000700000000000000" pitchFamily="2" charset="-78"/>
              </a:rPr>
              <a:t>°</a:t>
            </a:r>
            <a:r>
              <a:rPr lang="en-US" dirty="0" smtClean="0">
                <a:cs typeface="B Koodak" panose="00000700000000000000" pitchFamily="2" charset="-78"/>
              </a:rPr>
              <a:t>C55،</a:t>
            </a:r>
            <a:r>
              <a:rPr lang="fa-IR" dirty="0" smtClean="0">
                <a:cs typeface="B Koodak" panose="00000700000000000000" pitchFamily="2" charset="-78"/>
              </a:rPr>
              <a:t> واكنش </a:t>
            </a:r>
            <a:r>
              <a:rPr lang="fa-IR" dirty="0">
                <a:cs typeface="B Koodak" panose="00000700000000000000" pitchFamily="2" charset="-78"/>
              </a:rPr>
              <a:t>براي 35-30 چرخه ديگر ادامه مي يابد</a:t>
            </a:r>
            <a:r>
              <a:rPr lang="fa-IR" dirty="0" smtClean="0">
                <a:cs typeface="B Koodak" panose="00000700000000000000" pitchFamily="2" charset="-78"/>
              </a:rPr>
              <a:t>، در </a:t>
            </a:r>
            <a:r>
              <a:rPr lang="fa-IR" dirty="0">
                <a:cs typeface="B Koodak" panose="00000700000000000000" pitchFamily="2" charset="-78"/>
              </a:rPr>
              <a:t>واقع تنها جايگاه هاي مناسب تر از بين جايگاه هاي تصادفي اوليه تكثيرخواهند </a:t>
            </a:r>
            <a:r>
              <a:rPr lang="fa-IR" dirty="0" smtClean="0">
                <a:cs typeface="B Koodak" panose="00000700000000000000" pitchFamily="2" charset="-78"/>
              </a:rPr>
              <a:t>شد. البته </a:t>
            </a:r>
            <a:r>
              <a:rPr lang="fa-IR" dirty="0">
                <a:cs typeface="B Koodak" panose="00000700000000000000" pitchFamily="2" charset="-78"/>
              </a:rPr>
              <a:t>اگر مكان هاي اتصال پرايمر روي دو رشته الگو در فاصله مناسبي قرار گرفته </a:t>
            </a:r>
            <a:r>
              <a:rPr lang="fa-IR" dirty="0" smtClean="0">
                <a:cs typeface="B Koodak" panose="00000700000000000000" pitchFamily="2" charset="-78"/>
              </a:rPr>
              <a:t>باشند </a:t>
            </a:r>
            <a:r>
              <a:rPr lang="fa-IR" dirty="0">
                <a:cs typeface="B Koodak" panose="00000700000000000000" pitchFamily="2" charset="-78"/>
              </a:rPr>
              <a:t>و جهت گيري مناسبي نيز نسبت به هم داشته باشند،</a:t>
            </a:r>
            <a:r>
              <a:rPr lang="en-US" dirty="0">
                <a:cs typeface="B Koodak" panose="00000700000000000000" pitchFamily="2" charset="-78"/>
              </a:rPr>
              <a:t>DNA </a:t>
            </a:r>
            <a:r>
              <a:rPr lang="fa-IR" dirty="0">
                <a:cs typeface="B Koodak" panose="00000700000000000000" pitchFamily="2" charset="-78"/>
              </a:rPr>
              <a:t>پليمراز قادر به طي كردن فاصله بين 2 پرايمر اتصال يافته خواهد بود</a:t>
            </a:r>
            <a:r>
              <a:rPr lang="fa-IR" dirty="0" smtClean="0">
                <a:cs typeface="B Koodak" panose="00000700000000000000" pitchFamily="2" charset="-78"/>
              </a:rPr>
              <a:t>.</a:t>
            </a:r>
          </a:p>
          <a:p>
            <a:pPr algn="just" rtl="1"/>
            <a:r>
              <a:rPr lang="fa-IR" dirty="0" smtClean="0">
                <a:cs typeface="B Koodak" panose="00000700000000000000" pitchFamily="2" charset="-78"/>
              </a:rPr>
              <a:t>با </a:t>
            </a:r>
            <a:r>
              <a:rPr lang="fa-IR" dirty="0">
                <a:cs typeface="B Koodak" panose="00000700000000000000" pitchFamily="2" charset="-78"/>
              </a:rPr>
              <a:t>بهينه سازي دقيق مي توان در حدود 50 تا 100 قطعه </a:t>
            </a:r>
            <a:r>
              <a:rPr lang="en-US" dirty="0">
                <a:cs typeface="B Koodak" panose="00000700000000000000" pitchFamily="2" charset="-78"/>
              </a:rPr>
              <a:t>DNA </a:t>
            </a:r>
            <a:r>
              <a:rPr lang="fa-IR" dirty="0" smtClean="0">
                <a:cs typeface="B Koodak" panose="00000700000000000000" pitchFamily="2" charset="-78"/>
              </a:rPr>
              <a:t> مختلف </a:t>
            </a:r>
            <a:r>
              <a:rPr lang="fa-IR" dirty="0">
                <a:cs typeface="B Koodak" panose="00000700000000000000" pitchFamily="2" charset="-78"/>
              </a:rPr>
              <a:t>بدست آورد</a:t>
            </a:r>
            <a:r>
              <a:rPr lang="fa-IR" dirty="0" smtClean="0">
                <a:cs typeface="B Koodak" panose="00000700000000000000" pitchFamily="2" charset="-78"/>
              </a:rPr>
              <a:t>. اين </a:t>
            </a:r>
            <a:r>
              <a:rPr lang="fa-IR" dirty="0">
                <a:cs typeface="B Koodak" panose="00000700000000000000" pitchFamily="2" charset="-78"/>
              </a:rPr>
              <a:t>چند شكلي هاي </a:t>
            </a:r>
            <a:r>
              <a:rPr lang="en-US" dirty="0" smtClean="0">
                <a:cs typeface="B Koodak" panose="00000700000000000000" pitchFamily="2" charset="-78"/>
              </a:rPr>
              <a:t>DNA</a:t>
            </a:r>
            <a:r>
              <a:rPr lang="fa-IR" dirty="0" smtClean="0">
                <a:cs typeface="B Koodak" panose="00000700000000000000" pitchFamily="2" charset="-78"/>
              </a:rPr>
              <a:t> يا </a:t>
            </a:r>
            <a:r>
              <a:rPr lang="fa-IR" dirty="0">
                <a:cs typeface="B Koodak" panose="00000700000000000000" pitchFamily="2" charset="-78"/>
              </a:rPr>
              <a:t>از </a:t>
            </a:r>
            <a:r>
              <a:rPr lang="fa-IR" dirty="0">
                <a:solidFill>
                  <a:srgbClr val="FF0000"/>
                </a:solidFill>
                <a:cs typeface="B Koodak" panose="00000700000000000000" pitchFamily="2" charset="-78"/>
              </a:rPr>
              <a:t>اختلافات موجود در توالي </a:t>
            </a:r>
            <a:r>
              <a:rPr lang="en-US" dirty="0" smtClean="0">
                <a:solidFill>
                  <a:srgbClr val="FF0000"/>
                </a:solidFill>
                <a:cs typeface="B Koodak" panose="00000700000000000000" pitchFamily="2" charset="-78"/>
              </a:rPr>
              <a:t>DNA</a:t>
            </a:r>
            <a:r>
              <a:rPr lang="fa-IR" dirty="0" smtClean="0">
                <a:solidFill>
                  <a:srgbClr val="FF0000"/>
                </a:solidFill>
                <a:cs typeface="B Koodak" panose="00000700000000000000" pitchFamily="2" charset="-78"/>
              </a:rPr>
              <a:t> </a:t>
            </a:r>
            <a:r>
              <a:rPr lang="fa-IR" dirty="0" smtClean="0">
                <a:cs typeface="B Koodak" panose="00000700000000000000" pitchFamily="2" charset="-78"/>
              </a:rPr>
              <a:t>در </a:t>
            </a:r>
            <a:r>
              <a:rPr lang="fa-IR" dirty="0">
                <a:cs typeface="B Koodak" panose="00000700000000000000" pitchFamily="2" charset="-78"/>
              </a:rPr>
              <a:t>مكانهاي اتصال پرايمر يا از دگرگوني هايي كه در اثر </a:t>
            </a:r>
            <a:r>
              <a:rPr lang="fa-IR" dirty="0">
                <a:solidFill>
                  <a:srgbClr val="FF0000"/>
                </a:solidFill>
                <a:cs typeface="B Koodak" panose="00000700000000000000" pitchFamily="2" charset="-78"/>
              </a:rPr>
              <a:t>اضافه شدن</a:t>
            </a:r>
            <a:r>
              <a:rPr lang="fa-IR" dirty="0" smtClean="0">
                <a:solidFill>
                  <a:srgbClr val="FF0000"/>
                </a:solidFill>
                <a:cs typeface="B Koodak" panose="00000700000000000000" pitchFamily="2" charset="-78"/>
              </a:rPr>
              <a:t>، حذف </a:t>
            </a:r>
            <a:r>
              <a:rPr lang="fa-IR" dirty="0">
                <a:solidFill>
                  <a:srgbClr val="FF0000"/>
                </a:solidFill>
                <a:cs typeface="B Koodak" panose="00000700000000000000" pitchFamily="2" charset="-78"/>
              </a:rPr>
              <a:t>و واژگوني </a:t>
            </a:r>
            <a:r>
              <a:rPr lang="fa-IR" dirty="0">
                <a:cs typeface="B Koodak" panose="00000700000000000000" pitchFamily="2" charset="-78"/>
              </a:rPr>
              <a:t>در نواحي تكثير شده روي داده است</a:t>
            </a:r>
            <a:r>
              <a:rPr lang="fa-IR" dirty="0" smtClean="0">
                <a:cs typeface="B Koodak" panose="00000700000000000000" pitchFamily="2" charset="-78"/>
              </a:rPr>
              <a:t>، منشاء مي گيرد. باندهاي </a:t>
            </a:r>
            <a:r>
              <a:rPr lang="fa-IR" dirty="0">
                <a:cs typeface="B Koodak" panose="00000700000000000000" pitchFamily="2" charset="-78"/>
              </a:rPr>
              <a:t>مشاهده شده بازتابي ازساختمان كل مولكول </a:t>
            </a:r>
            <a:r>
              <a:rPr lang="en-US" dirty="0" smtClean="0">
                <a:cs typeface="B Koodak" panose="00000700000000000000" pitchFamily="2" charset="-78"/>
              </a:rPr>
              <a:t>DNA</a:t>
            </a:r>
            <a:r>
              <a:rPr lang="fa-IR" dirty="0" smtClean="0">
                <a:cs typeface="B Koodak" panose="00000700000000000000" pitchFamily="2" charset="-78"/>
              </a:rPr>
              <a:t> استفاده </a:t>
            </a:r>
            <a:r>
              <a:rPr lang="fa-IR" dirty="0">
                <a:cs typeface="B Koodak" panose="00000700000000000000" pitchFamily="2" charset="-78"/>
              </a:rPr>
              <a:t>شده به عنوان الگو مي باشند</a:t>
            </a:r>
            <a:r>
              <a:rPr lang="fa-IR" dirty="0" smtClean="0">
                <a:cs typeface="B Koodak" panose="00000700000000000000" pitchFamily="2" charset="-78"/>
              </a:rPr>
              <a:t>. اين </a:t>
            </a:r>
            <a:r>
              <a:rPr lang="fa-IR" dirty="0">
                <a:cs typeface="B Koodak" panose="00000700000000000000" pitchFamily="2" charset="-78"/>
              </a:rPr>
              <a:t>روش تكنيكي عالي </a:t>
            </a:r>
            <a:r>
              <a:rPr lang="fa-IR" dirty="0" smtClean="0">
                <a:cs typeface="B Koodak" panose="00000700000000000000" pitchFamily="2" charset="-78"/>
              </a:rPr>
              <a:t>در </a:t>
            </a:r>
            <a:r>
              <a:rPr lang="fa-IR" dirty="0" smtClean="0">
                <a:solidFill>
                  <a:srgbClr val="FF0000"/>
                </a:solidFill>
                <a:cs typeface="B Koodak" panose="00000700000000000000" pitchFamily="2" charset="-78"/>
              </a:rPr>
              <a:t>فيلوژنتيك يا شجره </a:t>
            </a:r>
            <a:r>
              <a:rPr lang="fa-IR" dirty="0">
                <a:solidFill>
                  <a:srgbClr val="FF0000"/>
                </a:solidFill>
                <a:cs typeface="B Koodak" panose="00000700000000000000" pitchFamily="2" charset="-78"/>
              </a:rPr>
              <a:t>شناسي </a:t>
            </a:r>
            <a:r>
              <a:rPr lang="fa-IR" dirty="0" smtClean="0">
                <a:cs typeface="B Koodak" panose="00000700000000000000" pitchFamily="2" charset="-78"/>
              </a:rPr>
              <a:t>مي باشد</a:t>
            </a:r>
            <a:r>
              <a:rPr lang="fa-IR" dirty="0">
                <a:cs typeface="B Koodak" panose="00000700000000000000" pitchFamily="2" charset="-78"/>
              </a:rPr>
              <a:t>، </a:t>
            </a:r>
            <a:r>
              <a:rPr lang="fa-IR" dirty="0" smtClean="0">
                <a:cs typeface="B Koodak" panose="00000700000000000000" pitchFamily="2" charset="-78"/>
              </a:rPr>
              <a:t>انتظارمي رود كه </a:t>
            </a:r>
            <a:r>
              <a:rPr lang="fa-IR" dirty="0">
                <a:cs typeface="B Koodak" panose="00000700000000000000" pitchFamily="2" charset="-78"/>
              </a:rPr>
              <a:t>دو موجود زنده خويشاوند داراي الگوي باندي مشابه تري نسبت به2 موجودي باشندكه از نظرتكاملي دورتر هستند.</a:t>
            </a:r>
          </a:p>
          <a:p>
            <a:pPr algn="just" rtl="1"/>
            <a:endParaRPr lang="en-US" dirty="0">
              <a:cs typeface="B Koodak" panose="00000700000000000000" pitchFamily="2" charset="-78"/>
            </a:endParaRPr>
          </a:p>
        </p:txBody>
      </p:sp>
      <p:sp>
        <p:nvSpPr>
          <p:cNvPr id="4" name="Date Placeholder 3"/>
          <p:cNvSpPr>
            <a:spLocks noGrp="1"/>
          </p:cNvSpPr>
          <p:nvPr>
            <p:ph type="dt" sz="half" idx="10"/>
          </p:nvPr>
        </p:nvSpPr>
        <p:spPr/>
        <p:txBody>
          <a:bodyPr/>
          <a:lstStyle/>
          <a:p>
            <a:fld id="{28F31F52-8730-4BFF-B853-7BD5438DD797}" type="datetime1">
              <a:rPr lang="en-US" smtClean="0"/>
              <a:t>10/31/2022</a:t>
            </a:fld>
            <a:endParaRPr lang="en-US"/>
          </a:p>
        </p:txBody>
      </p:sp>
      <p:sp>
        <p:nvSpPr>
          <p:cNvPr id="5" name="Footer Placeholder 4"/>
          <p:cNvSpPr>
            <a:spLocks noGrp="1"/>
          </p:cNvSpPr>
          <p:nvPr>
            <p:ph type="ftr" sz="quarter" idx="11"/>
          </p:nvPr>
        </p:nvSpPr>
        <p:spPr/>
        <p:txBody>
          <a:bodyPr/>
          <a:lstStyle/>
          <a:p>
            <a:r>
              <a:rPr lang="en-US" dirty="0" smtClean="0"/>
              <a:t>PCR- Dr. </a:t>
            </a:r>
            <a:r>
              <a:rPr lang="en-US" dirty="0" err="1" smtClean="0"/>
              <a:t>Kamarehei</a:t>
            </a:r>
            <a:endParaRPr lang="en-US" dirty="0"/>
          </a:p>
        </p:txBody>
      </p:sp>
      <p:sp>
        <p:nvSpPr>
          <p:cNvPr id="6" name="Slide Number Placeholder 5"/>
          <p:cNvSpPr>
            <a:spLocks noGrp="1"/>
          </p:cNvSpPr>
          <p:nvPr>
            <p:ph type="sldNum" sz="quarter" idx="12"/>
          </p:nvPr>
        </p:nvSpPr>
        <p:spPr/>
        <p:txBody>
          <a:bodyPr/>
          <a:lstStyle/>
          <a:p>
            <a:fld id="{EB66664F-972B-436D-92DA-6AFC8DF1C417}" type="slidenum">
              <a:rPr lang="en-US" smtClean="0"/>
              <a:t>9</a:t>
            </a:fld>
            <a:endParaRPr lang="en-US"/>
          </a:p>
        </p:txBody>
      </p:sp>
      <p:pic>
        <p:nvPicPr>
          <p:cNvPr id="7" name="Picture 6"/>
          <p:cNvPicPr>
            <a:picLocks noChangeAspect="1"/>
          </p:cNvPicPr>
          <p:nvPr/>
        </p:nvPicPr>
        <p:blipFill>
          <a:blip r:embed="rId2"/>
          <a:stretch>
            <a:fillRect/>
          </a:stretch>
        </p:blipFill>
        <p:spPr>
          <a:xfrm>
            <a:off x="9274002" y="2784143"/>
            <a:ext cx="2560264" cy="1861711"/>
          </a:xfrm>
          <a:prstGeom prst="rect">
            <a:avLst/>
          </a:prstGeom>
        </p:spPr>
      </p:pic>
    </p:spTree>
    <p:extLst>
      <p:ext uri="{BB962C8B-B14F-4D97-AF65-F5344CB8AC3E}">
        <p14:creationId xmlns:p14="http://schemas.microsoft.com/office/powerpoint/2010/main" val="12148763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931</TotalTime>
  <Words>2483</Words>
  <Application>Microsoft Office PowerPoint</Application>
  <PresentationFormat>Widescreen</PresentationFormat>
  <Paragraphs>159</Paragraphs>
  <Slides>22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AdineKirnberg</vt:lpstr>
      <vt:lpstr>Arial</vt:lpstr>
      <vt:lpstr>B Koodak</vt:lpstr>
      <vt:lpstr>Calibri</vt:lpstr>
      <vt:lpstr>Tahoma</vt:lpstr>
      <vt:lpstr>Trebuchet MS</vt:lpstr>
      <vt:lpstr>Wingdings</vt:lpstr>
      <vt:lpstr>Wingdings 3</vt:lpstr>
      <vt:lpstr>Facet</vt:lpstr>
      <vt:lpstr>روش های مختلف PCR</vt:lpstr>
      <vt:lpstr>Polymerase Chain Reaction</vt:lpstr>
      <vt:lpstr>مراحل PCR</vt:lpstr>
      <vt:lpstr>Multiplex PCR PCR  چندتایی </vt:lpstr>
      <vt:lpstr>RT-PCR </vt:lpstr>
      <vt:lpstr>Real time PCR</vt:lpstr>
      <vt:lpstr>PowerPoint Presentation</vt:lpstr>
      <vt:lpstr>Nested PCR </vt:lpstr>
      <vt:lpstr>RAPD-PCR (Random Amplified Polymorphic DNA)</vt:lpstr>
      <vt:lpstr>ARMS-PCR Amplification Refractory Mutation System </vt:lpstr>
      <vt:lpstr>rep-PCR</vt:lpstr>
      <vt:lpstr>COLD-PCR   co-amplification at lower denaturation temperature</vt:lpstr>
      <vt:lpstr>End – point PCR</vt:lpstr>
      <vt:lpstr>Touch-down PCR </vt:lpstr>
      <vt:lpstr> Hot-Start PCR </vt:lpstr>
      <vt:lpstr>Asymmetric PCR </vt:lpstr>
      <vt:lpstr>Inverse PCR   PCR معکوس </vt:lpstr>
      <vt:lpstr>ISSR-PCR Inter simple sequence repeat</vt:lpstr>
      <vt:lpstr>RNase H-dependent PCR</vt:lpstr>
      <vt:lpstr>single cell PCR</vt:lpstr>
      <vt:lpstr>PowerPoint Presentation</vt:lpstr>
      <vt:lpstr>Thanks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flora</dc:creator>
  <cp:lastModifiedBy>digital20</cp:lastModifiedBy>
  <cp:revision>198</cp:revision>
  <dcterms:created xsi:type="dcterms:W3CDTF">2022-10-19T08:11:16Z</dcterms:created>
  <dcterms:modified xsi:type="dcterms:W3CDTF">2022-10-31T08:12:38Z</dcterms:modified>
</cp:coreProperties>
</file>