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  <p:sldId id="290" r:id="rId3"/>
    <p:sldId id="289" r:id="rId4"/>
    <p:sldId id="272" r:id="rId5"/>
    <p:sldId id="273" r:id="rId6"/>
    <p:sldId id="277" r:id="rId7"/>
    <p:sldId id="278" r:id="rId8"/>
    <p:sldId id="279" r:id="rId9"/>
    <p:sldId id="280" r:id="rId10"/>
    <p:sldId id="274" r:id="rId11"/>
    <p:sldId id="281" r:id="rId12"/>
    <p:sldId id="282" r:id="rId13"/>
    <p:sldId id="283" r:id="rId14"/>
    <p:sldId id="284" r:id="rId15"/>
    <p:sldId id="287" r:id="rId16"/>
  </p:sldIdLst>
  <p:sldSz cx="10801350" cy="712946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B Koodak" panose="00000700000000000000" pitchFamily="2" charset="-78"/>
      <p:bold r:id="rId21"/>
    </p:embeddedFont>
  </p:embeddedFontLst>
  <p:defaultTextStyle>
    <a:defPPr>
      <a:defRPr lang="fa-IR"/>
    </a:defPPr>
    <a:lvl1pPr marL="0" algn="r" defTabSz="1024451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2225" algn="r" defTabSz="1024451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4451" algn="r" defTabSz="1024451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6676" algn="r" defTabSz="1024451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8900" algn="r" defTabSz="1024451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61127" algn="r" defTabSz="1024451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3352" algn="r" defTabSz="1024451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5576" algn="r" defTabSz="1024451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7802" algn="r" defTabSz="1024451" rtl="1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9900"/>
    <a:srgbClr val="FF0066"/>
    <a:srgbClr val="33CC33"/>
    <a:srgbClr val="0066CC"/>
    <a:srgbClr val="808000"/>
    <a:srgbClr val="0066FF"/>
    <a:srgbClr val="FFFFCC"/>
    <a:srgbClr val="66FF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36" y="-102"/>
      </p:cViewPr>
      <p:guideLst>
        <p:guide orient="horz" pos="2246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2214757"/>
            <a:ext cx="9181148" cy="1528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6" y="4040029"/>
            <a:ext cx="7560945" cy="18219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F17F-2F56-4B72-ABD5-1CE7E2E75E8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04/15/1444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18A2-2B17-43E3-AD9F-651D7A867C8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9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F17F-2F56-4B72-ABD5-1CE7E2E75E8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04/15/1444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18A2-2B17-43E3-AD9F-651D7A867C8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8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85512"/>
            <a:ext cx="2430304" cy="608314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71" y="285512"/>
            <a:ext cx="7110889" cy="60831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F17F-2F56-4B72-ABD5-1CE7E2E75E8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04/15/1444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18A2-2B17-43E3-AD9F-651D7A867C8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6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F17F-2F56-4B72-ABD5-1CE7E2E75E8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04/15/1444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18A2-2B17-43E3-AD9F-651D7A867C8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3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581344"/>
            <a:ext cx="9181148" cy="1415991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3021772"/>
            <a:ext cx="9181148" cy="15595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6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8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30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2001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73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F17F-2F56-4B72-ABD5-1CE7E2E75E8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04/15/1444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18A2-2B17-43E3-AD9F-651D7A867C8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72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63544"/>
            <a:ext cx="4770596" cy="47051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6" y="1663544"/>
            <a:ext cx="4770596" cy="47051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F17F-2F56-4B72-ABD5-1CE7E2E75E8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04/15/1444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18A2-2B17-43E3-AD9F-651D7A867C8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1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95878"/>
            <a:ext cx="4772472" cy="665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49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89" indent="0">
              <a:buNone/>
              <a:defRPr sz="1600" b="1"/>
            </a:lvl8pPr>
            <a:lvl9pPr marL="36573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260965"/>
            <a:ext cx="4772472" cy="41076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40" y="1595878"/>
            <a:ext cx="4774347" cy="66508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49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89" indent="0">
              <a:buNone/>
              <a:defRPr sz="1600" b="1"/>
            </a:lvl8pPr>
            <a:lvl9pPr marL="36573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40" y="2260965"/>
            <a:ext cx="4774347" cy="41076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F17F-2F56-4B72-ABD5-1CE7E2E75E8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04/15/1444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18A2-2B17-43E3-AD9F-651D7A867C8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7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F17F-2F56-4B72-ABD5-1CE7E2E75E8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04/15/1444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18A2-2B17-43E3-AD9F-651D7A867C8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9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F17F-2F56-4B72-ABD5-1CE7E2E75E8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04/15/1444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18A2-2B17-43E3-AD9F-651D7A867C8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34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9" y="283858"/>
            <a:ext cx="3553570" cy="120804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31" y="283862"/>
            <a:ext cx="6038255" cy="60847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9" y="1491910"/>
            <a:ext cx="3553570" cy="4876751"/>
          </a:xfrm>
        </p:spPr>
        <p:txBody>
          <a:bodyPr/>
          <a:lstStyle>
            <a:lvl1pPr marL="0" indent="0">
              <a:buNone/>
              <a:defRPr sz="1300"/>
            </a:lvl1pPr>
            <a:lvl2pPr marL="457170" indent="0">
              <a:buNone/>
              <a:defRPr sz="1200"/>
            </a:lvl2pPr>
            <a:lvl3pPr marL="914340" indent="0">
              <a:buNone/>
              <a:defRPr sz="1000"/>
            </a:lvl3pPr>
            <a:lvl4pPr marL="1371510" indent="0">
              <a:buNone/>
              <a:defRPr sz="900"/>
            </a:lvl4pPr>
            <a:lvl5pPr marL="1828680" indent="0">
              <a:buNone/>
              <a:defRPr sz="900"/>
            </a:lvl5pPr>
            <a:lvl6pPr marL="2285849" indent="0">
              <a:buNone/>
              <a:defRPr sz="900"/>
            </a:lvl6pPr>
            <a:lvl7pPr marL="2743020" indent="0">
              <a:buNone/>
              <a:defRPr sz="900"/>
            </a:lvl7pPr>
            <a:lvl8pPr marL="3200189" indent="0">
              <a:buNone/>
              <a:defRPr sz="900"/>
            </a:lvl8pPr>
            <a:lvl9pPr marL="36573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F17F-2F56-4B72-ABD5-1CE7E2E75E8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04/15/1444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18A2-2B17-43E3-AD9F-651D7A867C8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8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0" y="4990624"/>
            <a:ext cx="6480810" cy="58917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0" y="637031"/>
            <a:ext cx="6480810" cy="4277678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40" indent="0">
              <a:buNone/>
              <a:defRPr sz="2400"/>
            </a:lvl3pPr>
            <a:lvl4pPr marL="1371510" indent="0">
              <a:buNone/>
              <a:defRPr sz="2000"/>
            </a:lvl4pPr>
            <a:lvl5pPr marL="1828680" indent="0">
              <a:buNone/>
              <a:defRPr sz="2000"/>
            </a:lvl5pPr>
            <a:lvl6pPr marL="2285849" indent="0">
              <a:buNone/>
              <a:defRPr sz="2000"/>
            </a:lvl6pPr>
            <a:lvl7pPr marL="2743020" indent="0">
              <a:buNone/>
              <a:defRPr sz="2000"/>
            </a:lvl7pPr>
            <a:lvl8pPr marL="3200189" indent="0">
              <a:buNone/>
              <a:defRPr sz="2000"/>
            </a:lvl8pPr>
            <a:lvl9pPr marL="3657359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0" y="5579797"/>
            <a:ext cx="6480810" cy="836721"/>
          </a:xfrm>
        </p:spPr>
        <p:txBody>
          <a:bodyPr/>
          <a:lstStyle>
            <a:lvl1pPr marL="0" indent="0">
              <a:buNone/>
              <a:defRPr sz="1300"/>
            </a:lvl1pPr>
            <a:lvl2pPr marL="457170" indent="0">
              <a:buNone/>
              <a:defRPr sz="1200"/>
            </a:lvl2pPr>
            <a:lvl3pPr marL="914340" indent="0">
              <a:buNone/>
              <a:defRPr sz="1000"/>
            </a:lvl3pPr>
            <a:lvl4pPr marL="1371510" indent="0">
              <a:buNone/>
              <a:defRPr sz="900"/>
            </a:lvl4pPr>
            <a:lvl5pPr marL="1828680" indent="0">
              <a:buNone/>
              <a:defRPr sz="900"/>
            </a:lvl5pPr>
            <a:lvl6pPr marL="2285849" indent="0">
              <a:buNone/>
              <a:defRPr sz="900"/>
            </a:lvl6pPr>
            <a:lvl7pPr marL="2743020" indent="0">
              <a:buNone/>
              <a:defRPr sz="900"/>
            </a:lvl7pPr>
            <a:lvl8pPr marL="3200189" indent="0">
              <a:buNone/>
              <a:defRPr sz="900"/>
            </a:lvl8pPr>
            <a:lvl9pPr marL="36573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F17F-2F56-4B72-ABD5-1CE7E2E75E8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04/15/1444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18A2-2B17-43E3-AD9F-651D7A867C8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71" y="285509"/>
            <a:ext cx="9721215" cy="1188244"/>
          </a:xfrm>
          <a:prstGeom prst="rect">
            <a:avLst/>
          </a:prstGeom>
        </p:spPr>
        <p:txBody>
          <a:bodyPr vert="horz" lIns="91434" tIns="45718" rIns="91434" bIns="45718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71" y="1663544"/>
            <a:ext cx="9721215" cy="4705116"/>
          </a:xfrm>
          <a:prstGeom prst="rect">
            <a:avLst/>
          </a:prstGeom>
        </p:spPr>
        <p:txBody>
          <a:bodyPr vert="horz" lIns="91434" tIns="45718" rIns="91434" bIns="45718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40971" y="6607957"/>
            <a:ext cx="2520315" cy="379578"/>
          </a:xfrm>
          <a:prstGeom prst="rect">
            <a:avLst/>
          </a:prstGeom>
        </p:spPr>
        <p:txBody>
          <a:bodyPr vert="horz" lIns="91434" tIns="45718" rIns="91434" bIns="45718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0"/>
            <a:fld id="{410FF17F-2F56-4B72-ABD5-1CE7E2E75E8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340"/>
              <a:t>04/15/1444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1" y="6607957"/>
            <a:ext cx="3420428" cy="379578"/>
          </a:xfrm>
          <a:prstGeom prst="rect">
            <a:avLst/>
          </a:prstGeom>
        </p:spPr>
        <p:txBody>
          <a:bodyPr vert="horz" lIns="91434" tIns="45718" rIns="91434" bIns="45718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0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69" y="6607957"/>
            <a:ext cx="2520315" cy="379578"/>
          </a:xfrm>
          <a:prstGeom prst="rect">
            <a:avLst/>
          </a:prstGeom>
        </p:spPr>
        <p:txBody>
          <a:bodyPr vert="horz" lIns="91434" tIns="45718" rIns="91434" bIns="45718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40"/>
            <a:fld id="{F2B818A2-2B17-43E3-AD9F-651D7A867C8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defTabSz="914340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5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4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7" indent="-342877" algn="r" defTabSz="91434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2" indent="-285731" algn="r" defTabSz="91434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5" indent="-228585" algn="r" defTabSz="9143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4" indent="-228585" algn="r" defTabSz="91434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5" indent="-228585" algn="r" defTabSz="91434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4" indent="-228585" algn="r" defTabSz="9143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4" indent="-228585" algn="r" defTabSz="9143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5" indent="-228585" algn="r" defTabSz="9143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4" indent="-228585" algn="r" defTabSz="9143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34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r" defTabSz="91434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r" defTabSz="91434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0" algn="r" defTabSz="91434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r" defTabSz="91434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9" algn="r" defTabSz="91434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r" defTabSz="91434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9" algn="r" defTabSz="91434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9" algn="r" defTabSz="91434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فایل PNG بسم الله الرحمن الرحیم - رنگ آبی - Bismillah Rahman Rahim in  Arabic PNG"/>
          <p:cNvSpPr>
            <a:spLocks noChangeAspect="1" noChangeArrowheads="1"/>
          </p:cNvSpPr>
          <p:nvPr/>
        </p:nvSpPr>
        <p:spPr bwMode="auto">
          <a:xfrm>
            <a:off x="10583863" y="-136525"/>
            <a:ext cx="296862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79" y="1265823"/>
            <a:ext cx="5328592" cy="447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32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34" y="180355"/>
            <a:ext cx="5976664" cy="68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120755" y="2276878"/>
            <a:ext cx="504056" cy="28803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7560915" y="2276878"/>
            <a:ext cx="504056" cy="28803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7530093" y="4212803"/>
            <a:ext cx="504056" cy="28803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7560915" y="3222665"/>
            <a:ext cx="504056" cy="28803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6120755" y="4212803"/>
            <a:ext cx="504056" cy="28803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6073899" y="3216076"/>
            <a:ext cx="504056" cy="28803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7561731" y="5292923"/>
            <a:ext cx="504056" cy="28803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6122412" y="5292923"/>
            <a:ext cx="504056" cy="28803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797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574674"/>
            <a:ext cx="10467975" cy="61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1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5" b="42672"/>
          <a:stretch/>
        </p:blipFill>
        <p:spPr bwMode="auto">
          <a:xfrm>
            <a:off x="1296219" y="2268587"/>
            <a:ext cx="8495341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4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82" y="1548507"/>
            <a:ext cx="8166348" cy="461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9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47" y="900435"/>
            <a:ext cx="944973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7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4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ndrc.umsha.ac.ir/uploads/header2_8629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68" b="17961"/>
          <a:stretch/>
        </p:blipFill>
        <p:spPr bwMode="auto">
          <a:xfrm>
            <a:off x="4176539" y="74950"/>
            <a:ext cx="666066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01" t="9836" r="34907" b="72541"/>
          <a:stretch/>
        </p:blipFill>
        <p:spPr bwMode="auto">
          <a:xfrm>
            <a:off x="42364" y="1404491"/>
            <a:ext cx="7014495" cy="137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0355" y="3468643"/>
            <a:ext cx="61206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dirty="0" smtClean="0">
                <a:solidFill>
                  <a:srgbClr val="0070C0"/>
                </a:solidFill>
                <a:cs typeface="B Koodak" panose="00000700000000000000" pitchFamily="2" charset="-78"/>
              </a:rPr>
              <a:t>مدرس : ثریا معمر</a:t>
            </a:r>
          </a:p>
          <a:p>
            <a:pPr algn="ctr"/>
            <a:r>
              <a:rPr lang="fa-IR" sz="3200" dirty="0" smtClean="0">
                <a:solidFill>
                  <a:srgbClr val="0070C0"/>
                </a:solidFill>
                <a:cs typeface="B Koodak" panose="00000700000000000000" pitchFamily="2" charset="-78"/>
              </a:rPr>
              <a:t> </a:t>
            </a:r>
          </a:p>
          <a:p>
            <a:pPr algn="ctr"/>
            <a:r>
              <a:rPr lang="fa-IR" sz="2800" dirty="0" smtClean="0">
                <a:solidFill>
                  <a:schemeClr val="accent6">
                    <a:lumMod val="75000"/>
                  </a:schemeClr>
                </a:solidFill>
                <a:cs typeface="B Koodak" panose="00000700000000000000" pitchFamily="2" charset="-78"/>
              </a:rPr>
              <a:t>دانشجوی دکتری آمارزیستی</a:t>
            </a:r>
            <a:endParaRPr lang="fa-IR" sz="2800" dirty="0">
              <a:solidFill>
                <a:schemeClr val="accent6">
                  <a:lumMod val="75000"/>
                </a:schemeClr>
              </a:solidFill>
              <a:cs typeface="B Koodak" panose="00000700000000000000" pitchFamily="2" charset="-78"/>
            </a:endParaRPr>
          </a:p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cs typeface="B Koodak" panose="00000700000000000000" pitchFamily="2" charset="-78"/>
              </a:rPr>
              <a:t>moamersoraya@yahoo.com</a:t>
            </a:r>
            <a:r>
              <a:rPr lang="fa-IR" sz="2800" dirty="0" smtClean="0">
                <a:solidFill>
                  <a:schemeClr val="accent2">
                    <a:lumMod val="75000"/>
                  </a:schemeClr>
                </a:solidFill>
                <a:cs typeface="B Koodak" panose="00000700000000000000" pitchFamily="2" charset="-78"/>
              </a:rPr>
              <a:t> </a:t>
            </a:r>
            <a:endParaRPr lang="fa-IR" sz="2800" dirty="0">
              <a:solidFill>
                <a:schemeClr val="accent2">
                  <a:lumMod val="75000"/>
                </a:schemeClr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09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07" y="285509"/>
            <a:ext cx="10081120" cy="1188244"/>
          </a:xfrm>
        </p:spPr>
        <p:txBody>
          <a:bodyPr/>
          <a:lstStyle/>
          <a:p>
            <a:r>
              <a:rPr lang="fa-IR" dirty="0" smtClean="0">
                <a:cs typeface="B Koodak" panose="00000700000000000000" pitchFamily="2" charset="-78"/>
              </a:rPr>
              <a:t>فهرست مطالب 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07" y="1663544"/>
            <a:ext cx="10153128" cy="4705116"/>
          </a:xfrm>
        </p:spPr>
        <p:txBody>
          <a:bodyPr/>
          <a:lstStyle/>
          <a:p>
            <a:pPr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fa-IR" dirty="0" smtClean="0">
                <a:cs typeface="B Koodak" panose="00000700000000000000" pitchFamily="2" charset="-78"/>
              </a:rPr>
              <a:t> تعریف آنالیز کوواریانس</a:t>
            </a:r>
            <a:endParaRPr lang="fa-IR" dirty="0" smtClean="0">
              <a:cs typeface="B Koodak" panose="00000700000000000000" pitchFamily="2" charset="-78"/>
            </a:endParaRP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fa-IR" dirty="0" smtClean="0">
                <a:cs typeface="B Koodak" panose="00000700000000000000" pitchFamily="2" charset="-78"/>
              </a:rPr>
              <a:t> کجا </a:t>
            </a:r>
            <a:r>
              <a:rPr lang="fa-IR" dirty="0" smtClean="0">
                <a:cs typeface="B Koodak" panose="00000700000000000000" pitchFamily="2" charset="-78"/>
              </a:rPr>
              <a:t>و چرا استفاده </a:t>
            </a:r>
            <a:r>
              <a:rPr lang="fa-IR" dirty="0" smtClean="0">
                <a:cs typeface="B Koodak" panose="00000700000000000000" pitchFamily="2" charset="-78"/>
              </a:rPr>
              <a:t>از آنالیز کوواریانس می </a:t>
            </a:r>
            <a:r>
              <a:rPr lang="fa-IR" dirty="0" smtClean="0">
                <a:cs typeface="B Koodak" panose="00000700000000000000" pitchFamily="2" charset="-78"/>
              </a:rPr>
              <a:t>کنیم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fa-IR" dirty="0" smtClean="0">
                <a:cs typeface="B Koodak" panose="00000700000000000000" pitchFamily="2" charset="-78"/>
              </a:rPr>
              <a:t> پیش </a:t>
            </a:r>
            <a:r>
              <a:rPr lang="fa-IR" dirty="0" smtClean="0">
                <a:cs typeface="B Koodak" panose="00000700000000000000" pitchFamily="2" charset="-78"/>
              </a:rPr>
              <a:t>فرض ها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fa-IR" dirty="0" smtClean="0">
                <a:cs typeface="B Koodak" panose="00000700000000000000" pitchFamily="2" charset="-78"/>
              </a:rPr>
              <a:t> تحلیل با نرم </a:t>
            </a:r>
            <a:r>
              <a:rPr lang="fa-IR" dirty="0" smtClean="0">
                <a:cs typeface="B Koodak" panose="00000700000000000000" pitchFamily="2" charset="-78"/>
              </a:rPr>
              <a:t>افزار </a:t>
            </a:r>
            <a:r>
              <a:rPr lang="en-US" dirty="0" err="1" smtClean="0">
                <a:cs typeface="B Koodak" panose="00000700000000000000" pitchFamily="2" charset="-78"/>
              </a:rPr>
              <a:t>spss</a:t>
            </a:r>
            <a:endParaRPr lang="fa-IR" dirty="0" smtClean="0">
              <a:cs typeface="B Koodak" panose="00000700000000000000" pitchFamily="2" charset="-78"/>
            </a:endParaRP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v"/>
            </a:pPr>
            <a:r>
              <a:rPr lang="fa-IR" dirty="0" smtClean="0">
                <a:cs typeface="B Koodak" panose="00000700000000000000" pitchFamily="2" charset="-78"/>
              </a:rPr>
              <a:t> تفسیر </a:t>
            </a:r>
            <a:r>
              <a:rPr lang="fa-IR" dirty="0" smtClean="0">
                <a:cs typeface="B Koodak" panose="00000700000000000000" pitchFamily="2" charset="-78"/>
              </a:rPr>
              <a:t>نتایج </a:t>
            </a:r>
            <a:endParaRPr lang="fa-IR" dirty="0"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394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harmaceutical Industry Iran – current status, opportunities and threats -  Euratra"/>
          <p:cNvSpPr>
            <a:spLocks noChangeAspect="1" noChangeArrowheads="1"/>
          </p:cNvSpPr>
          <p:nvPr/>
        </p:nvSpPr>
        <p:spPr bwMode="auto">
          <a:xfrm>
            <a:off x="10540693" y="-150181"/>
            <a:ext cx="360045" cy="31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2459" tIns="51229" rIns="102459" bIns="51229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3077" name="Picture 5" descr="Kharazmi Pharmaceutical Company | Linked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189" y="4762465"/>
            <a:ext cx="3912735" cy="211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142189" y="2259689"/>
            <a:ext cx="2126486" cy="1572025"/>
          </a:xfrm>
          <a:prstGeom prst="ellipse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2459" tIns="51229" rIns="102459" bIns="51229" rtlCol="1" anchor="ctr"/>
          <a:lstStyle/>
          <a:p>
            <a:pPr algn="ctr"/>
            <a:r>
              <a:rPr lang="en-US" sz="3100" dirty="0"/>
              <a:t>Control</a:t>
            </a:r>
            <a:endParaRPr lang="fa-IR" sz="3100" dirty="0"/>
          </a:p>
        </p:txBody>
      </p:sp>
      <p:sp>
        <p:nvSpPr>
          <p:cNvPr id="7" name="Rectangle 6"/>
          <p:cNvSpPr/>
          <p:nvPr/>
        </p:nvSpPr>
        <p:spPr>
          <a:xfrm>
            <a:off x="3555353" y="570399"/>
            <a:ext cx="4586836" cy="580512"/>
          </a:xfrm>
          <a:prstGeom prst="rect">
            <a:avLst/>
          </a:prstGeom>
          <a:solidFill>
            <a:srgbClr val="CCFF33"/>
          </a:solidFill>
        </p:spPr>
        <p:txBody>
          <a:bodyPr wrap="none" lIns="102459" tIns="51229" rIns="102459" bIns="51229">
            <a:spAutoFit/>
          </a:bodyPr>
          <a:lstStyle/>
          <a:p>
            <a:r>
              <a:rPr lang="en-US" sz="3100" dirty="0"/>
              <a:t>A pharmaceutical company</a:t>
            </a:r>
            <a:endParaRPr lang="fa-IR" sz="3100" dirty="0"/>
          </a:p>
        </p:txBody>
      </p:sp>
      <p:sp>
        <p:nvSpPr>
          <p:cNvPr id="10" name="Oval 9"/>
          <p:cNvSpPr/>
          <p:nvPr/>
        </p:nvSpPr>
        <p:spPr>
          <a:xfrm>
            <a:off x="722405" y="2217282"/>
            <a:ext cx="2126486" cy="1572025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2459" tIns="51229" rIns="102459" bIns="51229" rtlCol="1" anchor="ctr"/>
          <a:lstStyle/>
          <a:p>
            <a:pPr algn="ctr"/>
            <a:r>
              <a:rPr lang="en-US" sz="2200" dirty="0"/>
              <a:t> </a:t>
            </a:r>
            <a:r>
              <a:rPr lang="en-US" sz="2200" dirty="0"/>
              <a:t>New</a:t>
            </a:r>
          </a:p>
          <a:p>
            <a:pPr algn="ctr"/>
            <a:r>
              <a:rPr lang="en-US" sz="2200" dirty="0"/>
              <a:t>medicine</a:t>
            </a:r>
            <a:endParaRPr lang="fa-IR" sz="2200" dirty="0"/>
          </a:p>
        </p:txBody>
      </p:sp>
      <p:sp>
        <p:nvSpPr>
          <p:cNvPr id="11" name="Oval 10"/>
          <p:cNvSpPr/>
          <p:nvPr/>
        </p:nvSpPr>
        <p:spPr>
          <a:xfrm>
            <a:off x="3274189" y="2217282"/>
            <a:ext cx="2126486" cy="15720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2459" tIns="51229" rIns="102459" bIns="51229" rtlCol="1" anchor="ctr"/>
          <a:lstStyle/>
          <a:p>
            <a:pPr algn="ctr"/>
            <a:r>
              <a:rPr lang="en-US" sz="2200" dirty="0"/>
              <a:t> </a:t>
            </a:r>
            <a:r>
              <a:rPr lang="en-US" sz="2200" dirty="0"/>
              <a:t>Old </a:t>
            </a:r>
            <a:r>
              <a:rPr lang="en-US" sz="2200" dirty="0"/>
              <a:t>medicine</a:t>
            </a:r>
            <a:endParaRPr lang="fa-IR" sz="2200" dirty="0"/>
          </a:p>
        </p:txBody>
      </p:sp>
      <p:sp>
        <p:nvSpPr>
          <p:cNvPr id="12" name="Oval 11"/>
          <p:cNvSpPr/>
          <p:nvPr/>
        </p:nvSpPr>
        <p:spPr>
          <a:xfrm>
            <a:off x="5766551" y="2217282"/>
            <a:ext cx="2126486" cy="1572025"/>
          </a:xfrm>
          <a:prstGeom prst="ellipse">
            <a:avLst/>
          </a:prstGeom>
          <a:solidFill>
            <a:srgbClr val="9933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2459" tIns="51229" rIns="102459" bIns="51229" rtlCol="1" anchor="ctr"/>
          <a:lstStyle/>
          <a:p>
            <a:pPr algn="ctr"/>
            <a:r>
              <a:rPr lang="en-US" sz="2700" dirty="0"/>
              <a:t>Placebo</a:t>
            </a:r>
            <a:endParaRPr lang="fa-IR" sz="2700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flipH="1">
            <a:off x="1658060" y="1150911"/>
            <a:ext cx="4190711" cy="1066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11" idx="0"/>
          </p:cNvCxnSpPr>
          <p:nvPr/>
        </p:nvCxnSpPr>
        <p:spPr>
          <a:xfrm flipH="1">
            <a:off x="4337432" y="1150911"/>
            <a:ext cx="1511339" cy="1066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2"/>
            <a:endCxn id="12" idx="0"/>
          </p:cNvCxnSpPr>
          <p:nvPr/>
        </p:nvCxnSpPr>
        <p:spPr>
          <a:xfrm>
            <a:off x="5848771" y="1150911"/>
            <a:ext cx="981023" cy="1066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>
            <a:off x="5848771" y="1150911"/>
            <a:ext cx="3464639" cy="110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227" y="2516715"/>
            <a:ext cx="9721215" cy="1188244"/>
          </a:xfrm>
        </p:spPr>
        <p:txBody>
          <a:bodyPr>
            <a:normAutofit fontScale="90000"/>
          </a:bodyPr>
          <a:lstStyle/>
          <a:p>
            <a:r>
              <a:rPr lang="fa-IR" sz="3600" dirty="0">
                <a:cs typeface="B Koodak" panose="00000700000000000000" pitchFamily="2" charset="-78"/>
              </a:rPr>
              <a:t>آیا داروی جدید نسبت به سایر درمان‌ها بهتر عمل می‌کند یا خیر؟</a:t>
            </a:r>
            <a:endParaRPr lang="fa-IR" sz="3600" dirty="0">
              <a:cs typeface="B Koodak" panose="000007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178" y="420682"/>
            <a:ext cx="6974875" cy="1347450"/>
          </a:xfrm>
          <a:prstGeom prst="ellipse">
            <a:avLst/>
          </a:prstGeom>
          <a:solidFill>
            <a:srgbClr val="66FFFF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459" tIns="51229" rIns="102459" bIns="51229" spcCol="0" rtlCol="1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Research Question</a:t>
            </a:r>
            <a:endParaRPr lang="fa-IR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30" y="3606882"/>
            <a:ext cx="3868734" cy="340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ANCOVA Assumptions</a:t>
            </a:r>
            <a:endParaRPr lang="fa-IR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395752" y="2516715"/>
            <a:ext cx="3058089" cy="1422308"/>
          </a:xfrm>
          <a:prstGeom prst="roundRect">
            <a:avLst/>
          </a:prstGeom>
          <a:solidFill>
            <a:srgbClr val="CC33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4" tIns="45718" rIns="91434" bIns="45718" rtlCol="1" anchor="ctr"/>
          <a:lstStyle/>
          <a:p>
            <a:pPr algn="ctr"/>
            <a:r>
              <a:rPr lang="en-US" sz="2800" dirty="0"/>
              <a:t>Independent </a:t>
            </a:r>
            <a:r>
              <a:rPr lang="en-US" sz="2800" dirty="0"/>
              <a:t>observations: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55686" y="2544970"/>
            <a:ext cx="3076837" cy="1394054"/>
          </a:xfrm>
          <a:prstGeom prst="roundRect">
            <a:avLst/>
          </a:prstGeom>
          <a:solidFill>
            <a:srgbClr val="00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4" tIns="45718" rIns="91434" bIns="45718" rtlCol="1" anchor="ctr"/>
          <a:lstStyle/>
          <a:p>
            <a:pPr algn="ctr" rtl="0"/>
            <a:r>
              <a:rPr lang="en-US" sz="2800" dirty="0"/>
              <a:t>Homoscedasticity</a:t>
            </a:r>
            <a:endParaRPr lang="fa-IR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3883189" y="2553593"/>
            <a:ext cx="3091827" cy="1385431"/>
          </a:xfrm>
          <a:prstGeom prst="roundRect">
            <a:avLst/>
          </a:prstGeom>
          <a:solidFill>
            <a:srgbClr val="9933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4" tIns="45718" rIns="91434" bIns="45718" rtlCol="1" anchor="ctr"/>
          <a:lstStyle/>
          <a:p>
            <a:pPr algn="ctr"/>
            <a:r>
              <a:rPr lang="en-US" sz="3600" dirty="0"/>
              <a:t> </a:t>
            </a:r>
            <a:r>
              <a:rPr lang="en-US" sz="3600" dirty="0" err="1"/>
              <a:t>N</a:t>
            </a:r>
            <a:r>
              <a:rPr lang="en-US" sz="3200" dirty="0" err="1"/>
              <a:t>normality</a:t>
            </a:r>
            <a:endParaRPr lang="fa-IR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340051" y="4313315"/>
            <a:ext cx="6621308" cy="1422308"/>
          </a:xfrm>
          <a:prstGeom prst="roundRect">
            <a:avLst/>
          </a:prstGeom>
          <a:solidFill>
            <a:srgbClr val="8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4" tIns="45718" rIns="91434" bIns="45718" rtlCol="1" anchor="ctr"/>
          <a:lstStyle/>
          <a:p>
            <a:pPr algn="ctr" rtl="0"/>
            <a:r>
              <a:rPr lang="en-US" sz="3100" dirty="0"/>
              <a:t>homogeneity of regression slopes </a:t>
            </a:r>
            <a:endParaRPr lang="fa-IR" sz="3100" dirty="0"/>
          </a:p>
        </p:txBody>
      </p:sp>
      <p:sp>
        <p:nvSpPr>
          <p:cNvPr id="13" name="Rounded Rectangle 12"/>
          <p:cNvSpPr/>
          <p:nvPr/>
        </p:nvSpPr>
        <p:spPr>
          <a:xfrm>
            <a:off x="7428717" y="4313315"/>
            <a:ext cx="3076837" cy="1422308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4" tIns="45718" rIns="91434" bIns="45718" rtlCol="1" anchor="ctr"/>
          <a:lstStyle/>
          <a:p>
            <a:pPr algn="ctr" rtl="0"/>
            <a:r>
              <a:rPr lang="en-US" sz="3600" dirty="0"/>
              <a:t>linearity </a:t>
            </a:r>
          </a:p>
        </p:txBody>
      </p:sp>
    </p:spTree>
    <p:extLst>
      <p:ext uri="{BB962C8B-B14F-4D97-AF65-F5344CB8AC3E}">
        <p14:creationId xmlns:p14="http://schemas.microsoft.com/office/powerpoint/2010/main" val="40980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84545" y="420682"/>
            <a:ext cx="6621308" cy="1422308"/>
          </a:xfrm>
          <a:prstGeom prst="roundRect">
            <a:avLst/>
          </a:prstGeom>
          <a:solidFill>
            <a:srgbClr val="8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4" tIns="45718" rIns="91434" bIns="45718" rtlCol="1" anchor="ctr"/>
          <a:lstStyle/>
          <a:p>
            <a:pPr algn="ctr" rtl="0"/>
            <a:r>
              <a:rPr lang="en-US" sz="3100" dirty="0"/>
              <a:t>homogeneity of regression slopes </a:t>
            </a:r>
            <a:endParaRPr lang="fa-IR" sz="3100" dirty="0"/>
          </a:p>
        </p:txBody>
      </p:sp>
      <p:sp>
        <p:nvSpPr>
          <p:cNvPr id="5" name="Rounded Rectangle 4"/>
          <p:cNvSpPr/>
          <p:nvPr/>
        </p:nvSpPr>
        <p:spPr>
          <a:xfrm>
            <a:off x="7333356" y="3639590"/>
            <a:ext cx="3076837" cy="1422308"/>
          </a:xfrm>
          <a:prstGeom prst="roundRect">
            <a:avLst/>
          </a:prstGeom>
          <a:solidFill>
            <a:srgbClr val="0066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4" tIns="45718" rIns="91434" bIns="45718" rtlCol="1" anchor="ctr"/>
          <a:lstStyle/>
          <a:p>
            <a:pPr algn="ctr" rtl="0"/>
            <a:r>
              <a:rPr lang="en-US" sz="3600" dirty="0"/>
              <a:t>linearity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15898"/>
            <a:ext cx="10801350" cy="580512"/>
          </a:xfrm>
          <a:prstGeom prst="rect">
            <a:avLst/>
          </a:prstGeom>
          <a:noFill/>
        </p:spPr>
        <p:txBody>
          <a:bodyPr wrap="square" lIns="102459" tIns="51229" rIns="102459" bIns="51229" rtlCol="1">
            <a:spAutoFit/>
          </a:bodyPr>
          <a:lstStyle/>
          <a:p>
            <a:pPr marL="512293" indent="-512293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3100" dirty="0">
                <a:cs typeface="B Koodak" panose="00000700000000000000" pitchFamily="2" charset="-78"/>
              </a:rPr>
              <a:t>ضریب برای متغیرکمکی باید در بین همه گروه ها برابر باشد.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989" y="5484502"/>
            <a:ext cx="10461112" cy="580512"/>
          </a:xfrm>
          <a:prstGeom prst="rect">
            <a:avLst/>
          </a:prstGeom>
          <a:noFill/>
        </p:spPr>
        <p:txBody>
          <a:bodyPr wrap="square" lIns="102459" tIns="51229" rIns="102459" bIns="51229" rtlCol="1">
            <a:spAutoFit/>
          </a:bodyPr>
          <a:lstStyle/>
          <a:p>
            <a:pPr marL="512293" indent="-512293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sz="3100" dirty="0">
                <a:cs typeface="B Koodak" panose="00000700000000000000" pitchFamily="2" charset="-78"/>
              </a:rPr>
              <a:t>رابطه بین متغیر کمکی و متغیر وابسته باید خطی باشد.</a:t>
            </a:r>
          </a:p>
        </p:txBody>
      </p:sp>
    </p:spTree>
    <p:extLst>
      <p:ext uri="{BB962C8B-B14F-4D97-AF65-F5344CB8AC3E}">
        <p14:creationId xmlns:p14="http://schemas.microsoft.com/office/powerpoint/2010/main" val="10884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چه طور داده ها را تحلیل کنیم؟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>
                <a:cs typeface="B Koodak" panose="00000700000000000000" pitchFamily="2" charset="-78"/>
              </a:rPr>
              <a:t> آمار توصیفی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fa-IR" dirty="0" smtClean="0">
                <a:cs typeface="B Koodak" panose="00000700000000000000" pitchFamily="2" charset="-78"/>
              </a:rPr>
              <a:t> آمار استنباطی 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32523" y="3000105"/>
            <a:ext cx="2911631" cy="2040271"/>
          </a:xfrm>
          <a:prstGeom prst="ellipse">
            <a:avLst/>
          </a:prstGeom>
          <a:solidFill>
            <a:srgbClr val="0099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02459" tIns="51229" rIns="102459" bIns="51229" rtlCol="1" anchor="ctr"/>
          <a:lstStyle/>
          <a:p>
            <a:pPr algn="ctr"/>
            <a:r>
              <a:rPr lang="en-US" dirty="0"/>
              <a:t>Diastolic blood </a:t>
            </a:r>
            <a:r>
              <a:rPr lang="en-US" dirty="0" smtClean="0"/>
              <a:t>pressure</a:t>
            </a:r>
          </a:p>
          <a:p>
            <a:pPr algn="ctr"/>
            <a:endParaRPr lang="en-US" dirty="0"/>
          </a:p>
          <a:p>
            <a:pPr algn="ctr"/>
            <a:r>
              <a:rPr lang="en-US" sz="3600" dirty="0" smtClean="0"/>
              <a:t>after </a:t>
            </a:r>
            <a:endParaRPr lang="fa-IR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7838267" y="4956587"/>
            <a:ext cx="2664295" cy="1715430"/>
          </a:xfrm>
          <a:prstGeom prst="roundRect">
            <a:avLst/>
          </a:prstGeom>
          <a:solidFill>
            <a:srgbClr val="9900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2459" tIns="51229" rIns="102459" bIns="51229" rtlCol="1" anchor="ctr"/>
          <a:lstStyle/>
          <a:p>
            <a:pPr algn="ctr"/>
            <a:r>
              <a:rPr lang="en-US" sz="4000" dirty="0"/>
              <a:t>Treatment </a:t>
            </a:r>
            <a:endParaRPr lang="fa-IR" sz="4000" dirty="0"/>
          </a:p>
        </p:txBody>
      </p:sp>
      <p:sp>
        <p:nvSpPr>
          <p:cNvPr id="11" name="Oval 10"/>
          <p:cNvSpPr/>
          <p:nvPr/>
        </p:nvSpPr>
        <p:spPr>
          <a:xfrm>
            <a:off x="504131" y="4794167"/>
            <a:ext cx="2911631" cy="204027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2459" tIns="51229" rIns="102459" bIns="51229" rtlCol="1" anchor="ctr"/>
          <a:lstStyle/>
          <a:p>
            <a:pPr algn="ctr"/>
            <a:r>
              <a:rPr lang="en-US" dirty="0" smtClean="0"/>
              <a:t>Diastolic blood pressure</a:t>
            </a:r>
          </a:p>
          <a:p>
            <a:pPr algn="ctr"/>
            <a:endParaRPr lang="en-US" dirty="0"/>
          </a:p>
          <a:p>
            <a:pPr algn="ctr"/>
            <a:r>
              <a:rPr lang="en-US" sz="3200" dirty="0" smtClean="0"/>
              <a:t>before</a:t>
            </a:r>
            <a:endParaRPr lang="fa-IR" sz="3200" dirty="0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1959947" y="4020240"/>
            <a:ext cx="1928560" cy="773927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</p:cNvCxnSpPr>
          <p:nvPr/>
        </p:nvCxnSpPr>
        <p:spPr>
          <a:xfrm flipH="1" flipV="1">
            <a:off x="7128867" y="4020241"/>
            <a:ext cx="2041548" cy="936346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3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Koodak" panose="00000700000000000000" pitchFamily="2" charset="-78"/>
              </a:rPr>
              <a:t>نمودار هیستوگرام </a:t>
            </a:r>
            <a:endParaRPr lang="fa-IR" dirty="0">
              <a:cs typeface="B Koodak" panose="000007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4" t="27049" r="29225" b="33869"/>
          <a:stretch/>
        </p:blipFill>
        <p:spPr bwMode="auto">
          <a:xfrm>
            <a:off x="576139" y="1980555"/>
            <a:ext cx="997164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1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130</Words>
  <Application>Microsoft Office PowerPoint</Application>
  <PresentationFormat>Custom</PresentationFormat>
  <Paragraphs>39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B Koodak</vt:lpstr>
      <vt:lpstr>Times New Roman</vt:lpstr>
      <vt:lpstr>Wingdings</vt:lpstr>
      <vt:lpstr>1_Office Theme</vt:lpstr>
      <vt:lpstr>PowerPoint Presentation</vt:lpstr>
      <vt:lpstr>PowerPoint Presentation</vt:lpstr>
      <vt:lpstr>فهرست مطالب </vt:lpstr>
      <vt:lpstr>PowerPoint Presentation</vt:lpstr>
      <vt:lpstr>آیا داروی جدید نسبت به سایر درمان‌ها بهتر عمل می‌کند یا خیر؟</vt:lpstr>
      <vt:lpstr>ANCOVA Assumptions</vt:lpstr>
      <vt:lpstr>PowerPoint Presentation</vt:lpstr>
      <vt:lpstr>چه طور داده ها را تحلیل کنیم؟</vt:lpstr>
      <vt:lpstr>نمودار هیستوگرام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soraya</dc:creator>
  <cp:lastModifiedBy>soraya</cp:lastModifiedBy>
  <cp:revision>45</cp:revision>
  <dcterms:created xsi:type="dcterms:W3CDTF">2022-11-08T14:42:49Z</dcterms:created>
  <dcterms:modified xsi:type="dcterms:W3CDTF">2022-11-09T01:34:44Z</dcterms:modified>
</cp:coreProperties>
</file>