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6"/>
  </p:notesMasterIdLst>
  <p:sldIdLst>
    <p:sldId id="413" r:id="rId2"/>
    <p:sldId id="708" r:id="rId3"/>
    <p:sldId id="525" r:id="rId4"/>
    <p:sldId id="741" r:id="rId5"/>
    <p:sldId id="768" r:id="rId6"/>
    <p:sldId id="557" r:id="rId7"/>
    <p:sldId id="558" r:id="rId8"/>
    <p:sldId id="718" r:id="rId9"/>
    <p:sldId id="719" r:id="rId10"/>
    <p:sldId id="762" r:id="rId11"/>
    <p:sldId id="721" r:id="rId12"/>
    <p:sldId id="769" r:id="rId13"/>
    <p:sldId id="763" r:id="rId14"/>
    <p:sldId id="764" r:id="rId15"/>
    <p:sldId id="767" r:id="rId16"/>
    <p:sldId id="770" r:id="rId17"/>
    <p:sldId id="309" r:id="rId18"/>
    <p:sldId id="742" r:id="rId19"/>
    <p:sldId id="595" r:id="rId20"/>
    <p:sldId id="723" r:id="rId21"/>
    <p:sldId id="728" r:id="rId22"/>
    <p:sldId id="724" r:id="rId23"/>
    <p:sldId id="683" r:id="rId24"/>
    <p:sldId id="573" r:id="rId25"/>
    <p:sldId id="550" r:id="rId26"/>
    <p:sldId id="574" r:id="rId27"/>
    <p:sldId id="555" r:id="rId28"/>
    <p:sldId id="578" r:id="rId29"/>
    <p:sldId id="579" r:id="rId30"/>
    <p:sldId id="566" r:id="rId31"/>
    <p:sldId id="551" r:id="rId32"/>
    <p:sldId id="678" r:id="rId33"/>
    <p:sldId id="679" r:id="rId34"/>
    <p:sldId id="593" r:id="rId35"/>
    <p:sldId id="627" r:id="rId36"/>
    <p:sldId id="761" r:id="rId37"/>
    <p:sldId id="743" r:id="rId38"/>
    <p:sldId id="793" r:id="rId39"/>
    <p:sldId id="826" r:id="rId40"/>
    <p:sldId id="827" r:id="rId41"/>
    <p:sldId id="828" r:id="rId42"/>
    <p:sldId id="771" r:id="rId43"/>
    <p:sldId id="824" r:id="rId44"/>
    <p:sldId id="596" r:id="rId45"/>
    <p:sldId id="794" r:id="rId46"/>
    <p:sldId id="777" r:id="rId47"/>
    <p:sldId id="795" r:id="rId48"/>
    <p:sldId id="796" r:id="rId49"/>
    <p:sldId id="797" r:id="rId50"/>
    <p:sldId id="801" r:id="rId51"/>
    <p:sldId id="802" r:id="rId52"/>
    <p:sldId id="803" r:id="rId53"/>
    <p:sldId id="804" r:id="rId54"/>
    <p:sldId id="807" r:id="rId55"/>
    <p:sldId id="805" r:id="rId56"/>
    <p:sldId id="806" r:id="rId57"/>
    <p:sldId id="813" r:id="rId58"/>
    <p:sldId id="814" r:id="rId59"/>
    <p:sldId id="815" r:id="rId60"/>
    <p:sldId id="816" r:id="rId61"/>
    <p:sldId id="817" r:id="rId62"/>
    <p:sldId id="622" r:id="rId63"/>
    <p:sldId id="361" r:id="rId64"/>
    <p:sldId id="818" r:id="rId65"/>
    <p:sldId id="832" r:id="rId66"/>
    <p:sldId id="819" r:id="rId67"/>
    <p:sldId id="820" r:id="rId68"/>
    <p:sldId id="821" r:id="rId69"/>
    <p:sldId id="830" r:id="rId70"/>
    <p:sldId id="831" r:id="rId71"/>
    <p:sldId id="823" r:id="rId72"/>
    <p:sldId id="825" r:id="rId73"/>
    <p:sldId id="548" r:id="rId74"/>
    <p:sldId id="749" r:id="rId75"/>
    <p:sldId id="750" r:id="rId76"/>
    <p:sldId id="751" r:id="rId77"/>
    <p:sldId id="772" r:id="rId78"/>
    <p:sldId id="705" r:id="rId79"/>
    <p:sldId id="734" r:id="rId80"/>
    <p:sldId id="696" r:id="rId81"/>
    <p:sldId id="731" r:id="rId82"/>
    <p:sldId id="752" r:id="rId83"/>
    <p:sldId id="846" r:id="rId84"/>
    <p:sldId id="755" r:id="rId85"/>
    <p:sldId id="838" r:id="rId86"/>
    <p:sldId id="844" r:id="rId87"/>
    <p:sldId id="839" r:id="rId88"/>
    <p:sldId id="758" r:id="rId89"/>
    <p:sldId id="773" r:id="rId90"/>
    <p:sldId id="756" r:id="rId91"/>
    <p:sldId id="626" r:id="rId92"/>
    <p:sldId id="585" r:id="rId93"/>
    <p:sldId id="748" r:id="rId94"/>
    <p:sldId id="745" r:id="rId95"/>
    <p:sldId id="347" r:id="rId96"/>
    <p:sldId id="746" r:id="rId97"/>
    <p:sldId id="747" r:id="rId98"/>
    <p:sldId id="562" r:id="rId99"/>
    <p:sldId id="563" r:id="rId100"/>
    <p:sldId id="564" r:id="rId101"/>
    <p:sldId id="565" r:id="rId102"/>
    <p:sldId id="567" r:id="rId103"/>
    <p:sldId id="568" r:id="rId104"/>
    <p:sldId id="301" r:id="rId10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C723B08-6A16-40F1-9F6F-81D6A1B664BB}">
          <p14:sldIdLst>
            <p14:sldId id="413"/>
            <p14:sldId id="708"/>
            <p14:sldId id="525"/>
            <p14:sldId id="741"/>
            <p14:sldId id="768"/>
            <p14:sldId id="557"/>
            <p14:sldId id="558"/>
            <p14:sldId id="718"/>
            <p14:sldId id="719"/>
            <p14:sldId id="762"/>
            <p14:sldId id="721"/>
            <p14:sldId id="769"/>
            <p14:sldId id="763"/>
            <p14:sldId id="764"/>
            <p14:sldId id="767"/>
            <p14:sldId id="770"/>
            <p14:sldId id="309"/>
            <p14:sldId id="742"/>
            <p14:sldId id="595"/>
            <p14:sldId id="723"/>
            <p14:sldId id="728"/>
            <p14:sldId id="724"/>
            <p14:sldId id="683"/>
            <p14:sldId id="573"/>
            <p14:sldId id="550"/>
            <p14:sldId id="574"/>
            <p14:sldId id="555"/>
            <p14:sldId id="578"/>
            <p14:sldId id="579"/>
            <p14:sldId id="566"/>
            <p14:sldId id="551"/>
            <p14:sldId id="678"/>
            <p14:sldId id="679"/>
            <p14:sldId id="593"/>
            <p14:sldId id="627"/>
            <p14:sldId id="761"/>
            <p14:sldId id="743"/>
            <p14:sldId id="793"/>
            <p14:sldId id="826"/>
            <p14:sldId id="827"/>
            <p14:sldId id="828"/>
            <p14:sldId id="771"/>
            <p14:sldId id="824"/>
            <p14:sldId id="596"/>
            <p14:sldId id="794"/>
            <p14:sldId id="777"/>
            <p14:sldId id="795"/>
            <p14:sldId id="796"/>
            <p14:sldId id="797"/>
            <p14:sldId id="801"/>
            <p14:sldId id="802"/>
            <p14:sldId id="803"/>
            <p14:sldId id="804"/>
            <p14:sldId id="807"/>
            <p14:sldId id="805"/>
            <p14:sldId id="806"/>
            <p14:sldId id="813"/>
            <p14:sldId id="814"/>
            <p14:sldId id="815"/>
            <p14:sldId id="816"/>
            <p14:sldId id="817"/>
            <p14:sldId id="622"/>
            <p14:sldId id="361"/>
            <p14:sldId id="818"/>
            <p14:sldId id="832"/>
            <p14:sldId id="819"/>
            <p14:sldId id="820"/>
            <p14:sldId id="821"/>
            <p14:sldId id="830"/>
            <p14:sldId id="831"/>
            <p14:sldId id="823"/>
            <p14:sldId id="825"/>
            <p14:sldId id="548"/>
            <p14:sldId id="749"/>
            <p14:sldId id="750"/>
            <p14:sldId id="751"/>
            <p14:sldId id="772"/>
            <p14:sldId id="705"/>
            <p14:sldId id="734"/>
            <p14:sldId id="696"/>
            <p14:sldId id="731"/>
            <p14:sldId id="752"/>
            <p14:sldId id="846"/>
            <p14:sldId id="755"/>
            <p14:sldId id="838"/>
            <p14:sldId id="844"/>
            <p14:sldId id="839"/>
            <p14:sldId id="758"/>
            <p14:sldId id="773"/>
            <p14:sldId id="756"/>
            <p14:sldId id="626"/>
            <p14:sldId id="585"/>
            <p14:sldId id="748"/>
            <p14:sldId id="745"/>
          </p14:sldIdLst>
        </p14:section>
        <p14:section name="Untitled Section" id="{B9560C09-8D5D-4E94-93BE-C342A0323C21}">
          <p14:sldIdLst>
            <p14:sldId id="347"/>
            <p14:sldId id="746"/>
            <p14:sldId id="747"/>
            <p14:sldId id="562"/>
            <p14:sldId id="563"/>
            <p14:sldId id="564"/>
            <p14:sldId id="565"/>
            <p14:sldId id="567"/>
            <p14:sldId id="568"/>
            <p14:sldId id="30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12" autoAdjust="0"/>
    <p:restoredTop sz="94434" autoAdjust="0"/>
  </p:normalViewPr>
  <p:slideViewPr>
    <p:cSldViewPr snapToGrid="0">
      <p:cViewPr varScale="1">
        <p:scale>
          <a:sx n="73" d="100"/>
          <a:sy n="73" d="100"/>
        </p:scale>
        <p:origin x="6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245ECE-AA6A-4E8E-8CC1-AFBA68E9922D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865B4-88B1-4F67-A63A-EC71C4349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619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865B4-88B1-4F67-A63A-EC71C434921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854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C865B4-88B1-4F67-A63A-EC71C4349212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19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865B4-88B1-4F67-A63A-EC71C4349212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073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9C04A-4907-49A1-B26E-2A99C25F00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692BB1-DBE5-4312-AB2C-E0E305952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34CCBB-3F8F-4975-A6E9-86440FC44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96E2D-E88D-4A8A-92B8-CB60269793E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B75FA-2175-4CBF-A4EA-19CFDE965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609AB5-CE5F-4DEF-A8D2-0DB3D2A5A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DF92-C417-477C-9395-F0F9054E1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62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97EF5-635A-4BCF-A760-8665DAB37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2D38E-3E59-4747-8AF5-A0661BEBC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FA60C-7EA1-4613-A92D-86CFB7EBF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96E2D-E88D-4A8A-92B8-CB60269793E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0E2C1-574A-4341-B443-8F8D3FBB8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2E22FB-7DA7-4BFD-8207-E5A62C5EF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DF92-C417-477C-9395-F0F9054E1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22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F2EFF-7057-4748-98E7-5D5240F9D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3B468A-5BCA-446A-ADF2-B340954F3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D32A1-ABE2-4452-94CA-98CA8144D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96E2D-E88D-4A8A-92B8-CB60269793E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B20B6-BDCC-4A6B-927A-0CE5FF238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476FC-16A9-47AE-917F-5AAF12835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DF92-C417-477C-9395-F0F9054E1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06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16E7F-4BFF-4F01-BD21-747ABA5A9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B6166-DDB2-454B-94EC-CB728DB9E9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A8228E-D58B-428A-AF14-19098975A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703A73-193B-415E-B339-1DF8C5335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96E2D-E88D-4A8A-92B8-CB60269793E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749955-77D2-4ABA-A159-331539C94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059D0F-2FEE-4121-89DF-D7235C2AA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DF92-C417-477C-9395-F0F9054E1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9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CB2A7-9008-410C-8EEE-338C6BEFF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918CE-00C3-4A3C-B68B-AC40268FD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7F56FA-892E-4156-9850-06D038AB69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AFA8E6-4BCC-4F80-A25D-64C9BE558F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DF6430-16C1-4A93-BEEB-32B5D32139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B69E22-471C-46A3-943F-EF5D7DA53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96E2D-E88D-4A8A-92B8-CB60269793E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15442D-CABB-416F-9F8C-80A80C6C2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150914-D169-49D6-858C-D779098E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DF92-C417-477C-9395-F0F9054E1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28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BB945-E1CB-414B-8E54-2289FBA37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6D05B6-CADC-4AE8-97C4-ED9564971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96E2D-E88D-4A8A-92B8-CB60269793E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F4BD99-187D-404A-9932-DEE77F5DD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A0CEA2-AF0A-457F-BE20-00C4B10C6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DF92-C417-477C-9395-F0F9054E1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49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551BA6-9CC6-41E5-AED4-0AFA1123E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96E2D-E88D-4A8A-92B8-CB60269793E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99370D-F281-4A43-A680-8D77A86B9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952416-A321-4E6B-8E94-115C530F1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DF92-C417-477C-9395-F0F9054E1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84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EB96B-60C3-4A5B-946E-AFD9B7F1B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F477F-1A66-4F42-B08C-39CC38BFF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45BB1-5187-4B85-A80C-4226CB56A5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5E0A7-217C-47D1-97A3-C6D35618A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96E2D-E88D-4A8A-92B8-CB60269793E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506E91-25A9-4060-A435-1A835270A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6F04C8-AB80-4A02-92F3-5DD067ADD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DF92-C417-477C-9395-F0F9054E1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80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C8C16-EE04-4613-8D3E-C2A724DE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E59C8F-BD28-45F8-876F-8C35DD29A8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623A1-EDCE-4FCE-B821-8B37C632E9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0DDE6-9129-43C8-AD14-60A016C98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96E2D-E88D-4A8A-92B8-CB60269793E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507-CCA2-4E4E-9462-B759FBA7A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0637F-8545-496C-B0F5-E1138C8CD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DF92-C417-477C-9395-F0F9054E1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89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D704B-7C9C-428E-82BB-9E20B4CF7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FFE4E9-DB33-4899-B0E6-73DA326B1C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505D5-4ECF-4B5E-BCF8-0C33AC19D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96E2D-E88D-4A8A-92B8-CB60269793E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968D6-2262-49CD-B366-D3778C9AE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A7F3C-2826-4211-8B01-81124D394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DF92-C417-477C-9395-F0F9054E1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23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734E4B-A3E2-406C-A33D-BC62494034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FB3784-7766-4CEB-9174-0BDD5F7917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2553-C29B-4E9E-B536-F6AAD3EED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96E2D-E88D-4A8A-92B8-CB60269793E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D81CF0-2AAB-4873-A124-AA2D433FE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420D0-B7C9-4903-8FBD-87CF49CC3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7DF92-C417-477C-9395-F0F9054E1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19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FEFDCC-40BD-4309-9C36-8AC4CC730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3506A5-13A7-4157-A7B9-45365F9CD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744898-B825-4430-89BE-43DBBC6D3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96E2D-E88D-4A8A-92B8-CB60269793E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EC3CB-AEE7-4D03-B2AF-68FD167F64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69A43-3A94-4CA9-BAB1-103E45B3F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7DF92-C417-477C-9395-F0F9054E1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555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mp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Content Placeholder 8" descr="141.jpg">
            <a:extLst>
              <a:ext uri="{FF2B5EF4-FFF2-40B4-BE49-F238E27FC236}">
                <a16:creationId xmlns:a16="http://schemas.microsoft.com/office/drawing/2014/main" id="{47459FF8-8067-4B32-8F3A-691652EEC61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6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28626"/>
            <a:ext cx="7145338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6" descr="045.jpg">
            <a:extLst>
              <a:ext uri="{FF2B5EF4-FFF2-40B4-BE49-F238E27FC236}">
                <a16:creationId xmlns:a16="http://schemas.microsoft.com/office/drawing/2014/main" id="{296E34F9-C8F7-4174-8D3E-9687184B3B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1" y="1000125"/>
            <a:ext cx="4333875" cy="360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7191" y="5594866"/>
            <a:ext cx="673582" cy="741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Bevel 4">
            <a:extLst>
              <a:ext uri="{FF2B5EF4-FFF2-40B4-BE49-F238E27FC236}">
                <a16:creationId xmlns:a16="http://schemas.microsoft.com/office/drawing/2014/main" id="{52A755B8-0DD6-44C9-A6A2-76196BF88069}"/>
              </a:ext>
            </a:extLst>
          </p:cNvPr>
          <p:cNvSpPr/>
          <p:nvPr/>
        </p:nvSpPr>
        <p:spPr>
          <a:xfrm>
            <a:off x="1676147" y="1071564"/>
            <a:ext cx="8925592" cy="4523301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4400" b="1" dirty="0">
                <a:cs typeface="B Nazanin" panose="00000400000000000000" pitchFamily="2" charset="-78"/>
              </a:rPr>
              <a:t>کارگاه آموزشی تشخیص زودهنگام اختلال طیف اتیسم</a:t>
            </a:r>
            <a:endParaRPr lang="fa-IR" sz="4400" b="1" dirty="0">
              <a:cs typeface="B Nazanin" panose="00000400000000000000" pitchFamily="2" charset="-78"/>
            </a:endParaRPr>
          </a:p>
          <a:p>
            <a:pPr algn="ctr" rtl="1"/>
            <a:r>
              <a:rPr lang="fa-IR" sz="4400" dirty="0">
                <a:cs typeface="B Nazanin" panose="00000400000000000000" pitchFamily="2" charset="-78"/>
              </a:rPr>
              <a:t>دانشگاه علوم پزشکی همدان</a:t>
            </a:r>
          </a:p>
          <a:p>
            <a:pPr algn="ctr" rtl="1"/>
            <a:r>
              <a:rPr lang="fa-IR" sz="4400" dirty="0">
                <a:cs typeface="B Nazanin" panose="00000400000000000000" pitchFamily="2" charset="-78"/>
              </a:rPr>
              <a:t>دانشکده بهداشت و معاونت بهداشتی</a:t>
            </a:r>
          </a:p>
          <a:p>
            <a:pPr algn="ctr" rtl="1"/>
            <a:endParaRPr lang="en-US" sz="44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025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8897" y="823106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dirty="0">
                <a:cs typeface="B Nazanin" pitchFamily="2" charset="-78"/>
              </a:rPr>
              <a:t/>
            </a:r>
            <a:br>
              <a:rPr lang="en-US" dirty="0">
                <a:cs typeface="B Nazanin" pitchFamily="2" charset="-78"/>
              </a:rPr>
            </a:br>
            <a:r>
              <a:rPr lang="fa-IR" dirty="0">
                <a:cs typeface="B Nazanin" pitchFamily="2" charset="-78"/>
              </a:rPr>
              <a:t/>
            </a:r>
            <a:br>
              <a:rPr lang="fa-IR" dirty="0">
                <a:cs typeface="B Nazanin" pitchFamily="2" charset="-78"/>
              </a:rPr>
            </a:b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3</a:t>
            </a:fld>
            <a:endParaRPr lang="fa-IR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r>
              <a:rPr lang="en-US" dirty="0"/>
              <a:t>1405</a:t>
            </a:r>
            <a:endParaRPr lang="fa-IR" dirty="0"/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F7ABDF1F-00AF-40C1-8EF6-2F3FA6A96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C486B8-1747-4CA3-8C32-BF2CC496A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690" y="5286071"/>
            <a:ext cx="831574" cy="91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CABA858-17D6-4BDD-8703-B81C1AC05058}"/>
              </a:ext>
            </a:extLst>
          </p:cNvPr>
          <p:cNvSpPr txBox="1"/>
          <p:nvPr/>
        </p:nvSpPr>
        <p:spPr>
          <a:xfrm>
            <a:off x="61789" y="1637580"/>
            <a:ext cx="10389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000" b="1" dirty="0">
                <a:cs typeface="B Nazanin" pitchFamily="2" charset="-78"/>
              </a:rPr>
              <a:t>برنامه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C4D2E95-9008-346F-D78C-1085EC3EBE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036266"/>
              </p:ext>
            </p:extLst>
          </p:nvPr>
        </p:nvGraphicFramePr>
        <p:xfrm>
          <a:off x="967411" y="823106"/>
          <a:ext cx="8414714" cy="5533251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1381848">
                  <a:extLst>
                    <a:ext uri="{9D8B030D-6E8A-4147-A177-3AD203B41FA5}">
                      <a16:colId xmlns:a16="http://schemas.microsoft.com/office/drawing/2014/main" val="3105735265"/>
                    </a:ext>
                  </a:extLst>
                </a:gridCol>
                <a:gridCol w="3595733">
                  <a:extLst>
                    <a:ext uri="{9D8B030D-6E8A-4147-A177-3AD203B41FA5}">
                      <a16:colId xmlns:a16="http://schemas.microsoft.com/office/drawing/2014/main" val="3195185577"/>
                    </a:ext>
                  </a:extLst>
                </a:gridCol>
                <a:gridCol w="2399324">
                  <a:extLst>
                    <a:ext uri="{9D8B030D-6E8A-4147-A177-3AD203B41FA5}">
                      <a16:colId xmlns:a16="http://schemas.microsoft.com/office/drawing/2014/main" val="3498301306"/>
                    </a:ext>
                  </a:extLst>
                </a:gridCol>
                <a:gridCol w="1037809">
                  <a:extLst>
                    <a:ext uri="{9D8B030D-6E8A-4147-A177-3AD203B41FA5}">
                      <a16:colId xmlns:a16="http://schemas.microsoft.com/office/drawing/2014/main" val="1687976902"/>
                    </a:ext>
                  </a:extLst>
                </a:gridCol>
              </a:tblGrid>
              <a:tr h="512518">
                <a:tc gridSpan="4"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fa-IR" sz="1400" b="1">
                          <a:solidFill>
                            <a:srgbClr val="FFFFFF"/>
                          </a:solidFill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کارگاه آشنایی</a:t>
                      </a:r>
                      <a:r>
                        <a:rPr lang="fa-IR" sz="14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 با غربالگری زودرس اختلالات طیف اتیسم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088694"/>
                  </a:ext>
                </a:extLst>
              </a:tr>
              <a:tr h="408071">
                <a:tc gridSpan="4">
                  <a:txBody>
                    <a:bodyPr/>
                    <a:lstStyle/>
                    <a:p>
                      <a:pPr marL="0" marR="0" algn="r" rtl="1">
                        <a:buNone/>
                      </a:pPr>
                      <a:r>
                        <a:rPr lang="ar-SA" sz="1400" b="1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587884"/>
                  </a:ext>
                </a:extLst>
              </a:tr>
              <a:tr h="512518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ar-SA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زمان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fa-IR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موضوع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ar-SA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مدرس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ar-SA" sz="1400" b="1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مدت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535113"/>
                  </a:ext>
                </a:extLst>
              </a:tr>
              <a:tr h="512518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ar-SA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8:05 - 8:00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indent="-457200" algn="r" rtl="1">
                        <a:buNone/>
                      </a:pPr>
                      <a:r>
                        <a:rPr lang="ar-SA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تلاوت قرآن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fa-IR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---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ar-SA" sz="1400" b="1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5 دقيقه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4275506"/>
                  </a:ext>
                </a:extLst>
              </a:tr>
              <a:tr h="512518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ar-SA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8:30 - 8:05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buNone/>
                        <a:tabLst>
                          <a:tab pos="4895850" algn="l"/>
                        </a:tabLst>
                      </a:pPr>
                      <a:r>
                        <a:rPr lang="fa-IR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افتتاحیه و بیان اهداف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fa-IR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آقای دکتر سعید بشیرریان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fa-IR" sz="1400" b="1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25</a:t>
                      </a:r>
                      <a:r>
                        <a:rPr lang="ar-SA" sz="1400" b="1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 دقيقه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2859752"/>
                  </a:ext>
                </a:extLst>
              </a:tr>
              <a:tr h="512518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ar-SA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10 - 8:30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buNone/>
                      </a:pPr>
                      <a:r>
                        <a:rPr lang="ar-SA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اختلالات تکاملی کودک با تاکید بر اتیسم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fa-IR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خانم دکتر طاهره اعتصامی فرد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ar-SA" sz="1400" b="1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90 دقیقه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637332"/>
                  </a:ext>
                </a:extLst>
              </a:tr>
              <a:tr h="512518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fa-IR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10:15 </a:t>
                      </a:r>
                      <a:r>
                        <a:rPr lang="ar-SA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Sakkal Majalla" panose="02000000000000000000" pitchFamily="2" charset="-78"/>
                        </a:rPr>
                        <a:t>–</a:t>
                      </a:r>
                      <a:r>
                        <a:rPr lang="ar-SA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 10:00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buNone/>
                        <a:tabLst>
                          <a:tab pos="4895850" algn="l"/>
                        </a:tabLst>
                      </a:pPr>
                      <a:r>
                        <a:rPr lang="fa-IR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بحث و گفتگو، پرسش و پاسخ - پذیرایی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fa-IR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کلیه مدرسین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ar-SA" sz="1400" b="1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15 دقيقه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469737"/>
                  </a:ext>
                </a:extLst>
              </a:tr>
              <a:tr h="512518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fa-IR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10:15-11:30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buNone/>
                        <a:tabLst>
                          <a:tab pos="4895850" algn="l"/>
                        </a:tabLst>
                      </a:pPr>
                      <a:r>
                        <a:rPr lang="fa-IR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مدیریت اختلالات تکاملی کودکان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fa-IR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خانم زهرا مرادی پور قوام 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ar-SA" sz="1400" b="1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75 دقیقه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326885"/>
                  </a:ext>
                </a:extLst>
              </a:tr>
              <a:tr h="512518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fa-IR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11:30-12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buNone/>
                        <a:tabLst>
                          <a:tab pos="4895850" algn="l"/>
                        </a:tabLst>
                      </a:pPr>
                      <a:r>
                        <a:rPr lang="fa-IR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غربالگری اتیسم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fa-IR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خانم طاهره رضی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ar-SA" sz="1400" b="1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30 دقیقه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3060951"/>
                  </a:ext>
                </a:extLst>
              </a:tr>
              <a:tr h="512518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fa-IR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12:15 </a:t>
                      </a:r>
                      <a:r>
                        <a:rPr lang="fa-IR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fa-IR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 12:00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buNone/>
                        <a:tabLst>
                          <a:tab pos="4895850" algn="l"/>
                        </a:tabLst>
                      </a:pPr>
                      <a:r>
                        <a:rPr lang="fa-IR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بحث و گفتگو، پرسش و پاسخ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fa-IR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کلیه مدرسین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ar-SA" sz="1400" b="1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15 دقیقه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5014931"/>
                  </a:ext>
                </a:extLst>
              </a:tr>
              <a:tr h="512518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fa-IR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13:00 </a:t>
                      </a:r>
                      <a:r>
                        <a:rPr lang="fa-IR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fa-IR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 12:15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buNone/>
                        <a:tabLst>
                          <a:tab pos="4895850" algn="l"/>
                        </a:tabLst>
                      </a:pPr>
                      <a:r>
                        <a:rPr lang="fa-IR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جمع بندی و اختتامیه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fa-IR" sz="140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کلیه مدرسین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ar-SA" sz="1400" b="1" dirty="0">
                          <a:effectLst/>
                          <a:latin typeface="F_Mitra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45 دقیقه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8142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29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7191" y="5594866"/>
            <a:ext cx="673582" cy="741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Bevel 4">
            <a:extLst>
              <a:ext uri="{FF2B5EF4-FFF2-40B4-BE49-F238E27FC236}">
                <a16:creationId xmlns:a16="http://schemas.microsoft.com/office/drawing/2014/main" id="{52A755B8-0DD6-44C9-A6A2-76196BF88069}"/>
              </a:ext>
            </a:extLst>
          </p:cNvPr>
          <p:cNvSpPr/>
          <p:nvPr/>
        </p:nvSpPr>
        <p:spPr>
          <a:xfrm>
            <a:off x="1952625" y="1252282"/>
            <a:ext cx="8925592" cy="4523301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2400" b="1" dirty="0">
                <a:cs typeface="B Nazanin" panose="00000400000000000000" pitchFamily="2" charset="-78"/>
              </a:rPr>
              <a:t>مقدمه و اهداف برنامه</a:t>
            </a:r>
          </a:p>
          <a:p>
            <a:pPr algn="ctr" rtl="1"/>
            <a:r>
              <a:rPr lang="fa-IR" sz="2400" dirty="0">
                <a:cs typeface="B Nazanin" panose="00000400000000000000" pitchFamily="2" charset="-78"/>
              </a:rPr>
              <a:t>جناب آقای دکتر سعید بشیریان</a:t>
            </a:r>
          </a:p>
          <a:p>
            <a:pPr algn="ctr" rtl="1"/>
            <a:r>
              <a:rPr lang="fa-IR" sz="2400" dirty="0">
                <a:cs typeface="B Nazanin" panose="00000400000000000000" pitchFamily="2" charset="-78"/>
              </a:rPr>
              <a:t>استاد گروه آموزش بهداشت و ارتقاء سلامت</a:t>
            </a:r>
          </a:p>
          <a:p>
            <a:pPr algn="ctr" rtl="1"/>
            <a:r>
              <a:rPr lang="fa-IR" sz="2400" dirty="0">
                <a:cs typeface="B Nazanin" panose="00000400000000000000" pitchFamily="2" charset="-78"/>
              </a:rPr>
              <a:t> دانشگاه علوم پزشکی همدان</a:t>
            </a:r>
            <a:endParaRPr lang="en-US" sz="24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39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7167" y="457200"/>
            <a:ext cx="9942389" cy="7985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a-IR" sz="2800" dirty="0">
                <a:cs typeface="B Nazanin" pitchFamily="2" charset="-78"/>
              </a:rPr>
              <a:t>مقدمه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77167" y="1510747"/>
            <a:ext cx="9942390" cy="48440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lvl="0" indent="-457200" algn="r" defTabSz="457200" rtl="1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کودکان سرمایه‌های آینده جامعه ما هستند و پرورش کودکان سالم و تندرست اهمیت فراوان دارد</a:t>
            </a: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marL="457200" lvl="0" indent="-457200" algn="r" defTabSz="457200" rtl="1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پس هر گامی که در جهت حفاظت از رشد و تکامل کودکان برداشته شود، برای سلامت آنها مفید و ضروری است</a:t>
            </a: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marL="457200" lvl="0" indent="-457200" algn="r" defTabSz="457200" rtl="1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 شناسایی زود‌هنگام اختلال طیف اتیسم و انجام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مراقبت­های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 مطلوب در کودکان جزء گام‌های موثر برای سلامتی آنها می­باشد.</a:t>
            </a:r>
            <a:endParaRPr lang="en-US" sz="2800" dirty="0">
              <a:solidFill>
                <a:prstClr val="black"/>
              </a:solidFill>
              <a:cs typeface="B Nazanin" panose="00000400000000000000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452" y="5849926"/>
            <a:ext cx="673582" cy="64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074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7167" y="457200"/>
            <a:ext cx="9942389" cy="7985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a-IR" sz="2800" dirty="0">
                <a:cs typeface="B Nazanin" pitchFamily="2" charset="-78"/>
              </a:rPr>
              <a:t>مقدمه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77167" y="1510747"/>
            <a:ext cx="9942390" cy="48440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 rtl="1">
              <a:buFont typeface="Wingdings" pitchFamily="2" charset="2"/>
              <a:buChar char="Ø"/>
            </a:pPr>
            <a:endParaRPr lang="fa-IR" sz="2800" dirty="0">
              <a:cs typeface="B Nazanin" pitchFamily="2" charset="-78"/>
            </a:endParaRPr>
          </a:p>
          <a:p>
            <a:pPr algn="just" rtl="1">
              <a:buClr>
                <a:schemeClr val="accent6"/>
              </a:buClr>
              <a:buFont typeface="Wingdings" pitchFamily="2" charset="2"/>
              <a:buChar char="Ø"/>
            </a:pPr>
            <a:r>
              <a:rPr lang="ar-SA" sz="2800" dirty="0">
                <a:cs typeface="B Nazanin" pitchFamily="2" charset="-78"/>
              </a:rPr>
              <a:t>در سال‌های اخیر </a:t>
            </a:r>
            <a:r>
              <a:rPr lang="ar-SA" sz="2800" dirty="0">
                <a:solidFill>
                  <a:srgbClr val="FF0000"/>
                </a:solidFill>
                <a:cs typeface="B Nazanin" pitchFamily="2" charset="-78"/>
              </a:rPr>
              <a:t>شیوع</a:t>
            </a:r>
            <a:r>
              <a:rPr lang="ar-SA" sz="2800" dirty="0">
                <a:cs typeface="B Nazanin" pitchFamily="2" charset="-78"/>
              </a:rPr>
              <a:t> اتیسم در سراسر جهان رو به افزایش است</a:t>
            </a:r>
            <a:endParaRPr lang="fa-IR" sz="2800" dirty="0">
              <a:cs typeface="B Nazanin" pitchFamily="2" charset="-78"/>
            </a:endParaRPr>
          </a:p>
          <a:p>
            <a:pPr algn="just" rtl="1"/>
            <a:endParaRPr lang="fa-IR" sz="2800" dirty="0">
              <a:cs typeface="B Nazanin" pitchFamily="2" charset="-78"/>
            </a:endParaRPr>
          </a:p>
          <a:p>
            <a:pPr marL="457200" indent="-457200" algn="just" rtl="1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ar-SA" sz="2800" dirty="0">
                <a:cs typeface="B Nazanin" pitchFamily="2" charset="-78"/>
              </a:rPr>
              <a:t>د</a:t>
            </a:r>
            <a:r>
              <a:rPr lang="fa-IR" sz="2800" dirty="0">
                <a:cs typeface="B Nazanin" pitchFamily="2" charset="-78"/>
              </a:rPr>
              <a:t>ر ایالات متحده </a:t>
            </a:r>
            <a:r>
              <a:rPr lang="ar-SA" sz="2800" dirty="0">
                <a:cs typeface="B Nazanin" pitchFamily="2" charset="-78"/>
              </a:rPr>
              <a:t>به ازای هر 36 کودک </a:t>
            </a:r>
            <a:r>
              <a:rPr lang="fa-IR" sz="2800" dirty="0">
                <a:cs typeface="B Nazanin" pitchFamily="2" charset="-78"/>
              </a:rPr>
              <a:t>1</a:t>
            </a:r>
            <a:r>
              <a:rPr lang="ar-SA" sz="2800" dirty="0">
                <a:cs typeface="B Nazanin" pitchFamily="2" charset="-78"/>
              </a:rPr>
              <a:t> نفر مبتلا به اختلال طیف اتیسم گزارش شد</a:t>
            </a:r>
            <a:endParaRPr lang="fa-IR" sz="2800" dirty="0">
              <a:cs typeface="B Nazanin" pitchFamily="2" charset="-78"/>
            </a:endParaRPr>
          </a:p>
          <a:p>
            <a:pPr algn="just" rtl="1"/>
            <a:endParaRPr lang="en-US" sz="2800" dirty="0">
              <a:cs typeface="B Nazanin" pitchFamily="2" charset="-78"/>
            </a:endParaRPr>
          </a:p>
          <a:p>
            <a:pPr algn="just" rtl="1">
              <a:buClr>
                <a:schemeClr val="accent6"/>
              </a:buClr>
              <a:buFont typeface="Wingdings" pitchFamily="2" charset="2"/>
              <a:buChar char="Ø"/>
            </a:pPr>
            <a:r>
              <a:rPr lang="ar-SA" sz="2800" dirty="0">
                <a:cs typeface="B Nazanin" pitchFamily="2" charset="-78"/>
              </a:rPr>
              <a:t>در منطقه آسیا شیوع آن </a:t>
            </a:r>
            <a:r>
              <a:rPr lang="fa-IR" sz="2800" dirty="0">
                <a:cs typeface="B Nazanin" pitchFamily="2" charset="-78"/>
              </a:rPr>
              <a:t>8/3</a:t>
            </a:r>
            <a:r>
              <a:rPr lang="ar-SA" sz="2800" dirty="0">
                <a:cs typeface="B Nazanin" pitchFamily="2" charset="-78"/>
              </a:rPr>
              <a:t> در هر 10 هزار نفر</a:t>
            </a:r>
            <a:r>
              <a:rPr lang="fa-IR" sz="2800" dirty="0">
                <a:cs typeface="B Nazanin" pitchFamily="2" charset="-78"/>
              </a:rPr>
              <a:t> </a:t>
            </a:r>
            <a:r>
              <a:rPr lang="ar-SA" sz="2800" dirty="0">
                <a:cs typeface="B Nazanin" pitchFamily="2" charset="-78"/>
              </a:rPr>
              <a:t>است </a:t>
            </a:r>
            <a:endParaRPr lang="fa-IR" sz="2800" dirty="0">
              <a:cs typeface="B Nazanin" pitchFamily="2" charset="-78"/>
            </a:endParaRPr>
          </a:p>
          <a:p>
            <a:pPr algn="just" rtl="1"/>
            <a:endParaRPr lang="fa-IR" sz="2800" dirty="0">
              <a:cs typeface="B Nazanin" pitchFamily="2" charset="-78"/>
            </a:endParaRPr>
          </a:p>
          <a:p>
            <a:pPr algn="just" rtl="1">
              <a:buClr>
                <a:schemeClr val="accent6"/>
              </a:buClr>
              <a:buFont typeface="Wingdings" pitchFamily="2" charset="2"/>
              <a:buChar char="Ø"/>
            </a:pPr>
            <a:r>
              <a:rPr lang="ar-SA" sz="2800" dirty="0">
                <a:cs typeface="B Nazanin" pitchFamily="2" charset="-78"/>
              </a:rPr>
              <a:t>در ایران میزان شیوع این اختلال 95 در</a:t>
            </a:r>
            <a:r>
              <a:rPr lang="en-US" sz="2800" dirty="0">
                <a:cs typeface="B Nazanin" pitchFamily="2" charset="-78"/>
              </a:rPr>
              <a:t> </a:t>
            </a:r>
            <a:r>
              <a:rPr lang="fa-IR" sz="2800" dirty="0">
                <a:cs typeface="B Nazanin" pitchFamily="2" charset="-78"/>
              </a:rPr>
              <a:t>10</a:t>
            </a:r>
            <a:r>
              <a:rPr lang="en-US" sz="2800" dirty="0">
                <a:cs typeface="B Nazanin" pitchFamily="2" charset="-78"/>
              </a:rPr>
              <a:t> </a:t>
            </a:r>
            <a:r>
              <a:rPr lang="ar-SA" sz="2800" dirty="0">
                <a:cs typeface="B Nazanin" pitchFamily="2" charset="-78"/>
              </a:rPr>
              <a:t>هزار کودک گزارش شده است</a:t>
            </a:r>
            <a:r>
              <a:rPr lang="fa-IR" sz="2800" dirty="0">
                <a:cs typeface="B Nazanin" pitchFamily="2" charset="-78"/>
              </a:rPr>
              <a:t> </a:t>
            </a:r>
            <a:r>
              <a:rPr lang="ar-SA" sz="2800" dirty="0">
                <a:solidFill>
                  <a:srgbClr val="FF0000"/>
                </a:solidFill>
                <a:cs typeface="B Nazanin" pitchFamily="2" charset="-78"/>
              </a:rPr>
              <a:t>یعنی تقریبا به ازای هر 100</a:t>
            </a:r>
            <a:r>
              <a:rPr lang="fa-IR" sz="2800" dirty="0">
                <a:solidFill>
                  <a:srgbClr val="FF0000"/>
                </a:solidFill>
                <a:cs typeface="B Nazanin" pitchFamily="2" charset="-78"/>
              </a:rPr>
              <a:t> </a:t>
            </a:r>
            <a:r>
              <a:rPr lang="ar-SA" sz="2800" dirty="0">
                <a:solidFill>
                  <a:srgbClr val="FF0000"/>
                </a:solidFill>
                <a:cs typeface="B Nazanin" pitchFamily="2" charset="-78"/>
              </a:rPr>
              <a:t>کودک 1 نفر</a:t>
            </a:r>
            <a:r>
              <a:rPr lang="ar-SA" sz="2800" dirty="0">
                <a:cs typeface="B Nazanin" pitchFamily="2" charset="-78"/>
              </a:rPr>
              <a:t> مبتلا می‌باشد</a:t>
            </a:r>
            <a:r>
              <a:rPr lang="fa-IR" sz="2800" dirty="0">
                <a:cs typeface="B Nazanin" pitchFamily="2" charset="-78"/>
              </a:rPr>
              <a:t>.</a:t>
            </a:r>
            <a:endParaRPr lang="en-US" sz="2800" dirty="0">
              <a:cs typeface="B Nazanin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452" y="5849926"/>
            <a:ext cx="673582" cy="64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102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7167" y="457200"/>
            <a:ext cx="9942389" cy="7985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a-IR" sz="2800" dirty="0">
                <a:cs typeface="B Nazanin" pitchFamily="2" charset="-78"/>
              </a:rPr>
              <a:t>مقدمه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77167" y="1510747"/>
            <a:ext cx="9942390" cy="48440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 rtl="1">
              <a:lnSpc>
                <a:spcPct val="110000"/>
              </a:lnSpc>
              <a:buClr>
                <a:schemeClr val="accent6"/>
              </a:buClr>
              <a:buFont typeface="Wingdings" pitchFamily="2" charset="2"/>
              <a:buChar char="Ø"/>
            </a:pPr>
            <a:r>
              <a:rPr lang="fa-IR" sz="2800" dirty="0">
                <a:cs typeface="B Nazanin" pitchFamily="2" charset="-78"/>
              </a:rPr>
              <a:t>سازمان بهداشت جهانی به دلیل </a:t>
            </a:r>
            <a:r>
              <a:rPr lang="fa-IR" sz="2800" dirty="0">
                <a:solidFill>
                  <a:srgbClr val="FF0000"/>
                </a:solidFill>
                <a:cs typeface="B Nazanin" pitchFamily="2" charset="-78"/>
              </a:rPr>
              <a:t>افزایش</a:t>
            </a:r>
            <a:r>
              <a:rPr lang="fa-IR" sz="2800" dirty="0">
                <a:cs typeface="B Nazanin" pitchFamily="2" charset="-78"/>
              </a:rPr>
              <a:t> </a:t>
            </a:r>
            <a:r>
              <a:rPr lang="fa-IR" sz="2800" dirty="0">
                <a:solidFill>
                  <a:srgbClr val="FF0000"/>
                </a:solidFill>
                <a:cs typeface="B Nazanin" pitchFamily="2" charset="-78"/>
              </a:rPr>
              <a:t>شیوع، </a:t>
            </a:r>
            <a:r>
              <a:rPr lang="fa-IR" sz="2800" dirty="0">
                <a:solidFill>
                  <a:schemeClr val="tx1"/>
                </a:solidFill>
                <a:cs typeface="B Nazanin" pitchFamily="2" charset="-78"/>
              </a:rPr>
              <a:t>اختلال طیف اتیسم </a:t>
            </a:r>
            <a:r>
              <a:rPr lang="fa-IR" sz="2800" dirty="0">
                <a:cs typeface="B Nazanin" pitchFamily="2" charset="-78"/>
              </a:rPr>
              <a:t>را به عنوان یک </a:t>
            </a:r>
            <a:r>
              <a:rPr lang="fa-IR" sz="2800" dirty="0">
                <a:solidFill>
                  <a:srgbClr val="0070C0"/>
                </a:solidFill>
                <a:cs typeface="B Nazanin" pitchFamily="2" charset="-78"/>
              </a:rPr>
              <a:t>مشکل بهداشت عمومی</a:t>
            </a:r>
            <a:r>
              <a:rPr lang="fa-IR" sz="2800" dirty="0">
                <a:solidFill>
                  <a:schemeClr val="tx1"/>
                </a:solidFill>
                <a:cs typeface="B Nazanin" pitchFamily="2" charset="-78"/>
              </a:rPr>
              <a:t> </a:t>
            </a:r>
            <a:r>
              <a:rPr lang="fa-IR" sz="2800" dirty="0">
                <a:cs typeface="B Nazanin" pitchFamily="2" charset="-78"/>
              </a:rPr>
              <a:t>مهم می‌شناسد</a:t>
            </a:r>
          </a:p>
          <a:p>
            <a:pPr algn="just" rtl="1">
              <a:lnSpc>
                <a:spcPct val="110000"/>
              </a:lnSpc>
              <a:buClr>
                <a:schemeClr val="accent6"/>
              </a:buClr>
            </a:pPr>
            <a:endParaRPr lang="fa-IR" sz="2800" dirty="0">
              <a:cs typeface="B Nazanin" pitchFamily="2" charset="-78"/>
            </a:endParaRPr>
          </a:p>
          <a:p>
            <a:pPr algn="just" rtl="1">
              <a:lnSpc>
                <a:spcPct val="110000"/>
              </a:lnSpc>
              <a:buClr>
                <a:schemeClr val="accent6"/>
              </a:buClr>
              <a:buFont typeface="Wingdings" pitchFamily="2" charset="2"/>
              <a:buChar char="Ø"/>
            </a:pPr>
            <a:r>
              <a:rPr lang="fa-IR" sz="2800" dirty="0">
                <a:solidFill>
                  <a:srgbClr val="0070C0"/>
                </a:solidFill>
                <a:cs typeface="B Nazanin" pitchFamily="2" charset="-78"/>
              </a:rPr>
              <a:t>شناسایی </a:t>
            </a:r>
            <a:r>
              <a:rPr lang="ar-SA" sz="2800" dirty="0">
                <a:solidFill>
                  <a:srgbClr val="0070C0"/>
                </a:solidFill>
                <a:cs typeface="B Nazanin" pitchFamily="2" charset="-78"/>
              </a:rPr>
              <a:t>اختلال طيف اتیسم</a:t>
            </a:r>
            <a:r>
              <a:rPr lang="fa-IR" sz="2800" dirty="0">
                <a:solidFill>
                  <a:srgbClr val="0070C0"/>
                </a:solidFill>
                <a:cs typeface="B Nazanin" pitchFamily="2" charset="-78"/>
              </a:rPr>
              <a:t> </a:t>
            </a:r>
            <a:r>
              <a:rPr lang="ar-SA" sz="2800" dirty="0">
                <a:cs typeface="B Nazanin" pitchFamily="2" charset="-78"/>
              </a:rPr>
              <a:t>همواره از نیازهای اساسی </a:t>
            </a:r>
            <a:r>
              <a:rPr lang="fa-IR" sz="2800" dirty="0">
                <a:cs typeface="B Nazanin" pitchFamily="2" charset="-78"/>
              </a:rPr>
              <a:t>دوران کودکی است، زیرا تشخیص زودهنگام و شروع آموزش‌های ویژه مهم‌ترین عوامل موثر بر پیش‌آگهی آن هستند</a:t>
            </a:r>
          </a:p>
          <a:p>
            <a:pPr algn="just" rtl="1">
              <a:lnSpc>
                <a:spcPct val="110000"/>
              </a:lnSpc>
              <a:buClr>
                <a:schemeClr val="accent6"/>
              </a:buClr>
            </a:pPr>
            <a:endParaRPr lang="fa-IR" sz="2800" dirty="0">
              <a:cs typeface="B Nazanin" pitchFamily="2" charset="-78"/>
            </a:endParaRPr>
          </a:p>
          <a:p>
            <a:pPr algn="just" rtl="1">
              <a:lnSpc>
                <a:spcPct val="110000"/>
              </a:lnSpc>
              <a:buClr>
                <a:schemeClr val="accent6"/>
              </a:buClr>
              <a:buFont typeface="Wingdings" pitchFamily="2" charset="2"/>
              <a:buChar char="Ø"/>
            </a:pPr>
            <a:r>
              <a:rPr lang="fa-IR" sz="2800" dirty="0">
                <a:cs typeface="B Nazanin" pitchFamily="2" charset="-78"/>
              </a:rPr>
              <a:t>مناسب ترین زمان تشخیص زودهنگام اتیسم، </a:t>
            </a:r>
            <a:r>
              <a:rPr lang="fa-IR" sz="2800" dirty="0">
                <a:solidFill>
                  <a:srgbClr val="0070C0"/>
                </a:solidFill>
                <a:cs typeface="B Nazanin" pitchFamily="2" charset="-78"/>
              </a:rPr>
              <a:t>سن 18 تا 24 ماهگی </a:t>
            </a:r>
            <a:r>
              <a:rPr lang="fa-IR" sz="2800" dirty="0">
                <a:cs typeface="B Nazanin" pitchFamily="2" charset="-78"/>
              </a:rPr>
              <a:t>است</a:t>
            </a:r>
          </a:p>
          <a:p>
            <a:pPr algn="just" rtl="1">
              <a:lnSpc>
                <a:spcPct val="110000"/>
              </a:lnSpc>
              <a:buClr>
                <a:schemeClr val="accent6"/>
              </a:buClr>
            </a:pPr>
            <a:endParaRPr lang="fa-IR" sz="2800" dirty="0">
              <a:solidFill>
                <a:schemeClr val="tx1"/>
              </a:solidFill>
              <a:cs typeface="B Nazanin" pitchFamily="2" charset="-78"/>
            </a:endParaRPr>
          </a:p>
          <a:p>
            <a:pPr algn="just" rtl="1">
              <a:lnSpc>
                <a:spcPct val="110000"/>
              </a:lnSpc>
              <a:buClr>
                <a:schemeClr val="accent6"/>
              </a:buClr>
              <a:buFont typeface="Wingdings" pitchFamily="2" charset="2"/>
              <a:buChar char="Ø"/>
            </a:pPr>
            <a:r>
              <a:rPr lang="fa-IR" sz="2800" dirty="0">
                <a:solidFill>
                  <a:schemeClr val="tx1"/>
                </a:solidFill>
                <a:cs typeface="B Nazanin" pitchFamily="2" charset="-78"/>
              </a:rPr>
              <a:t>در این مرحله </a:t>
            </a:r>
            <a:r>
              <a:rPr lang="fa-IR" sz="2800" dirty="0">
                <a:solidFill>
                  <a:srgbClr val="0070C0"/>
                </a:solidFill>
                <a:cs typeface="B Nazanin" pitchFamily="2" charset="-78"/>
              </a:rPr>
              <a:t>مراقبین</a:t>
            </a:r>
            <a:r>
              <a:rPr lang="fa-IR" sz="2800" dirty="0">
                <a:solidFill>
                  <a:srgbClr val="FF0000"/>
                </a:solidFill>
                <a:cs typeface="B Nazanin" pitchFamily="2" charset="-78"/>
              </a:rPr>
              <a:t> </a:t>
            </a:r>
            <a:r>
              <a:rPr lang="fa-IR" sz="2800" dirty="0">
                <a:solidFill>
                  <a:srgbClr val="0070C0"/>
                </a:solidFill>
                <a:cs typeface="B Nazanin" pitchFamily="2" charset="-78"/>
              </a:rPr>
              <a:t>سلامت </a:t>
            </a:r>
            <a:r>
              <a:rPr lang="fa-IR" sz="2800" dirty="0">
                <a:solidFill>
                  <a:schemeClr val="tx1"/>
                </a:solidFill>
                <a:cs typeface="B Nazanin" pitchFamily="2" charset="-78"/>
              </a:rPr>
              <a:t>به</a:t>
            </a:r>
            <a:r>
              <a:rPr lang="fa-IR" sz="2800" dirty="0">
                <a:solidFill>
                  <a:srgbClr val="0070C0"/>
                </a:solidFill>
                <a:cs typeface="B Nazanin" pitchFamily="2" charset="-78"/>
              </a:rPr>
              <a:t> </a:t>
            </a:r>
            <a:r>
              <a:rPr lang="fa-IR" sz="2800" dirty="0">
                <a:solidFill>
                  <a:schemeClr val="tx1"/>
                </a:solidFill>
                <a:cs typeface="B Nazanin" pitchFamily="2" charset="-78"/>
              </a:rPr>
              <a:t>عنوان </a:t>
            </a:r>
            <a:r>
              <a:rPr lang="fa-IR" sz="2800" dirty="0">
                <a:solidFill>
                  <a:srgbClr val="FF0000"/>
                </a:solidFill>
                <a:cs typeface="B Nazanin" pitchFamily="2" charset="-78"/>
              </a:rPr>
              <a:t>اولین خدمت دهنده بهداشتی به کودک </a:t>
            </a:r>
            <a:r>
              <a:rPr lang="fa-IR" sz="2800" dirty="0">
                <a:solidFill>
                  <a:schemeClr val="tx1"/>
                </a:solidFill>
                <a:cs typeface="B Nazanin" pitchFamily="2" charset="-78"/>
              </a:rPr>
              <a:t>نقش</a:t>
            </a:r>
            <a:r>
              <a:rPr lang="fa-IR" sz="2800" dirty="0">
                <a:cs typeface="B Nazanin" pitchFamily="2" charset="-78"/>
              </a:rPr>
              <a:t> قابل توجهی خواهند داشت.</a:t>
            </a: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452" y="5849926"/>
            <a:ext cx="673582" cy="64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345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7167" y="457200"/>
            <a:ext cx="9942389" cy="7985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a-IR" sz="2800" dirty="0">
                <a:cs typeface="B Nazanin" pitchFamily="2" charset="-78"/>
              </a:rPr>
              <a:t>مقدمه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77167" y="1510747"/>
            <a:ext cx="9942390" cy="48440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457200" lvl="0" indent="-457200" algn="r" defTabSz="457200" rtl="1"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غربالگری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 و </a:t>
            </a:r>
            <a:r>
              <a:rPr lang="fa-IR" sz="2800" b="1" dirty="0">
                <a:solidFill>
                  <a:srgbClr val="4472C4"/>
                </a:solidFill>
                <a:cs typeface="B Nazanin" panose="00000400000000000000" pitchFamily="2" charset="-78"/>
              </a:rPr>
              <a:t>تشخیص زودهنگام</a:t>
            </a:r>
            <a:r>
              <a:rPr lang="ar-SA" sz="2800" b="1" dirty="0">
                <a:solidFill>
                  <a:srgbClr val="4472C4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اختلال طيف اتیسم همواره از نیازهای اساسی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 در زمینه سلامت کودکان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است</a:t>
            </a: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lvl="0" algn="r" defTabSz="457200" rtl="1">
              <a:spcBef>
                <a:spcPct val="20000"/>
              </a:spcBef>
              <a:spcAft>
                <a:spcPts val="600"/>
              </a:spcAft>
              <a:buClr>
                <a:srgbClr val="4472C4"/>
              </a:buClr>
              <a:buSzPct val="115000"/>
              <a:defRPr/>
            </a:pP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marL="457200" lvl="0" indent="-457200" algn="r" defTabSz="457200" rtl="1"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برای تشخیص اتیسم باید به </a:t>
            </a:r>
            <a:r>
              <a:rPr lang="ar-SA" sz="2800" b="1" dirty="0">
                <a:solidFill>
                  <a:srgbClr val="4472C4"/>
                </a:solidFill>
                <a:cs typeface="B Nazanin" panose="00000400000000000000" pitchFamily="2" charset="-78"/>
              </a:rPr>
              <a:t>متخصصان شناخته شده اتیسم</a:t>
            </a:r>
            <a:r>
              <a:rPr lang="ar-SA" sz="2800" dirty="0">
                <a:solidFill>
                  <a:srgbClr val="4472C4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که دوره­های لازم برای تشخیص این اختلال را دیده اند مراجعه کرد</a:t>
            </a: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lvl="0" algn="r" defTabSz="457200" rtl="1">
              <a:spcBef>
                <a:spcPct val="20000"/>
              </a:spcBef>
              <a:spcAft>
                <a:spcPts val="600"/>
              </a:spcAft>
              <a:buClr>
                <a:srgbClr val="4472C4"/>
              </a:buClr>
              <a:buSzPct val="115000"/>
              <a:defRPr/>
            </a:pPr>
            <a:endParaRPr lang="en-US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marL="457200" lvl="0" indent="-457200" algn="r" defTabSz="457200" rtl="1"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هرچند </a:t>
            </a:r>
            <a:r>
              <a:rPr lang="ar-SA" sz="2800" b="1" dirty="0">
                <a:solidFill>
                  <a:srgbClr val="4472C4"/>
                </a:solidFill>
                <a:cs typeface="B Nazanin" panose="00000400000000000000" pitchFamily="2" charset="-78"/>
              </a:rPr>
              <a:t>روانپزشکان و متخصصان اعصاب و روان کودکان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هم از افراد مورد تایید برای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 این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امر  هستند، اما در صورت مشاهده هرگونه نگرانی می­توان به مراکز 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تشخیص اختلال طیف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اتیسم مراجعه نمود</a:t>
            </a:r>
            <a:r>
              <a:rPr lang="ar-SA" sz="2800" b="1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تا</a:t>
            </a:r>
            <a:r>
              <a:rPr lang="fa-IR" sz="2800" b="1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تشخیص نهایی توسط </a:t>
            </a:r>
            <a:r>
              <a:rPr lang="ar-SA" sz="2800" b="1" dirty="0">
                <a:solidFill>
                  <a:srgbClr val="4472C4"/>
                </a:solidFill>
                <a:cs typeface="B Nazanin" panose="00000400000000000000" pitchFamily="2" charset="-78"/>
              </a:rPr>
              <a:t>روانپزشک مربوطه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در</a:t>
            </a:r>
            <a:r>
              <a:rPr lang="en-US" sz="2800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این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مراک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ز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انجام شود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.</a:t>
            </a: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452" y="5849926"/>
            <a:ext cx="673582" cy="64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1021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7167" y="457200"/>
            <a:ext cx="9942389" cy="7985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a-IR" sz="2800" dirty="0">
                <a:cs typeface="B Nazanin" pitchFamily="2" charset="-78"/>
              </a:rPr>
              <a:t>مقدمه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77167" y="1510747"/>
            <a:ext cx="9942390" cy="48440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 algn="just" rtl="1">
              <a:buFont typeface="Wingdings" panose="05000000000000000000" pitchFamily="2" charset="2"/>
              <a:buChar char="Ø"/>
            </a:pPr>
            <a:endParaRPr lang="fa-IR" sz="2800" b="1" dirty="0">
              <a:solidFill>
                <a:srgbClr val="0070C0"/>
              </a:solidFill>
              <a:cs typeface="B Nazanin" panose="00000400000000000000" pitchFamily="2" charset="-78"/>
            </a:endParaRPr>
          </a:p>
          <a:p>
            <a:pPr marL="457200" indent="-457200" algn="just" rtl="1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fa-IR" sz="2800" b="1" dirty="0">
                <a:solidFill>
                  <a:srgbClr val="0070C0"/>
                </a:solidFill>
                <a:cs typeface="B Nazanin" panose="00000400000000000000" pitchFamily="2" charset="-78"/>
              </a:rPr>
              <a:t>فرآیند </a:t>
            </a:r>
            <a:r>
              <a:rPr lang="ar-SA" sz="2800" b="1" dirty="0">
                <a:solidFill>
                  <a:srgbClr val="0070C0"/>
                </a:solidFill>
                <a:cs typeface="B Nazanin" panose="00000400000000000000" pitchFamily="2" charset="-78"/>
              </a:rPr>
              <a:t>تشخیص اتیسم </a:t>
            </a:r>
            <a:r>
              <a:rPr lang="ar-SA" sz="2800" dirty="0">
                <a:cs typeface="B Nazanin" panose="00000400000000000000" pitchFamily="2" charset="-78"/>
              </a:rPr>
              <a:t>در کشور ما اکنون توسط </a:t>
            </a:r>
            <a:r>
              <a:rPr lang="ar-SA" sz="2800" dirty="0">
                <a:solidFill>
                  <a:schemeClr val="accent1"/>
                </a:solidFill>
                <a:cs typeface="B Nazanin" panose="00000400000000000000" pitchFamily="2" charset="-78"/>
              </a:rPr>
              <a:t>پایگاه­های سلامت و پایگاه­های تشخیص اختلال طیف اتیسم </a:t>
            </a:r>
            <a:r>
              <a:rPr lang="ar-SA" sz="2800" dirty="0">
                <a:cs typeface="B Nazanin" panose="00000400000000000000" pitchFamily="2" charset="-78"/>
              </a:rPr>
              <a:t>انجام می­شود</a:t>
            </a:r>
            <a:endParaRPr lang="fa-IR" sz="2800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Wingdings" panose="05000000000000000000" pitchFamily="2" charset="2"/>
              <a:buChar char="Ø"/>
            </a:pPr>
            <a:endParaRPr lang="fa-IR" sz="2800" dirty="0">
              <a:cs typeface="B Nazanin" panose="00000400000000000000" pitchFamily="2" charset="-78"/>
            </a:endParaRPr>
          </a:p>
          <a:p>
            <a:pPr marL="457200" indent="-457200" algn="just" rtl="1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ar-SA" sz="2800" dirty="0">
                <a:cs typeface="B Nazanin" panose="00000400000000000000" pitchFamily="2" charset="-78"/>
              </a:rPr>
              <a:t> به این صورت که با استفاده از </a:t>
            </a:r>
            <a:r>
              <a:rPr lang="ar-SA" sz="2800" b="1" dirty="0">
                <a:solidFill>
                  <a:schemeClr val="accent1"/>
                </a:solidFill>
                <a:cs typeface="B Nazanin" panose="00000400000000000000" pitchFamily="2" charset="-78"/>
              </a:rPr>
              <a:t>پرسشنامه­های</a:t>
            </a:r>
            <a:r>
              <a:rPr lang="en-US" sz="2800" b="1" dirty="0">
                <a:solidFill>
                  <a:schemeClr val="accent1"/>
                </a:solidFill>
                <a:cs typeface="B Nazanin" panose="00000400000000000000" pitchFamily="2" charset="-78"/>
              </a:rPr>
              <a:t>  ASQ</a:t>
            </a:r>
            <a:r>
              <a:rPr lang="en-US" sz="2800" b="1" dirty="0"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تکامل</a:t>
            </a:r>
            <a:r>
              <a:rPr lang="ar-SA" sz="2800" b="1" dirty="0"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کودک</a:t>
            </a:r>
            <a:r>
              <a:rPr lang="ar-SA" sz="2800" b="1" dirty="0"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ارزیابی</a:t>
            </a:r>
            <a:r>
              <a:rPr lang="ar-SA" sz="2800" b="1" dirty="0"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می­شود </a:t>
            </a:r>
            <a:endParaRPr lang="en-US" sz="2800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Wingdings" panose="05000000000000000000" pitchFamily="2" charset="2"/>
              <a:buChar char="Ø"/>
            </a:pPr>
            <a:endParaRPr lang="fa-IR" sz="2800" dirty="0">
              <a:cs typeface="B Nazanin" panose="00000400000000000000" pitchFamily="2" charset="-78"/>
            </a:endParaRPr>
          </a:p>
          <a:p>
            <a:pPr marL="457200" indent="-457200" algn="just" rtl="1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ar-SA" sz="2800" b="1" dirty="0"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در صورتی که در این غربالگری</a:t>
            </a:r>
            <a:r>
              <a:rPr lang="fa-IR" sz="2800" dirty="0">
                <a:cs typeface="B Nazanin" panose="00000400000000000000" pitchFamily="2" charset="-78"/>
              </a:rPr>
              <a:t>، فرد مشکوک به اتیسم باشد</a:t>
            </a:r>
            <a:r>
              <a:rPr lang="ar-SA" sz="2800" dirty="0">
                <a:cs typeface="B Nazanin" panose="00000400000000000000" pitchFamily="2" charset="-78"/>
              </a:rPr>
              <a:t> ارجاع داده می­شود و باید </a:t>
            </a:r>
            <a:r>
              <a:rPr lang="ar-SA" sz="2800" b="1" dirty="0">
                <a:solidFill>
                  <a:schemeClr val="accent1"/>
                </a:solidFill>
                <a:cs typeface="B Nazanin" panose="00000400000000000000" pitchFamily="2" charset="-78"/>
              </a:rPr>
              <a:t>ارزیابی جامع تشخیصی</a:t>
            </a:r>
            <a:r>
              <a:rPr lang="ar-SA" sz="2800" dirty="0">
                <a:cs typeface="B Nazanin" panose="00000400000000000000" pitchFamily="2" charset="-78"/>
              </a:rPr>
              <a:t> نیز برای وی انجام شود</a:t>
            </a:r>
            <a:r>
              <a:rPr lang="fa-IR" sz="2800" b="1" dirty="0">
                <a:solidFill>
                  <a:schemeClr val="tx1"/>
                </a:solidFill>
                <a:cs typeface="B Nazanin" panose="00000400000000000000" pitchFamily="2" charset="-78"/>
              </a:rPr>
              <a:t>.</a:t>
            </a:r>
            <a:endParaRPr lang="en-US" sz="2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452" y="5849926"/>
            <a:ext cx="673582" cy="64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845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7167" y="457200"/>
            <a:ext cx="9942389" cy="7985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a-IR" sz="2800" dirty="0">
                <a:cs typeface="B Nazanin" pitchFamily="2" charset="-78"/>
              </a:rPr>
              <a:t>مقدمه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77167" y="1510747"/>
            <a:ext cx="9942390" cy="48440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lvl="0" indent="-457200" algn="just" defTabSz="457200" rtl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تکمیل صحیح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پرسشنامه </a:t>
            </a:r>
            <a:r>
              <a:rPr lang="en-US" sz="2800" dirty="0">
                <a:solidFill>
                  <a:prstClr val="black"/>
                </a:solidFill>
                <a:cs typeface="B Nazanin" panose="00000400000000000000" pitchFamily="2" charset="-78"/>
              </a:rPr>
              <a:t>ASQ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و اقدامات لازم بعد از آن یعنی ارائه </a:t>
            </a:r>
            <a:r>
              <a:rPr lang="fa-IR" sz="2800" dirty="0">
                <a:solidFill>
                  <a:srgbClr val="5B9BD5"/>
                </a:solidFill>
                <a:cs typeface="B Nazanin" panose="00000400000000000000" pitchFamily="2" charset="-78"/>
              </a:rPr>
              <a:t>آموزش­های خاص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، ارجاع و </a:t>
            </a:r>
            <a:r>
              <a:rPr lang="fa-IR" sz="2800" dirty="0">
                <a:solidFill>
                  <a:srgbClr val="5B9BD5"/>
                </a:solidFill>
                <a:cs typeface="B Nazanin" panose="00000400000000000000" pitchFamily="2" charset="-78"/>
              </a:rPr>
              <a:t>پیگیری­های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مربوطه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 برای ارزیابی تکامل کودکان مفید است و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باعث تشخیص 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زود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هنگام اختلالات تکاملی از جمله اختلال طیف اتیسم 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می­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شود</a:t>
            </a: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marL="457200" lvl="0" indent="-457200" algn="just" defTabSz="457200" rtl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marL="457200" indent="-457200" algn="just" defTabSz="457200" rtl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r>
              <a:rPr lang="ar-SA" sz="2800" b="1" dirty="0">
                <a:solidFill>
                  <a:schemeClr val="accent1"/>
                </a:solidFill>
                <a:cs typeface="B Nazanin" panose="00000400000000000000" pitchFamily="2" charset="-78"/>
              </a:rPr>
              <a:t>ارزیابی جامع تشخیص</a:t>
            </a:r>
            <a:r>
              <a:rPr lang="fa-IR" sz="2800" b="1" dirty="0">
                <a:solidFill>
                  <a:schemeClr val="accent1"/>
                </a:solidFill>
                <a:cs typeface="B Nazanin" panose="00000400000000000000" pitchFamily="2" charset="-78"/>
              </a:rPr>
              <a:t>ی </a:t>
            </a:r>
            <a:r>
              <a:rPr lang="ar-SA" sz="2800" dirty="0">
                <a:cs typeface="B Nazanin" panose="00000400000000000000" pitchFamily="2" charset="-78"/>
              </a:rPr>
              <a:t>شامل ارزیابی دقیق کودک و مصاحبه با والدین است، می­توان از تست­های استاندارد تشخیص اتیسم استفاده نمود</a:t>
            </a:r>
            <a:r>
              <a:rPr lang="fa-IR" sz="2800" dirty="0"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که شامل ارزیابی شنوایی، بینایی، حسی و حتی آزمایشات ژنتیک می­باشد</a:t>
            </a:r>
            <a:r>
              <a:rPr lang="fa-IR" sz="2800" dirty="0">
                <a:cs typeface="B Nazanin" panose="00000400000000000000" pitchFamily="2" charset="-78"/>
              </a:rPr>
              <a:t>.</a:t>
            </a:r>
            <a:endParaRPr lang="en-US" sz="2800" dirty="0">
              <a:cs typeface="B Nazanin" panose="00000400000000000000" pitchFamily="2" charset="-78"/>
            </a:endParaRPr>
          </a:p>
          <a:p>
            <a:pPr marL="457200" lvl="0" indent="-457200" algn="just" defTabSz="457200" rtl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lvl="0" algn="just" defTabSz="457200" rtl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70AD47">
                  <a:lumMod val="50000"/>
                </a:srgbClr>
              </a:buClr>
              <a:buSzPct val="115000"/>
              <a:defRPr/>
            </a:pP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452" y="5849926"/>
            <a:ext cx="673582" cy="64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757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7167" y="457200"/>
            <a:ext cx="9942389" cy="7985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a-IR" sz="2800" dirty="0">
                <a:cs typeface="B Nazanin" pitchFamily="2" charset="-78"/>
              </a:rPr>
              <a:t>مقدمه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77167" y="1510747"/>
            <a:ext cx="9942390" cy="48440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lvl="0" indent="-457200" algn="just" rtl="1">
              <a:buFont typeface="Wingdings" panose="05000000000000000000" pitchFamily="2" charset="2"/>
              <a:buChar char="Ø"/>
            </a:pPr>
            <a:endParaRPr lang="fa-IR" sz="2800" b="1" dirty="0">
              <a:solidFill>
                <a:schemeClr val="accent1"/>
              </a:solidFill>
              <a:cs typeface="B Nazanin" panose="00000400000000000000" pitchFamily="2" charset="-78"/>
            </a:endParaRPr>
          </a:p>
          <a:p>
            <a:pPr marL="457200" lvl="0" indent="-457200" algn="just" rtl="1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fa-IR" sz="2800" b="1" dirty="0">
                <a:solidFill>
                  <a:schemeClr val="accent1"/>
                </a:solidFill>
                <a:cs typeface="B Nazanin" panose="00000400000000000000" pitchFamily="2" charset="-78"/>
              </a:rPr>
              <a:t>تست های استاندارد </a:t>
            </a:r>
            <a:r>
              <a:rPr lang="ar-SA" sz="2800" dirty="0">
                <a:cs typeface="B Nazanin" panose="00000400000000000000" pitchFamily="2" charset="-78"/>
              </a:rPr>
              <a:t>شامل</a:t>
            </a:r>
            <a:endParaRPr lang="fa-IR" sz="2800" dirty="0">
              <a:cs typeface="B Nazanin" panose="00000400000000000000" pitchFamily="2" charset="-78"/>
            </a:endParaRPr>
          </a:p>
          <a:p>
            <a:pPr lvl="0" algn="just" rtl="1">
              <a:buClr>
                <a:schemeClr val="accent6"/>
              </a:buClr>
            </a:pPr>
            <a:endParaRPr lang="en-US" sz="2800" dirty="0">
              <a:cs typeface="B Nazanin" panose="00000400000000000000" pitchFamily="2" charset="-78"/>
            </a:endParaRPr>
          </a:p>
          <a:p>
            <a:pPr marL="457200" indent="-457200" algn="just" rtl="1">
              <a:lnSpc>
                <a:spcPct val="150000"/>
              </a:lnSpc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ar-SA" sz="2800" dirty="0">
                <a:cs typeface="B Nazanin" panose="00000400000000000000" pitchFamily="2" charset="-78"/>
              </a:rPr>
              <a:t>تست</a:t>
            </a:r>
            <a:r>
              <a:rPr lang="ar-SA" sz="2800" b="1" dirty="0">
                <a:cs typeface="B Nazanin" panose="00000400000000000000" pitchFamily="2" charset="-78"/>
              </a:rPr>
              <a:t> </a:t>
            </a:r>
            <a:r>
              <a:rPr lang="en-US" sz="2800" b="1" dirty="0">
                <a:solidFill>
                  <a:schemeClr val="accent1"/>
                </a:solidFill>
                <a:cs typeface="B Nazanin" panose="00000400000000000000" pitchFamily="2" charset="-78"/>
              </a:rPr>
              <a:t>Bayley </a:t>
            </a:r>
            <a:r>
              <a:rPr lang="fa-IR" sz="2800" b="1" dirty="0"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جهت بررسی تکامل کودکان است </a:t>
            </a:r>
            <a:endParaRPr lang="en-US" sz="2800" dirty="0">
              <a:cs typeface="B Nazanin" panose="00000400000000000000" pitchFamily="2" charset="-78"/>
            </a:endParaRPr>
          </a:p>
          <a:p>
            <a:pPr marL="457200" indent="-457200" algn="just" rtl="1">
              <a:lnSpc>
                <a:spcPct val="150000"/>
              </a:lnSpc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ar-SA" sz="2800" dirty="0">
                <a:cs typeface="B Nazanin" panose="00000400000000000000" pitchFamily="2" charset="-78"/>
              </a:rPr>
              <a:t>تست </a:t>
            </a:r>
            <a:r>
              <a:rPr lang="en-US" sz="2800" b="1" dirty="0">
                <a:solidFill>
                  <a:schemeClr val="accent1"/>
                </a:solidFill>
                <a:cs typeface="B Nazanin" panose="00000400000000000000" pitchFamily="2" charset="-78"/>
              </a:rPr>
              <a:t>Q</a:t>
            </a:r>
            <a:r>
              <a:rPr lang="en-US" sz="2800" dirty="0">
                <a:solidFill>
                  <a:schemeClr val="accent1"/>
                </a:solidFill>
                <a:cs typeface="B Nazanin" panose="00000400000000000000" pitchFamily="2" charset="-78"/>
              </a:rPr>
              <a:t>-</a:t>
            </a:r>
            <a:r>
              <a:rPr lang="en-US" sz="2800" b="1" dirty="0">
                <a:solidFill>
                  <a:schemeClr val="accent1"/>
                </a:solidFill>
                <a:cs typeface="B Nazanin" panose="00000400000000000000" pitchFamily="2" charset="-78"/>
              </a:rPr>
              <a:t>CHAT</a:t>
            </a:r>
            <a:r>
              <a:rPr lang="en-US" sz="2800" dirty="0">
                <a:cs typeface="B Nazanin" panose="00000400000000000000" pitchFamily="2" charset="-78"/>
              </a:rPr>
              <a:t> </a:t>
            </a:r>
            <a:r>
              <a:rPr lang="fa-IR" sz="2800" dirty="0">
                <a:cs typeface="B Nazanin" panose="00000400000000000000" pitchFamily="2" charset="-78"/>
              </a:rPr>
              <a:t> یا </a:t>
            </a:r>
            <a:r>
              <a:rPr lang="en-US" sz="2800" b="1" dirty="0">
                <a:solidFill>
                  <a:schemeClr val="accent1"/>
                </a:solidFill>
                <a:cs typeface="B Nazanin" panose="00000400000000000000" pitchFamily="2" charset="-78"/>
              </a:rPr>
              <a:t>M-CHAT</a:t>
            </a:r>
            <a:r>
              <a:rPr lang="fa-IR" sz="2800" dirty="0"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جهت تشخیص علائم اولیه اختلال طیف اتیسم است </a:t>
            </a:r>
            <a:endParaRPr lang="en-US" sz="2800" dirty="0">
              <a:cs typeface="B Nazanin" panose="00000400000000000000" pitchFamily="2" charset="-78"/>
            </a:endParaRPr>
          </a:p>
          <a:p>
            <a:pPr marL="457200" indent="-457200" algn="just" rtl="1">
              <a:lnSpc>
                <a:spcPct val="150000"/>
              </a:lnSpc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ar-SA" sz="2800" dirty="0">
                <a:cs typeface="B Nazanin" panose="00000400000000000000" pitchFamily="2" charset="-78"/>
              </a:rPr>
              <a:t>تست </a:t>
            </a:r>
            <a:r>
              <a:rPr lang="en-US" sz="2800" dirty="0">
                <a:cs typeface="B Nazanin" panose="00000400000000000000" pitchFamily="2" charset="-78"/>
              </a:rPr>
              <a:t> </a:t>
            </a:r>
            <a:r>
              <a:rPr lang="en-US" sz="2800" b="1" dirty="0">
                <a:solidFill>
                  <a:schemeClr val="accent1"/>
                </a:solidFill>
                <a:cs typeface="B Nazanin" panose="00000400000000000000" pitchFamily="2" charset="-78"/>
              </a:rPr>
              <a:t>ADI</a:t>
            </a:r>
            <a:r>
              <a:rPr lang="en-US" sz="2800" dirty="0">
                <a:solidFill>
                  <a:schemeClr val="accent1"/>
                </a:solidFill>
                <a:cs typeface="B Nazanin" panose="00000400000000000000" pitchFamily="2" charset="-78"/>
              </a:rPr>
              <a:t>-</a:t>
            </a:r>
            <a:r>
              <a:rPr lang="en-US" sz="2800" b="1" dirty="0">
                <a:solidFill>
                  <a:schemeClr val="accent1"/>
                </a:solidFill>
                <a:cs typeface="B Nazanin" panose="00000400000000000000" pitchFamily="2" charset="-78"/>
              </a:rPr>
              <a:t>R</a:t>
            </a:r>
            <a:r>
              <a:rPr lang="en-US" sz="2800" dirty="0">
                <a:cs typeface="B Nazanin" panose="00000400000000000000" pitchFamily="2" charset="-78"/>
              </a:rPr>
              <a:t> </a:t>
            </a:r>
            <a:r>
              <a:rPr lang="ar-SA" sz="2800" dirty="0">
                <a:cs typeface="B Nazanin" panose="00000400000000000000" pitchFamily="2" charset="-78"/>
              </a:rPr>
              <a:t>جهت تشخیص دقیق اتیسم انجام می­</a:t>
            </a:r>
            <a:r>
              <a:rPr lang="fa-IR" sz="2800" dirty="0">
                <a:cs typeface="B Nazanin" panose="00000400000000000000" pitchFamily="2" charset="-78"/>
              </a:rPr>
              <a:t>شود</a:t>
            </a:r>
            <a:r>
              <a:rPr lang="ar-SA" sz="2800" dirty="0">
                <a:cs typeface="B Nazanin" panose="00000400000000000000" pitchFamily="2" charset="-78"/>
              </a:rPr>
              <a:t>.</a:t>
            </a:r>
            <a:endParaRPr lang="en-US" sz="2800" dirty="0">
              <a:cs typeface="B Nazanin" panose="00000400000000000000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452" y="5849926"/>
            <a:ext cx="673582" cy="64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60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7167" y="457200"/>
            <a:ext cx="9942389" cy="7985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a-IR" sz="2800" dirty="0">
                <a:cs typeface="B Nazanin" pitchFamily="2" charset="-78"/>
              </a:rPr>
              <a:t>مقدمه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77167" y="1510747"/>
            <a:ext cx="9942390" cy="48440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 defTabSz="457200" rtl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70AD47">
                  <a:lumMod val="50000"/>
                </a:srgbClr>
              </a:buClr>
              <a:buSzPct val="115000"/>
              <a:defRPr/>
            </a:pP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marL="457200" lvl="0" indent="-457200" algn="just" defTabSz="457200" rtl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r>
              <a:rPr lang="ar-SA" sz="2800" b="1" dirty="0">
                <a:solidFill>
                  <a:srgbClr val="5B9BD5"/>
                </a:solidFill>
                <a:cs typeface="B Nazanin" panose="00000400000000000000" pitchFamily="2" charset="-78"/>
              </a:rPr>
              <a:t>شیوع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روز افزون این اختلال و این که هنوز </a:t>
            </a:r>
            <a:r>
              <a:rPr lang="ar-SA" sz="2800" b="1" dirty="0">
                <a:solidFill>
                  <a:srgbClr val="5B9BD5"/>
                </a:solidFill>
                <a:cs typeface="B Nazanin" panose="00000400000000000000" pitchFamily="2" charset="-78"/>
              </a:rPr>
              <a:t>درمان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موثری ندارد، تشخیص آن را 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الزامی کرده است و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از دو جهت حائز اهمیت 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می­داند</a:t>
            </a:r>
          </a:p>
          <a:p>
            <a:pPr lvl="0" algn="just" defTabSz="457200" rtl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defRPr/>
            </a:pP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marL="285750" lvl="0" indent="-285750" algn="just" defTabSz="457200" rtl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70AD47">
                  <a:lumMod val="50000"/>
                </a:srgbClr>
              </a:buClr>
              <a:buSzPct val="115000"/>
              <a:buFont typeface="Wingdings" panose="05000000000000000000" pitchFamily="2" charset="2"/>
              <a:buChar char="ü"/>
              <a:defRPr/>
            </a:pP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solidFill>
                  <a:srgbClr val="4472C4"/>
                </a:solidFill>
                <a:cs typeface="B Nazanin" panose="00000400000000000000" pitchFamily="2" charset="-78"/>
              </a:rPr>
              <a:t>کاهش هزینه‌ها و ارائه مداخلات به‌هنگام</a:t>
            </a:r>
            <a:endParaRPr lang="fa-IR" sz="2800" dirty="0">
              <a:solidFill>
                <a:srgbClr val="4472C4"/>
              </a:solidFill>
              <a:cs typeface="B Nazanin" panose="00000400000000000000" pitchFamily="2" charset="-78"/>
            </a:endParaRPr>
          </a:p>
          <a:p>
            <a:pPr marL="285750" lvl="0" indent="-285750" algn="just" defTabSz="457200" rtl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70AD47">
                  <a:lumMod val="50000"/>
                </a:srgbClr>
              </a:buClr>
              <a:buSzPct val="115000"/>
              <a:buFont typeface="Wingdings" panose="05000000000000000000" pitchFamily="2" charset="2"/>
              <a:buChar char="ü"/>
              <a:defRPr/>
            </a:pPr>
            <a:r>
              <a:rPr lang="ar-SA" sz="2800" dirty="0">
                <a:solidFill>
                  <a:srgbClr val="4472C4"/>
                </a:solidFill>
                <a:cs typeface="B Nazanin" panose="00000400000000000000" pitchFamily="2" charset="-78"/>
              </a:rPr>
              <a:t> کاهش استرس و علائم </a:t>
            </a:r>
            <a:r>
              <a:rPr lang="fa-IR" sz="2800" dirty="0">
                <a:solidFill>
                  <a:srgbClr val="4472C4"/>
                </a:solidFill>
                <a:cs typeface="B Nazanin" panose="00000400000000000000" pitchFamily="2" charset="-78"/>
              </a:rPr>
              <a:t>در</a:t>
            </a:r>
            <a:r>
              <a:rPr lang="ar-SA" sz="2800" dirty="0">
                <a:solidFill>
                  <a:srgbClr val="4472C4"/>
                </a:solidFill>
                <a:cs typeface="B Nazanin" panose="00000400000000000000" pitchFamily="2" charset="-78"/>
              </a:rPr>
              <a:t> کودک </a:t>
            </a:r>
            <a:r>
              <a:rPr lang="fa-IR" sz="2800" dirty="0">
                <a:solidFill>
                  <a:srgbClr val="4472C4"/>
                </a:solidFill>
                <a:cs typeface="B Nazanin" panose="00000400000000000000" pitchFamily="2" charset="-78"/>
              </a:rPr>
              <a:t>مبتلا</a:t>
            </a:r>
            <a:r>
              <a:rPr lang="ar-SA" sz="2800" dirty="0">
                <a:solidFill>
                  <a:srgbClr val="4472C4"/>
                </a:solidFill>
                <a:cs typeface="B Nazanin" panose="00000400000000000000" pitchFamily="2" charset="-78"/>
              </a:rPr>
              <a:t> و </a:t>
            </a:r>
            <a:r>
              <a:rPr lang="fa-IR" sz="2800" dirty="0">
                <a:solidFill>
                  <a:srgbClr val="4472C4"/>
                </a:solidFill>
                <a:cs typeface="B Nazanin" panose="00000400000000000000" pitchFamily="2" charset="-78"/>
              </a:rPr>
              <a:t>پیشگیری </a:t>
            </a:r>
            <a:r>
              <a:rPr lang="ar-SA" sz="2800" dirty="0">
                <a:solidFill>
                  <a:srgbClr val="4472C4"/>
                </a:solidFill>
                <a:cs typeface="B Nazanin" panose="00000400000000000000" pitchFamily="2" charset="-78"/>
              </a:rPr>
              <a:t>از </a:t>
            </a:r>
            <a:r>
              <a:rPr lang="fa-IR" sz="2800" dirty="0">
                <a:solidFill>
                  <a:srgbClr val="4472C4"/>
                </a:solidFill>
                <a:cs typeface="B Nazanin" panose="00000400000000000000" pitchFamily="2" charset="-78"/>
              </a:rPr>
              <a:t>عوارض</a:t>
            </a:r>
            <a:r>
              <a:rPr lang="ar-SA" sz="2800" dirty="0">
                <a:solidFill>
                  <a:srgbClr val="4472C4"/>
                </a:solidFill>
                <a:cs typeface="B Nazanin" panose="00000400000000000000" pitchFamily="2" charset="-78"/>
              </a:rPr>
              <a:t> آن در بزرگسالی</a:t>
            </a:r>
            <a:r>
              <a:rPr lang="en-US" sz="2800" dirty="0">
                <a:solidFill>
                  <a:srgbClr val="4472C4"/>
                </a:solidFill>
                <a:cs typeface="B Nazanin" panose="00000400000000000000" pitchFamily="2" charset="-78"/>
              </a:rPr>
              <a:t>.</a:t>
            </a: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452" y="5849926"/>
            <a:ext cx="673582" cy="64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073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7167" y="457200"/>
            <a:ext cx="9942389" cy="7985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a-IR" sz="2800" dirty="0">
                <a:cs typeface="B Nazanin" pitchFamily="2" charset="-78"/>
              </a:rPr>
              <a:t>مقدمه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77167" y="1510747"/>
            <a:ext cx="9942390" cy="48440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lvl="0" indent="-457200" algn="r" defTabSz="457200" rtl="1"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در کودکان مبتلا به اختلال طیف اتیسم با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تشخیص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زودهنگام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و ارائه آموزش‌های ویژه می‌توان به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نتایج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موفقیت‌آمیزی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دست یافت</a:t>
            </a: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lvl="0" algn="r" defTabSz="457200" rtl="1">
              <a:spcBef>
                <a:spcPct val="20000"/>
              </a:spcBef>
              <a:spcAft>
                <a:spcPts val="600"/>
              </a:spcAft>
              <a:buClr>
                <a:srgbClr val="4472C4"/>
              </a:buClr>
              <a:buSzPct val="115000"/>
              <a:defRPr/>
            </a:pPr>
            <a:endParaRPr lang="en-US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marL="457200" lvl="0" indent="-457200" algn="r" defTabSz="457200" rtl="1"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کودکانی که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مداخلات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تشخیصی و درمانی را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سریع‌تر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دریافت می‌کنند،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نتایج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بهتری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را در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برقراری ارتباط، تعاملات اجتماعی و مهارت‌های زبانی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خواهند داشت</a:t>
            </a: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lvl="0" algn="r" defTabSz="457200" rtl="1">
              <a:spcBef>
                <a:spcPct val="20000"/>
              </a:spcBef>
              <a:spcAft>
                <a:spcPts val="600"/>
              </a:spcAft>
              <a:buClr>
                <a:srgbClr val="4472C4"/>
              </a:buClr>
              <a:buSzPct val="115000"/>
              <a:defRPr/>
            </a:pP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marL="457200" lvl="0" indent="-457200" algn="r" defTabSz="457200" rtl="1"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r>
              <a:rPr lang="fa-IR" sz="2800" dirty="0">
                <a:solidFill>
                  <a:srgbClr val="5B9BD5"/>
                </a:solidFill>
                <a:cs typeface="B Nazanin" panose="00000400000000000000" pitchFamily="2" charset="-78"/>
              </a:rPr>
              <a:t>کیفیت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زندگی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کودک مبتلا به اتیسم و 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خانواده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آنها را می­توان با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تشخیص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زودهنگام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و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مداخ</a:t>
            </a:r>
            <a:r>
              <a:rPr lang="fa-IR" sz="2800" dirty="0">
                <a:solidFill>
                  <a:srgbClr val="5B9BD5"/>
                </a:solidFill>
                <a:cs typeface="B Nazanin" panose="00000400000000000000" pitchFamily="2" charset="-78"/>
              </a:rPr>
              <a:t>لات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مناسب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به طور چشمگیری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بهبود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بخشید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.</a:t>
            </a:r>
            <a:endParaRPr lang="en-US" sz="2800" dirty="0">
              <a:solidFill>
                <a:prstClr val="black"/>
              </a:solidFill>
              <a:cs typeface="B Nazanin" panose="00000400000000000000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452" y="5849926"/>
            <a:ext cx="673582" cy="64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2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7167" y="457200"/>
            <a:ext cx="9942389" cy="7985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a-IR" sz="2800" dirty="0">
                <a:cs typeface="B Nazanin" pitchFamily="2" charset="-78"/>
              </a:rPr>
              <a:t>مقدمه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77167" y="1510747"/>
            <a:ext cx="9942390" cy="48440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lvl="0" indent="-457200" algn="r" defTabSz="457200" rtl="1"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مهمترین نکته در مورد کودکان اتیستیک،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تشخیص به­هنگام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این اختلال است تا بتوان با استفاده از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تکنیک­ها و رویکردهای استاندارد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از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دوره حساس رشد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نهایت استفاده را نمود و نقایص به وجود آمده توسط این اختلال را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جبران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یا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پیشگی</a:t>
            </a:r>
            <a:r>
              <a:rPr lang="fa-IR" sz="2800" dirty="0">
                <a:solidFill>
                  <a:srgbClr val="5B9BD5"/>
                </a:solidFill>
                <a:cs typeface="B Nazanin" panose="00000400000000000000" pitchFamily="2" charset="-78"/>
              </a:rPr>
              <a:t>ر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ی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کرد </a:t>
            </a: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lvl="0" algn="r" defTabSz="457200" rtl="1">
              <a:spcBef>
                <a:spcPct val="20000"/>
              </a:spcBef>
              <a:spcAft>
                <a:spcPts val="600"/>
              </a:spcAft>
              <a:buClr>
                <a:srgbClr val="70AD47">
                  <a:lumMod val="50000"/>
                </a:srgbClr>
              </a:buClr>
              <a:buSzPct val="115000"/>
              <a:defRPr/>
            </a:pP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marL="457200" lvl="0" indent="-457200" algn="r" defTabSz="457200" rtl="1"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علائم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اتیسم را در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هیجده ماهگی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و در مواردی می­توان در ماه­های 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پایین­تر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نیز تشخیص داد اما تشخیص قطعی در سن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دو سالگی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اتفاق می­افتد </a:t>
            </a: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lvl="0" algn="r" defTabSz="457200" rtl="1">
              <a:spcBef>
                <a:spcPct val="20000"/>
              </a:spcBef>
              <a:spcAft>
                <a:spcPts val="600"/>
              </a:spcAft>
              <a:buClr>
                <a:srgbClr val="70AD47">
                  <a:lumMod val="50000"/>
                </a:srgbClr>
              </a:buClr>
              <a:buSzPct val="115000"/>
              <a:defRPr/>
            </a:pP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marL="457200" lvl="0" indent="-457200" algn="r" defTabSz="457200" rtl="1"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البته برخی از این علائم ممکن است در کودکان دارای فرآیند رشد عادی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نی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ز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دیده شود ولی در کودکان مشکوک به اتیسم به صورت </a:t>
            </a:r>
            <a:r>
              <a:rPr lang="ar-SA" sz="2800" dirty="0">
                <a:solidFill>
                  <a:srgbClr val="5B9BD5"/>
                </a:solidFill>
                <a:cs typeface="B Nazanin" panose="00000400000000000000" pitchFamily="2" charset="-78"/>
              </a:rPr>
              <a:t>حداکثری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مشاهده 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می­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گردد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.</a:t>
            </a: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452" y="5849926"/>
            <a:ext cx="673582" cy="64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294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7167" y="457200"/>
            <a:ext cx="9942389" cy="7985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a-IR" sz="2800" dirty="0">
                <a:cs typeface="B Nazanin" pitchFamily="2" charset="-78"/>
              </a:rPr>
              <a:t>مقدمه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77167" y="1510747"/>
            <a:ext cx="9942390" cy="48440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lvl="0" indent="-457200" algn="just" defTabSz="457200" rtl="1"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 اگر</a:t>
            </a:r>
            <a:r>
              <a:rPr lang="en-US" sz="2800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به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علامت­های غیرطبیعی 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در کودکان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توجه نشود و به موقع تشخیص داده نشوند و اقدامات لازم صورت نگیرد باعث عوارض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 جبران ناپذیری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در 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آنها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می‌شوند</a:t>
            </a: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lvl="0" algn="just" defTabSz="457200" rtl="1"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defRPr/>
            </a:pP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</a:p>
          <a:p>
            <a:pPr marL="457200" lvl="0" indent="-457200" algn="just" defTabSz="457200" rtl="1"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 اين امر زمينه ساز بروز انواع و درجات مختلفی از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معلولیت­های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 حركتی، ذهنی، گفتاری، شنوايی و بينايی در کودکان می­شود </a:t>
            </a:r>
          </a:p>
          <a:p>
            <a:pPr lvl="0" algn="just" defTabSz="457200" rtl="1"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defRPr/>
            </a:pPr>
            <a:endParaRPr lang="fa-IR" sz="2800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marL="457200" lvl="0" indent="-457200" algn="just" defTabSz="457200" rtl="1">
              <a:spcBef>
                <a:spcPct val="20000"/>
              </a:spcBef>
              <a:spcAft>
                <a:spcPts val="600"/>
              </a:spcAft>
              <a:buClr>
                <a:schemeClr val="accent6"/>
              </a:buClr>
              <a:buSzPct val="115000"/>
              <a:buFont typeface="Wingdings" panose="05000000000000000000" pitchFamily="2" charset="2"/>
              <a:buChar char="Ø"/>
              <a:defRPr/>
            </a:pP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برای پیشگیری از عوارض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ناشی از این 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علائم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باید این نشانه­ها را به موقع شناخت و به مراکز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 تکامل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جهت انجام مداخلات مربوطه </a:t>
            </a:r>
            <a:r>
              <a:rPr lang="ar-SA" sz="2800" dirty="0">
                <a:solidFill>
                  <a:prstClr val="black"/>
                </a:solidFill>
                <a:cs typeface="B Nazanin" panose="00000400000000000000" pitchFamily="2" charset="-78"/>
              </a:rPr>
              <a:t>ارجاع داد</a:t>
            </a:r>
            <a:r>
              <a:rPr lang="fa-IR" sz="2800" dirty="0">
                <a:solidFill>
                  <a:prstClr val="black"/>
                </a:solidFill>
                <a:cs typeface="B Nazanin" panose="00000400000000000000" pitchFamily="2" charset="-78"/>
              </a:rPr>
              <a:t>.</a:t>
            </a: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452" y="5849926"/>
            <a:ext cx="673582" cy="64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297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7167" y="457200"/>
            <a:ext cx="9942389" cy="7985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a-IR" sz="2800" dirty="0">
                <a:cs typeface="B Nazanin" pitchFamily="2" charset="-78"/>
              </a:rPr>
              <a:t>اهداف برنامه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77167" y="1510747"/>
            <a:ext cx="9942390" cy="48440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6732" indent="-342900" algn="r" rtl="1"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fa-IR" sz="2800" dirty="0">
                <a:cs typeface="B Nazanin" pitchFamily="2" charset="-78"/>
              </a:rPr>
              <a:t>ارتقاء تکامل کودکان از طریق:</a:t>
            </a:r>
          </a:p>
          <a:p>
            <a:pPr marL="631032" indent="-457200" algn="r" rtl="1"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fa-IR" sz="2800" dirty="0">
                <a:cs typeface="B Nazanin" pitchFamily="2" charset="-78"/>
              </a:rPr>
              <a:t> غربالگری و تشخیص زودهنگام</a:t>
            </a:r>
          </a:p>
          <a:p>
            <a:pPr marL="631032" indent="-457200" algn="r" rtl="1"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fa-IR" sz="2800" dirty="0">
                <a:cs typeface="B Nazanin" pitchFamily="2" charset="-78"/>
              </a:rPr>
              <a:t>ارجاع جهت مداخلات مناسب و به موقع </a:t>
            </a:r>
            <a:endParaRPr lang="en-US" sz="2800" dirty="0">
              <a:cs typeface="B Nazanin" pitchFamily="2" charset="-78"/>
            </a:endParaRPr>
          </a:p>
          <a:p>
            <a:pPr marL="631032" indent="-457200" algn="r" rtl="1"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fa-IR" sz="2800" dirty="0">
                <a:cs typeface="B Nazanin" pitchFamily="2" charset="-78"/>
              </a:rPr>
              <a:t>توانمند‌سازی کودکان مبتلا به اختلال تکاملی </a:t>
            </a:r>
          </a:p>
          <a:p>
            <a:pPr marL="631032" indent="-457200" algn="r" rtl="1"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fa-IR" sz="2800" dirty="0">
                <a:cs typeface="B Nazanin" pitchFamily="2" charset="-78"/>
              </a:rPr>
              <a:t>و ......</a:t>
            </a: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452" y="5849926"/>
            <a:ext cx="673582" cy="64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697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068" y="237067"/>
            <a:ext cx="11706576" cy="643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9574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7191" y="5594866"/>
            <a:ext cx="673582" cy="741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Bevel 4">
            <a:extLst>
              <a:ext uri="{FF2B5EF4-FFF2-40B4-BE49-F238E27FC236}">
                <a16:creationId xmlns:a16="http://schemas.microsoft.com/office/drawing/2014/main" id="{52A755B8-0DD6-44C9-A6A2-76196BF88069}"/>
              </a:ext>
            </a:extLst>
          </p:cNvPr>
          <p:cNvSpPr/>
          <p:nvPr/>
        </p:nvSpPr>
        <p:spPr>
          <a:xfrm>
            <a:off x="1676147" y="1071564"/>
            <a:ext cx="8925592" cy="4523301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2400" b="1" dirty="0">
                <a:cs typeface="B Nazanin" panose="00000400000000000000" pitchFamily="2" charset="-78"/>
              </a:rPr>
              <a:t>اختلالات تکاملی کودکان با تاکید بر اتیسم</a:t>
            </a:r>
          </a:p>
          <a:p>
            <a:pPr algn="ctr" rtl="1"/>
            <a:r>
              <a:rPr lang="fa-IR" sz="2400" dirty="0">
                <a:cs typeface="B Nazanin" panose="00000400000000000000" pitchFamily="2" charset="-78"/>
              </a:rPr>
              <a:t>سرکار خانم دکتر طاهره اعتصامی فرد</a:t>
            </a:r>
          </a:p>
          <a:p>
            <a:pPr algn="ctr" rtl="1"/>
            <a:r>
              <a:rPr lang="fa-IR" sz="2400" dirty="0">
                <a:cs typeface="B Nazanin" panose="00000400000000000000" pitchFamily="2" charset="-78"/>
              </a:rPr>
              <a:t>استادیار آموزش بهداشت و ارتقا سلامت</a:t>
            </a:r>
          </a:p>
          <a:p>
            <a:pPr algn="ctr" rtl="1"/>
            <a:r>
              <a:rPr lang="fa-IR" sz="2400" dirty="0">
                <a:cs typeface="B Nazanin" panose="00000400000000000000" pitchFamily="2" charset="-78"/>
              </a:rPr>
              <a:t>مرکز تحقیقات اختلالات طیف اتیسم</a:t>
            </a:r>
          </a:p>
          <a:p>
            <a:pPr algn="ctr" rtl="1"/>
            <a:r>
              <a:rPr lang="fa-IR" sz="2400" dirty="0">
                <a:cs typeface="B Nazanin" panose="00000400000000000000" pitchFamily="2" charset="-78"/>
              </a:rPr>
              <a:t>دانشگاه علوم پزشکی همدان</a:t>
            </a:r>
            <a:endParaRPr lang="en-US" sz="24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831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018902" y="666205"/>
            <a:ext cx="9953898" cy="90133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  اختلالات تکاملی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19</a:t>
            </a:fld>
            <a:endParaRPr lang="fa-I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fa-IR" altLang="en-US" sz="16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fa-IR" altLang="en-US" dirty="0">
                <a:cs typeface="B Nazanin" panose="00000400000000000000" pitchFamily="2" charset="-78"/>
              </a:rPr>
              <a:t>سه سال اول عمر مهمترین </a:t>
            </a:r>
            <a:r>
              <a:rPr lang="ar-SA" dirty="0">
                <a:cs typeface="B Nazanin" panose="00000400000000000000" pitchFamily="2" charset="-78"/>
              </a:rPr>
              <a:t>سال­های</a:t>
            </a:r>
            <a:r>
              <a:rPr lang="fa-IR" altLang="en-US" dirty="0">
                <a:cs typeface="B Nazanin" panose="00000400000000000000" pitchFamily="2" charset="-78"/>
              </a:rPr>
              <a:t> زندگی جهت رشد و تکامل مغز افراد است</a:t>
            </a:r>
          </a:p>
          <a:p>
            <a:pPr>
              <a:spcBef>
                <a:spcPct val="0"/>
              </a:spcBef>
              <a:buNone/>
              <a:defRPr/>
            </a:pPr>
            <a:endParaRPr lang="fa-IR" altLang="en-US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fa-IR" altLang="en-US" dirty="0">
                <a:solidFill>
                  <a:schemeClr val="tx1"/>
                </a:solidFill>
                <a:cs typeface="B Nazanin" panose="00000400000000000000" pitchFamily="2" charset="-78"/>
              </a:rPr>
              <a:t>مغز مثل یک عضله است که برای عملکرد مناسب </a:t>
            </a:r>
            <a:r>
              <a:rPr lang="fa-IR" altLang="en-US" dirty="0">
                <a:cs typeface="B Nazanin" panose="00000400000000000000" pitchFamily="2" charset="-78"/>
              </a:rPr>
              <a:t>نیاز به محرک دارد و اگر از </a:t>
            </a:r>
            <a:r>
              <a:rPr lang="ar-SA" dirty="0">
                <a:cs typeface="B Nazanin" panose="00000400000000000000" pitchFamily="2" charset="-78"/>
              </a:rPr>
              <a:t>توانمندی­های</a:t>
            </a:r>
            <a:r>
              <a:rPr lang="fa-IR" altLang="en-US" dirty="0">
                <a:cs typeface="B Nazanin" panose="00000400000000000000" pitchFamily="2" charset="-78"/>
              </a:rPr>
              <a:t> آن استفاده نشود به حداکثر توانایی و تکامل خود نخواهد رسید</a:t>
            </a:r>
          </a:p>
          <a:p>
            <a:pPr>
              <a:spcBef>
                <a:spcPct val="0"/>
              </a:spcBef>
              <a:buNone/>
              <a:defRPr/>
            </a:pPr>
            <a:endParaRPr lang="fa-IR" altLang="en-US" b="1" dirty="0">
              <a:solidFill>
                <a:srgbClr val="7030A0"/>
              </a:solidFill>
              <a:cs typeface="B Nazanin" panose="00000400000000000000" pitchFamily="2" charset="-78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fa-IR" altLang="en-US" b="1" dirty="0">
                <a:solidFill>
                  <a:schemeClr val="accent1"/>
                </a:solidFill>
                <a:cs typeface="B Nazanin" panose="00000400000000000000" pitchFamily="2" charset="-78"/>
              </a:rPr>
              <a:t>عوامل موثر بر تکامل مغز </a:t>
            </a:r>
          </a:p>
          <a:p>
            <a:pPr>
              <a:spcBef>
                <a:spcPct val="0"/>
              </a:spcBef>
              <a:buNone/>
              <a:defRPr/>
            </a:pPr>
            <a:endParaRPr lang="fa-IR" alt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  <a:p>
            <a:pPr>
              <a:spcBef>
                <a:spcPct val="0"/>
              </a:spcBef>
              <a:defRPr/>
            </a:pPr>
            <a:r>
              <a:rPr lang="fa-IR" altLang="en-US" dirty="0">
                <a:cs typeface="B Nazanin" panose="00000400000000000000" pitchFamily="2" charset="-78"/>
              </a:rPr>
              <a:t>عوامل محیطی (</a:t>
            </a:r>
            <a:r>
              <a:rPr lang="fa-IR" dirty="0">
                <a:cs typeface="B Nazanin" panose="00000400000000000000" pitchFamily="2" charset="-78"/>
              </a:rPr>
              <a:t>استرس­ها</a:t>
            </a:r>
            <a:r>
              <a:rPr lang="fa-IR" altLang="en-US" dirty="0">
                <a:cs typeface="B Nazanin" panose="00000400000000000000" pitchFamily="2" charset="-78"/>
              </a:rPr>
              <a:t> ) </a:t>
            </a:r>
          </a:p>
          <a:p>
            <a:pPr>
              <a:spcBef>
                <a:spcPct val="0"/>
              </a:spcBef>
              <a:defRPr/>
            </a:pPr>
            <a:r>
              <a:rPr lang="fa-IR" altLang="en-US" dirty="0">
                <a:cs typeface="B Nazanin" panose="00000400000000000000" pitchFamily="2" charset="-78"/>
              </a:rPr>
              <a:t>عوامل ارتباطی ( ارتباط بین کودک و والدین ). </a:t>
            </a:r>
          </a:p>
          <a:p>
            <a:pPr marL="0" indent="0">
              <a:spcBef>
                <a:spcPct val="0"/>
              </a:spcBef>
              <a:buNone/>
              <a:defRPr/>
            </a:pPr>
            <a:endParaRPr lang="fa-IR" altLang="en-US" sz="1600" dirty="0"/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fa-IR" altLang="en-US" sz="1600" dirty="0"/>
              <a:t> </a:t>
            </a: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E4AB66-9F0D-4144-82E4-AA25B544A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4217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اختلالات تکاملی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20</a:t>
            </a:fld>
            <a:endParaRPr lang="fa-I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ü"/>
              <a:defRPr/>
            </a:pPr>
            <a:r>
              <a:rPr lang="fa-IR" dirty="0">
                <a:cs typeface="B Nazanin" pitchFamily="2" charset="-78"/>
              </a:rPr>
              <a:t>پایش رشد و تکامل کودک برای بررسی سلامت همه‌جانبه وی لازم است</a:t>
            </a:r>
          </a:p>
          <a:p>
            <a:pPr marL="457200" indent="-457200" algn="just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ü"/>
              <a:defRPr/>
            </a:pPr>
            <a:r>
              <a:rPr lang="fa-IR" dirty="0">
                <a:cs typeface="B Nazanin" pitchFamily="2" charset="-78"/>
              </a:rPr>
              <a:t>رشد عبارت است از افزایش ابعاد فیریکی بدن که تا حدود بیست سالگی ادامه دارد</a:t>
            </a:r>
            <a:endParaRPr lang="fa-IR" dirty="0">
              <a:latin typeface="Times New Roman" pitchFamily="18" charset="0"/>
              <a:cs typeface="B Nazanin" pitchFamily="2" charset="-78"/>
            </a:endParaRPr>
          </a:p>
          <a:p>
            <a:pPr marL="457200" indent="-457200" algn="just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ü"/>
              <a:defRPr/>
            </a:pPr>
            <a:r>
              <a:rPr lang="fa-IR" dirty="0">
                <a:latin typeface="Times New Roman" pitchFamily="18" charset="0"/>
                <a:cs typeface="B Nazanin" pitchFamily="2" charset="-78"/>
              </a:rPr>
              <a:t>تکامل به تغییرات پیوسته اما قابل‌پیش‌بینی بیولوژیکی، روانی و عاطفی اشاره دارد که از بدو تولد تا پایان بلوغ در انسان رخ می‌دهد</a:t>
            </a:r>
          </a:p>
          <a:p>
            <a:pPr marL="457200" indent="-457200" algn="just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ü"/>
              <a:defRPr/>
            </a:pPr>
            <a:r>
              <a:rPr lang="fa-IR" dirty="0">
                <a:latin typeface="Times New Roman" pitchFamily="18" charset="0"/>
                <a:cs typeface="B Nazanin" pitchFamily="2" charset="-78"/>
              </a:rPr>
              <a:t>اکثر مشکلات تکاملی خفیف تا متوسط، بی علامت هستند </a:t>
            </a:r>
          </a:p>
          <a:p>
            <a:pPr algn="just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ü"/>
              <a:defRPr/>
            </a:pPr>
            <a:r>
              <a:rPr lang="fa-IR" dirty="0">
                <a:latin typeface="Times New Roman" pitchFamily="18" charset="0"/>
                <a:cs typeface="B Nazanin" pitchFamily="2" charset="-78"/>
              </a:rPr>
              <a:t>در سال های آغازین، عملکرد مغز از نظر ترمیم‌پذیری و تغییرپذیری و تأثیر محیط سرعت بالایی دارد.</a:t>
            </a:r>
            <a:endParaRPr lang="en-US" dirty="0">
              <a:latin typeface="Times New Roman" pitchFamily="18" charset="0"/>
              <a:cs typeface="B Nazanin" pitchFamily="2" charset="-78"/>
            </a:endParaRP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None/>
              <a:defRPr/>
            </a:pPr>
            <a:endParaRPr lang="ar-SA" dirty="0">
              <a:solidFill>
                <a:srgbClr val="92D050"/>
              </a:solidFill>
              <a:latin typeface="Times New Roman" pitchFamily="18" charset="0"/>
              <a:cs typeface="B Nazanin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6388F4-F0D5-4327-872F-5413D8FF5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919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شیوع اختلالات تکاملی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21</a:t>
            </a:fld>
            <a:endParaRPr lang="fa-I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ct val="50000"/>
              </a:spcBef>
              <a:buNone/>
              <a:defRPr/>
            </a:pPr>
            <a:r>
              <a:rPr lang="fa-IR" alt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مشکلات تکاملی شامل تاخیر ساده تکامل و اختلالات تکاملی مثل  فلج مغزی، اتیسم، کم توانی ذهنی، اختلالات یادگیری و غیره </a:t>
            </a:r>
            <a:r>
              <a:rPr lang="fa-IR" dirty="0">
                <a:cs typeface="B Nazanin" panose="00000400000000000000" pitchFamily="2" charset="-78"/>
              </a:rPr>
              <a:t>می­باشد</a:t>
            </a:r>
            <a:endParaRPr lang="en-US" dirty="0">
              <a:cs typeface="B Nazanin" panose="00000400000000000000" pitchFamily="2" charset="-78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fa-IR" dirty="0">
                <a:latin typeface="Times New Roman" pitchFamily="18" charset="0"/>
                <a:cs typeface="B Nazanin" pitchFamily="2" charset="-78"/>
              </a:rPr>
              <a:t>از هر شش کودک ۲ تا ۸ ساله آمریکایی یک کودک دچار اختلالات تکاملی است (%17)</a:t>
            </a:r>
            <a:endParaRPr lang="en-US" dirty="0">
              <a:latin typeface="Times New Roman" pitchFamily="18" charset="0"/>
              <a:cs typeface="B Nazanin" pitchFamily="2" charset="-78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fa-IR" dirty="0">
                <a:latin typeface="Times New Roman" pitchFamily="18" charset="0"/>
                <a:cs typeface="B Nazanin" pitchFamily="2" charset="-78"/>
              </a:rPr>
              <a:t>در کشورهای کم‌درآمد شیوع ۲۰-۲۵٪ است</a:t>
            </a:r>
            <a:endParaRPr lang="en-US" dirty="0">
              <a:latin typeface="Times New Roman" pitchFamily="18" charset="0"/>
              <a:cs typeface="B Nazanin" pitchFamily="2" charset="-78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fa-IR" dirty="0">
                <a:latin typeface="Times New Roman" pitchFamily="18" charset="0"/>
                <a:cs typeface="B Nazanin" pitchFamily="2" charset="-78"/>
              </a:rPr>
              <a:t>۹۴٪ اختلالات تکاملی خفیف بوده و تقریباً بی‌علامت هستند.</a:t>
            </a:r>
            <a:endParaRPr lang="fa-IR" dirty="0">
              <a:cs typeface="B Nazanin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6388F4-F0D5-4327-872F-5413D8FF5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737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انواع اختلالات تکاملی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22</a:t>
            </a:fld>
            <a:endParaRPr lang="fa-I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6388F4-F0D5-4327-872F-5413D8FF5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C080757-194B-4465-BF85-10DA5463CC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273"/>
              </p:ext>
            </p:extLst>
          </p:nvPr>
        </p:nvGraphicFramePr>
        <p:xfrm>
          <a:off x="1018900" y="1960776"/>
          <a:ext cx="9953898" cy="365760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976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76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a-IR" sz="2400" dirty="0">
                          <a:cs typeface="B Nazanin" panose="00000400000000000000" pitchFamily="2" charset="-78"/>
                        </a:rPr>
                        <a:t>شیوع</a:t>
                      </a:r>
                      <a:endParaRPr lang="en-US" sz="2400" dirty="0">
                        <a:solidFill>
                          <a:schemeClr val="bg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400" dirty="0">
                          <a:cs typeface="B Nazanin" panose="00000400000000000000" pitchFamily="2" charset="-78"/>
                        </a:rPr>
                        <a:t>اختلال تکاملی</a:t>
                      </a:r>
                      <a:endParaRPr lang="en-US" sz="2400" dirty="0">
                        <a:solidFill>
                          <a:schemeClr val="bg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a-IR" sz="2400" dirty="0">
                          <a:cs typeface="B Nazanin" panose="00000400000000000000" pitchFamily="2" charset="-78"/>
                        </a:rPr>
                        <a:t>3%</a:t>
                      </a:r>
                      <a:endParaRPr lang="en-US" sz="2400" dirty="0">
                        <a:solidFill>
                          <a:schemeClr val="tx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400" dirty="0">
                          <a:cs typeface="B Nazanin" panose="00000400000000000000" pitchFamily="2" charset="-78"/>
                        </a:rPr>
                        <a:t>تأخیر گلوبال تکاملی</a:t>
                      </a:r>
                      <a:endParaRPr lang="en-US" sz="2400" dirty="0">
                        <a:solidFill>
                          <a:schemeClr val="tx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a-IR" sz="2400" dirty="0">
                          <a:cs typeface="B Nazanin" panose="00000400000000000000" pitchFamily="2" charset="-78"/>
                        </a:rPr>
                        <a:t>1/2%</a:t>
                      </a:r>
                      <a:endParaRPr lang="en-US" sz="2400" dirty="0">
                        <a:solidFill>
                          <a:schemeClr val="tx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400" dirty="0">
                          <a:cs typeface="B Nazanin" panose="00000400000000000000" pitchFamily="2" charset="-78"/>
                        </a:rPr>
                        <a:t>کم‌توانی ذهنی	</a:t>
                      </a:r>
                      <a:endParaRPr lang="en-US" sz="2400" dirty="0">
                        <a:solidFill>
                          <a:schemeClr val="tx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a-IR" sz="2400" dirty="0">
                          <a:cs typeface="B Nazanin" panose="00000400000000000000" pitchFamily="2" charset="-78"/>
                        </a:rPr>
                        <a:t>0/3%</a:t>
                      </a:r>
                      <a:endParaRPr lang="en-US" sz="2400" dirty="0">
                        <a:solidFill>
                          <a:schemeClr val="tx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400" dirty="0">
                          <a:cs typeface="B Nazanin" panose="00000400000000000000" pitchFamily="2" charset="-78"/>
                        </a:rPr>
                        <a:t>فلج مغزی	</a:t>
                      </a:r>
                      <a:endParaRPr lang="en-US" sz="2400" dirty="0">
                        <a:solidFill>
                          <a:schemeClr val="tx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a-IR" sz="2400" dirty="0">
                          <a:cs typeface="B Nazanin" panose="00000400000000000000" pitchFamily="2" charset="-78"/>
                        </a:rPr>
                        <a:t>3-1%</a:t>
                      </a:r>
                      <a:endParaRPr lang="en-US" sz="2400" dirty="0">
                        <a:solidFill>
                          <a:schemeClr val="tx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400" dirty="0">
                          <a:cs typeface="B Nazanin" panose="00000400000000000000" pitchFamily="2" charset="-78"/>
                        </a:rPr>
                        <a:t>اختلالات طیف اتیسم	</a:t>
                      </a:r>
                      <a:endParaRPr lang="en-US" sz="2400" dirty="0">
                        <a:solidFill>
                          <a:schemeClr val="tx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a-IR" sz="2400" dirty="0">
                          <a:cs typeface="B Nazanin" panose="00000400000000000000" pitchFamily="2" charset="-78"/>
                        </a:rPr>
                        <a:t>8%</a:t>
                      </a:r>
                      <a:endParaRPr lang="en-US" sz="2400" dirty="0">
                        <a:solidFill>
                          <a:schemeClr val="tx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400" dirty="0">
                          <a:cs typeface="B Nazanin" panose="00000400000000000000" pitchFamily="2" charset="-78"/>
                        </a:rPr>
                        <a:t>بیش‌فعالی و کمبود توجه	</a:t>
                      </a:r>
                      <a:endParaRPr lang="en-US" sz="2400" dirty="0">
                        <a:solidFill>
                          <a:schemeClr val="tx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a-IR" sz="2400" dirty="0">
                          <a:cs typeface="B Nazanin" panose="00000400000000000000" pitchFamily="2" charset="-78"/>
                        </a:rPr>
                        <a:t>6/5%</a:t>
                      </a:r>
                      <a:endParaRPr lang="en-US" sz="2400" dirty="0">
                        <a:solidFill>
                          <a:schemeClr val="tx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400" dirty="0">
                          <a:cs typeface="B Nazanin" panose="00000400000000000000" pitchFamily="2" charset="-78"/>
                        </a:rPr>
                        <a:t>اختلالات یادگیری	</a:t>
                      </a:r>
                      <a:endParaRPr lang="en-US" sz="2400" dirty="0">
                        <a:solidFill>
                          <a:schemeClr val="tx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a-IR" sz="2400" dirty="0">
                          <a:cs typeface="B Nazanin" panose="00000400000000000000" pitchFamily="2" charset="-78"/>
                        </a:rPr>
                        <a:t>17/5%</a:t>
                      </a:r>
                      <a:endParaRPr lang="en-US" sz="2400" dirty="0">
                        <a:solidFill>
                          <a:schemeClr val="tx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400" dirty="0">
                          <a:cs typeface="B Nazanin" panose="00000400000000000000" pitchFamily="2" charset="-78"/>
                        </a:rPr>
                        <a:t>اختلالات زبان	</a:t>
                      </a:r>
                      <a:endParaRPr lang="en-US" sz="2400" dirty="0">
                        <a:solidFill>
                          <a:schemeClr val="tx1"/>
                        </a:solidFill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219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018902" y="666205"/>
            <a:ext cx="9953898" cy="90133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اختلالات تکاملی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140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endParaRPr kumimoji="0" lang="fa-I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B41230-C169-4EDB-8901-6341CE2DB250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a-I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472C4"/>
              </a:buClr>
              <a:buSzPct val="115000"/>
              <a:buFont typeface="Arial"/>
              <a:buNone/>
              <a:tabLst/>
              <a:defRPr/>
            </a:pPr>
            <a:endParaRPr kumimoji="0" lang="fa-I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472C4"/>
              </a:buClr>
              <a:buSzPct val="115000"/>
              <a:buFont typeface="Arial"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برخی اختلالات تکاملی مانند 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بیش فعالی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 کم توجهی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 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علائمی دارند که باید دقت نمود این علائم نشانه اتیسم نیستند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472C4"/>
              </a:buClr>
              <a:buSzPct val="115000"/>
              <a:buFont typeface="Arial"/>
              <a:buChar char="•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خیال پردازی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472C4"/>
              </a:buClr>
              <a:buSzPct val="115000"/>
              <a:buFont typeface="Arial"/>
              <a:buChar char="•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عدم رعایت نوبت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472C4"/>
              </a:buClr>
              <a:buSzPct val="115000"/>
              <a:buFont typeface="Arial"/>
              <a:buChar char="•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بی قراری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472C4"/>
              </a:buClr>
              <a:buSzPct val="115000"/>
              <a:buFont typeface="Arial"/>
              <a:buChar char="•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فراموشی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472C4"/>
              </a:buClr>
              <a:buSzPct val="115000"/>
              <a:buFont typeface="Arial"/>
              <a:buChar char="•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و ......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E4AB66-9F0D-4144-82E4-AA25B544A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3406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1966" y="1567543"/>
            <a:ext cx="4967052" cy="468085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 rtl="1">
              <a:lnSpc>
                <a:spcPct val="150000"/>
              </a:lnSpc>
              <a:buClr>
                <a:schemeClr val="accent1"/>
              </a:buClr>
            </a:pPr>
            <a:r>
              <a:rPr lang="fa-IR" dirty="0">
                <a:cs typeface="B Nazanin" pitchFamily="2" charset="-78"/>
              </a:rPr>
              <a:t>اختلالی نورولوژیک است که در آن</a:t>
            </a:r>
            <a:r>
              <a:rPr lang="ar-SA" dirty="0">
                <a:cs typeface="B Nazanin" pitchFamily="2" charset="-78"/>
              </a:rPr>
              <a:t> بخش‌های مختلف مغز </a:t>
            </a:r>
            <a:r>
              <a:rPr lang="fa-IR" dirty="0">
                <a:cs typeface="B Nazanin" pitchFamily="2" charset="-78"/>
              </a:rPr>
              <a:t>در </a:t>
            </a:r>
            <a:r>
              <a:rPr lang="ar-SA" dirty="0">
                <a:cs typeface="B Nazanin" pitchFamily="2" charset="-78"/>
              </a:rPr>
              <a:t>همکاری با یکدیگر دچار مشکل می‌شوند</a:t>
            </a:r>
            <a:r>
              <a:rPr lang="fa-IR" dirty="0">
                <a:cs typeface="B Nazanin" pitchFamily="2" charset="-78"/>
              </a:rPr>
              <a:t> </a:t>
            </a:r>
          </a:p>
          <a:p>
            <a:pPr marL="0" indent="0" algn="just" rtl="1">
              <a:lnSpc>
                <a:spcPct val="150000"/>
              </a:lnSpc>
              <a:buClr>
                <a:schemeClr val="accent1"/>
              </a:buClr>
              <a:buNone/>
            </a:pPr>
            <a:endParaRPr lang="fa-IR" dirty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  <a:buClr>
                <a:schemeClr val="accent1"/>
              </a:buClr>
            </a:pPr>
            <a:r>
              <a:rPr lang="fa-IR" dirty="0">
                <a:cs typeface="B Nazanin" pitchFamily="2" charset="-78"/>
              </a:rPr>
              <a:t>در سال‌های اولیه رشد کودک، معمولا سه سال اول زندگی نمایان می‌شود و مادام العمر است.</a:t>
            </a:r>
          </a:p>
          <a:p>
            <a:pPr marL="0" indent="0" algn="r" rtl="1">
              <a:lnSpc>
                <a:spcPct val="150000"/>
              </a:lnSpc>
              <a:buNone/>
            </a:pPr>
            <a:endParaRPr lang="fa-IR" dirty="0">
              <a:cs typeface="B Nazanin" pitchFamily="2" charset="-78"/>
            </a:endParaRPr>
          </a:p>
          <a:p>
            <a:pPr marL="0" indent="0" algn="just" rtl="1">
              <a:lnSpc>
                <a:spcPct val="170000"/>
              </a:lnSpc>
              <a:buNone/>
            </a:pPr>
            <a:endParaRPr lang="en-US" sz="3200" dirty="0">
              <a:cs typeface="B Nazanin" pitchFamily="2" charset="-78"/>
            </a:endParaRPr>
          </a:p>
          <a:p>
            <a:pPr algn="just">
              <a:lnSpc>
                <a:spcPct val="120000"/>
              </a:lnSpc>
              <a:buNone/>
            </a:pPr>
            <a:endParaRPr lang="fa-IR" sz="2800" dirty="0">
              <a:cs typeface="B Nazanin" pitchFamily="2" charset="-78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800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B90BB6-F41B-4E80-B90A-94EEA91C1F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2308" y="63992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E23A3-D07E-4C09-9C53-AE17C5BD7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24</a:t>
            </a:fld>
            <a:endParaRPr lang="fa-IR" dirty="0"/>
          </a:p>
        </p:txBody>
      </p:sp>
      <p:pic>
        <p:nvPicPr>
          <p:cNvPr id="7" name="Picture 6" descr="C:\Users\MEHR\Desktop\2-1.png">
            <a:extLst>
              <a:ext uri="{FF2B5EF4-FFF2-40B4-BE49-F238E27FC236}">
                <a16:creationId xmlns:a16="http://schemas.microsoft.com/office/drawing/2014/main" id="{994F4EF5-A53F-47D6-A3DF-0FFAFE3CC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2640705-D2E7-43AD-9089-B34392A926CD}"/>
              </a:ext>
            </a:extLst>
          </p:cNvPr>
          <p:cNvSpPr txBox="1"/>
          <p:nvPr/>
        </p:nvSpPr>
        <p:spPr>
          <a:xfrm>
            <a:off x="192707" y="1606498"/>
            <a:ext cx="7200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000" b="1" dirty="0">
                <a:cs typeface="B Nazanin" pitchFamily="2" charset="-78"/>
              </a:rPr>
              <a:t>تعریف</a:t>
            </a:r>
            <a:endParaRPr lang="en-US" sz="2000" b="1" dirty="0">
              <a:cs typeface="B Nazanin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38C138-E866-4D51-B6B6-DA398FB75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384" y="5707319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2" descr="اوتیسم | بررسی علت، علائم، و روشهای درمان کودکان مبتلا - کاردرمانی قدرت خاوری">
            <a:extLst>
              <a:ext uri="{FF2B5EF4-FFF2-40B4-BE49-F238E27FC236}">
                <a16:creationId xmlns:a16="http://schemas.microsoft.com/office/drawing/2014/main" id="{B498957C-C925-4A0B-9657-C04B27970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95850" y="1567542"/>
            <a:ext cx="4989534" cy="4680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itle 4">
            <a:extLst>
              <a:ext uri="{FF2B5EF4-FFF2-40B4-BE49-F238E27FC236}">
                <a16:creationId xmlns:a16="http://schemas.microsoft.com/office/drawing/2014/main" id="{2195B849-EEEB-47E2-8FFF-89CA9DA1C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 </a:t>
            </a:r>
            <a:r>
              <a:rPr lang="fa-IR" altLang="fa-IR" sz="3200" b="1" dirty="0">
                <a:solidFill>
                  <a:srgbClr val="FFFFAF"/>
                </a:solidFill>
                <a:latin typeface="Times New Roman" panose="02020503050405090304" pitchFamily="18" charset="0"/>
                <a:cs typeface="B Nazanin" panose="00000400000000000000" pitchFamily="2" charset="-78"/>
              </a:rPr>
              <a:t>اختلال طیف اتیسم </a:t>
            </a:r>
            <a:r>
              <a:rPr lang="en-US" altLang="fa-IR" sz="2800" b="1" dirty="0">
                <a:solidFill>
                  <a:srgbClr val="FF99CC"/>
                </a:solidFill>
                <a:latin typeface="Arial" panose="020B0604020202020204" pitchFamily="34" charset="0"/>
              </a:rPr>
              <a:t>A</a:t>
            </a:r>
            <a:r>
              <a:rPr lang="en-US" altLang="fa-IR" sz="2800" b="1" dirty="0">
                <a:solidFill>
                  <a:srgbClr val="FFFFAF"/>
                </a:solidFill>
                <a:latin typeface="Arial" panose="020B0604020202020204" pitchFamily="34" charset="0"/>
              </a:rPr>
              <a:t>utism </a:t>
            </a:r>
            <a:r>
              <a:rPr lang="en-US" altLang="fa-IR" sz="2800" b="1" dirty="0">
                <a:solidFill>
                  <a:srgbClr val="FF99CC"/>
                </a:solidFill>
                <a:latin typeface="Arial" panose="020B0604020202020204" pitchFamily="34" charset="0"/>
              </a:rPr>
              <a:t>S</a:t>
            </a:r>
            <a:r>
              <a:rPr lang="en-US" altLang="fa-IR" sz="2800" b="1" dirty="0">
                <a:solidFill>
                  <a:srgbClr val="FFFFAF"/>
                </a:solidFill>
                <a:latin typeface="Arial" panose="020B0604020202020204" pitchFamily="34" charset="0"/>
              </a:rPr>
              <a:t>pectrum </a:t>
            </a:r>
            <a:r>
              <a:rPr lang="en-US" altLang="fa-IR" sz="2800" b="1" dirty="0">
                <a:solidFill>
                  <a:srgbClr val="FF99CC"/>
                </a:solidFill>
                <a:latin typeface="Arial" panose="020B0604020202020204" pitchFamily="34" charset="0"/>
              </a:rPr>
              <a:t>D</a:t>
            </a:r>
            <a:r>
              <a:rPr lang="en-US" altLang="fa-IR" sz="2800" b="1" dirty="0">
                <a:solidFill>
                  <a:srgbClr val="FFFFAF"/>
                </a:solidFill>
                <a:latin typeface="Arial" panose="020B0604020202020204" pitchFamily="34" charset="0"/>
              </a:rPr>
              <a:t>isorders</a:t>
            </a:r>
            <a:r>
              <a:rPr lang="en-US" sz="2800" dirty="0"/>
              <a:t> (ASD) </a:t>
            </a:r>
            <a:endParaRPr lang="en-US" sz="2800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437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اختلال طیف اتیسم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25</a:t>
            </a:fld>
            <a:endParaRPr lang="fa-I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Courier New" panose="02070309020205020404" pitchFamily="49" charset="0"/>
              <a:buChar char="o"/>
            </a:pPr>
            <a:r>
              <a:rPr lang="fa-IR" dirty="0">
                <a:cs typeface="B Nazanin" panose="00000400000000000000" pitchFamily="2" charset="-78"/>
              </a:rPr>
              <a:t>اختلال طیف اتیسم دارای سه سطح است:</a:t>
            </a:r>
          </a:p>
          <a:p>
            <a:pPr lvl="0"/>
            <a:r>
              <a:rPr lang="ar-SA" dirty="0">
                <a:cs typeface="B Nazanin" panose="00000400000000000000" pitchFamily="2" charset="-78"/>
              </a:rPr>
              <a:t>سطح </a:t>
            </a:r>
            <a:r>
              <a:rPr lang="ar-SA" dirty="0">
                <a:solidFill>
                  <a:schemeClr val="accent1"/>
                </a:solidFill>
                <a:cs typeface="B Nazanin" panose="00000400000000000000" pitchFamily="2" charset="-78"/>
              </a:rPr>
              <a:t>اول</a:t>
            </a:r>
            <a:r>
              <a:rPr lang="ar-SA" dirty="0">
                <a:cs typeface="B Nazanin" panose="00000400000000000000" pitchFamily="2" charset="-78"/>
              </a:rPr>
              <a:t>، خفیف یا نیازمند حمایت</a:t>
            </a:r>
            <a:r>
              <a:rPr lang="fa-IR" dirty="0">
                <a:cs typeface="B Nazanin" panose="00000400000000000000" pitchFamily="2" charset="-78"/>
              </a:rPr>
              <a:t>،</a:t>
            </a:r>
            <a:r>
              <a:rPr lang="ar-SA" dirty="0">
                <a:cs typeface="B Nazanin" panose="00000400000000000000" pitchFamily="2" charset="-78"/>
              </a:rPr>
              <a:t> افرادی هستند که کمترین میزان حمایت را نیاز دارند،</a:t>
            </a:r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ar-SA" dirty="0">
                <a:cs typeface="B Nazanin" panose="00000400000000000000" pitchFamily="2" charset="-78"/>
              </a:rPr>
              <a:t>این افراد در تعاملات اجتماعی مشکل دارند و رفتارهای انعطاف‌ناپذیر از خود نشان می‌دهند</a:t>
            </a:r>
            <a:endParaRPr lang="fa-IR" dirty="0">
              <a:cs typeface="B Nazanin" panose="00000400000000000000" pitchFamily="2" charset="-78"/>
            </a:endParaRPr>
          </a:p>
          <a:p>
            <a:pPr marL="0" lvl="0" indent="0">
              <a:buNone/>
            </a:pP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سطح </a:t>
            </a:r>
            <a:r>
              <a:rPr lang="ar-SA" dirty="0">
                <a:solidFill>
                  <a:schemeClr val="accent1"/>
                </a:solidFill>
                <a:cs typeface="B Nazanin" panose="00000400000000000000" pitchFamily="2" charset="-78"/>
              </a:rPr>
              <a:t>دوم</a:t>
            </a:r>
            <a:r>
              <a:rPr lang="ar-SA" dirty="0">
                <a:cs typeface="B Nazanin" panose="00000400000000000000" pitchFamily="2" charset="-78"/>
              </a:rPr>
              <a:t>، متوسط یا نیازمند حمایت بیشتر، افرادی هستند که نقص در ارتباط کلامی و غیر کلامی دارند، رفتارهای محدود و تکراری دارند و تغییر برای آنها دشوار</a:t>
            </a:r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ar-SA" dirty="0">
                <a:cs typeface="B Nazanin" panose="00000400000000000000" pitchFamily="2" charset="-78"/>
              </a:rPr>
              <a:t>است</a:t>
            </a:r>
            <a:endParaRPr lang="fa-IR" dirty="0">
              <a:cs typeface="B Nazanin" panose="00000400000000000000" pitchFamily="2" charset="-78"/>
            </a:endParaRPr>
          </a:p>
          <a:p>
            <a:pPr marL="0" lvl="0" indent="0">
              <a:buNone/>
            </a:pP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 سطح </a:t>
            </a:r>
            <a:r>
              <a:rPr lang="ar-SA" dirty="0">
                <a:solidFill>
                  <a:schemeClr val="accent1"/>
                </a:solidFill>
                <a:cs typeface="B Nazanin" panose="00000400000000000000" pitchFamily="2" charset="-78"/>
              </a:rPr>
              <a:t>سوم</a:t>
            </a:r>
            <a:r>
              <a:rPr lang="ar-SA" dirty="0">
                <a:cs typeface="B Nazanin" panose="00000400000000000000" pitchFamily="2" charset="-78"/>
              </a:rPr>
              <a:t>، شدید یا نیازمند حمایت اساسی، علائم شدیدتری دارند مثل نقص در مهارت‌های ارتباط کلامی و غیر کلامی، مشکل در کنار آمدن با تغییرات، رفتارهای محدود و تکراری، این کودکان علائم پریشانی هم دارند.</a:t>
            </a:r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6388F4-F0D5-4327-872F-5413D8FF5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189C4BA-2677-471A-A830-86EFD5A34817}"/>
              </a:ext>
            </a:extLst>
          </p:cNvPr>
          <p:cNvSpPr txBox="1"/>
          <p:nvPr/>
        </p:nvSpPr>
        <p:spPr>
          <a:xfrm>
            <a:off x="307868" y="1577717"/>
            <a:ext cx="6206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000" b="1" dirty="0">
                <a:cs typeface="B Nazanin" pitchFamily="2" charset="-78"/>
              </a:rPr>
              <a:t>انواع</a:t>
            </a:r>
            <a:endParaRPr lang="en-US" sz="2000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015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اختلال طیف اتیسم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26</a:t>
            </a:fld>
            <a:endParaRPr lang="fa-I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3" y="1554869"/>
            <a:ext cx="9953897" cy="44440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Courier New" panose="02070309020205020404" pitchFamily="49" charset="0"/>
              <a:buChar char="o"/>
            </a:pPr>
            <a:r>
              <a:rPr lang="ar-SA" dirty="0">
                <a:cs typeface="B Nazanin" panose="00000400000000000000" pitchFamily="2" charset="-78"/>
              </a:rPr>
              <a:t>تا به حال علتی مشخص و قطعی برای این اختلال ذكر نشده است اما تأثیرعوامل </a:t>
            </a: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محیطی</a:t>
            </a:r>
            <a:r>
              <a:rPr lang="ar-SA" b="1" dirty="0">
                <a:cs typeface="B Nazanin" panose="00000400000000000000" pitchFamily="2" charset="-78"/>
              </a:rPr>
              <a:t> و </a:t>
            </a: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ژنتیکی</a:t>
            </a:r>
            <a:r>
              <a:rPr lang="ar-SA" dirty="0">
                <a:cs typeface="B Nazanin" panose="00000400000000000000" pitchFamily="2" charset="-78"/>
              </a:rPr>
              <a:t> در ایجاد آن </a:t>
            </a:r>
            <a:r>
              <a:rPr lang="fa-IR" dirty="0">
                <a:cs typeface="B Nazanin" panose="00000400000000000000" pitchFamily="2" charset="-78"/>
              </a:rPr>
              <a:t>موثر </a:t>
            </a:r>
            <a:r>
              <a:rPr lang="ar-SA" dirty="0">
                <a:cs typeface="B Nazanin" panose="00000400000000000000" pitchFamily="2" charset="-78"/>
              </a:rPr>
              <a:t>است</a:t>
            </a:r>
            <a:endParaRPr lang="fa-IR" dirty="0">
              <a:cs typeface="B Nazanin" panose="00000400000000000000" pitchFamily="2" charset="-78"/>
            </a:endParaRPr>
          </a:p>
          <a:p>
            <a:pPr marL="0" indent="0" algn="ctr">
              <a:buNone/>
            </a:pPr>
            <a:endParaRPr lang="en-US" dirty="0">
              <a:cs typeface="B Nazanin" panose="00000400000000000000" pitchFamily="2" charset="-78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ar-SA" dirty="0">
                <a:cs typeface="B Nazanin" panose="00000400000000000000" pitchFamily="2" charset="-78"/>
              </a:rPr>
              <a:t>فاکتورهای </a:t>
            </a: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خطرسازی</a:t>
            </a:r>
            <a:r>
              <a:rPr lang="fa-IR" b="1" dirty="0">
                <a:cs typeface="B Nazanin" panose="00000400000000000000" pitchFamily="2" charset="-78"/>
              </a:rPr>
              <a:t> </a:t>
            </a:r>
            <a:r>
              <a:rPr lang="fa-IR" dirty="0">
                <a:cs typeface="B Nazanin" panose="00000400000000000000" pitchFamily="2" charset="-78"/>
              </a:rPr>
              <a:t>هم</a:t>
            </a:r>
            <a:r>
              <a:rPr lang="ar-SA" dirty="0">
                <a:cs typeface="B Nazanin" panose="00000400000000000000" pitchFamily="2" charset="-78"/>
              </a:rPr>
              <a:t> برای اختلال طیف اتیسم بیان شده است</a:t>
            </a:r>
            <a:endParaRPr lang="fa-IR" dirty="0">
              <a:cs typeface="B Nazanin" panose="00000400000000000000" pitchFamily="2" charset="-78"/>
            </a:endParaRPr>
          </a:p>
          <a:p>
            <a:r>
              <a:rPr lang="ar-SA" dirty="0">
                <a:cs typeface="B Nazanin" panose="00000400000000000000" pitchFamily="2" charset="-78"/>
              </a:rPr>
              <a:t> جنس </a:t>
            </a:r>
            <a:endParaRPr lang="fa-IR" dirty="0">
              <a:cs typeface="B Nazanin" panose="00000400000000000000" pitchFamily="2" charset="-78"/>
            </a:endParaRPr>
          </a:p>
          <a:p>
            <a:r>
              <a:rPr lang="ar-SA" dirty="0">
                <a:cs typeface="B Nazanin" panose="00000400000000000000" pitchFamily="2" charset="-78"/>
              </a:rPr>
              <a:t>زایمان زودرس</a:t>
            </a:r>
            <a:endParaRPr lang="fa-IR" dirty="0">
              <a:cs typeface="B Nazanin" panose="00000400000000000000" pitchFamily="2" charset="-78"/>
            </a:endParaRPr>
          </a:p>
          <a:p>
            <a:r>
              <a:rPr lang="ar-SA" dirty="0">
                <a:cs typeface="B Nazanin" panose="00000400000000000000" pitchFamily="2" charset="-78"/>
              </a:rPr>
              <a:t>سابقه خانوادگی</a:t>
            </a:r>
            <a:endParaRPr lang="fa-IR" dirty="0">
              <a:cs typeface="B Nazanin" panose="00000400000000000000" pitchFamily="2" charset="-78"/>
            </a:endParaRPr>
          </a:p>
          <a:p>
            <a:r>
              <a:rPr lang="ar-SA" dirty="0">
                <a:cs typeface="B Nazanin" panose="00000400000000000000" pitchFamily="2" charset="-78"/>
              </a:rPr>
              <a:t>سن والدین </a:t>
            </a:r>
            <a:endParaRPr lang="fa-IR" dirty="0">
              <a:cs typeface="B Nazanin" panose="00000400000000000000" pitchFamily="2" charset="-78"/>
            </a:endParaRPr>
          </a:p>
          <a:p>
            <a:r>
              <a:rPr lang="ar-SA" dirty="0">
                <a:cs typeface="B Nazanin" panose="00000400000000000000" pitchFamily="2" charset="-78"/>
              </a:rPr>
              <a:t>شرایط نامناسب بارداری و غیره.</a:t>
            </a:r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97EE93-B776-4267-937B-A833D9177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8FF6E75-C7BD-4814-A0A1-88A7843ABFDC}"/>
              </a:ext>
            </a:extLst>
          </p:cNvPr>
          <p:cNvSpPr txBox="1"/>
          <p:nvPr/>
        </p:nvSpPr>
        <p:spPr>
          <a:xfrm>
            <a:off x="307868" y="1577717"/>
            <a:ext cx="500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000" b="1" dirty="0">
                <a:cs typeface="B Nazanin" pitchFamily="2" charset="-78"/>
              </a:rPr>
              <a:t>علل</a:t>
            </a:r>
            <a:endParaRPr lang="en-US" sz="2000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8540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اختلال طیف اتیسم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27</a:t>
            </a:fld>
            <a:endParaRPr lang="fa-I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ar-SA" b="1" dirty="0">
                <a:cs typeface="B Nazanin" panose="00000400000000000000" pitchFamily="2" charset="-78"/>
              </a:rPr>
              <a:t>اتیسم</a:t>
            </a:r>
            <a:r>
              <a:rPr lang="fa-IR" b="1" dirty="0">
                <a:cs typeface="B Nazanin" panose="00000400000000000000" pitchFamily="2" charset="-78"/>
              </a:rPr>
              <a:t> دارای علائم مختلفی است که رایج ترین آن: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نقص در برقراری ارتباط که شامل اختلال در صحبت کردن، اختلال در تمرکز بر روی چند موضوع و تکرار مکرر جملات است</a:t>
            </a:r>
            <a:endParaRPr lang="fa-IR" dirty="0">
              <a:cs typeface="B Nazanin" panose="00000400000000000000" pitchFamily="2" charset="-78"/>
            </a:endParaRPr>
          </a:p>
          <a:p>
            <a:pPr marL="0" lvl="0" indent="0">
              <a:buNone/>
            </a:pP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نقص در برقراری تعاملات اجتماعی از</a:t>
            </a:r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ar-SA" dirty="0">
                <a:cs typeface="B Nazanin" panose="00000400000000000000" pitchFamily="2" charset="-78"/>
              </a:rPr>
              <a:t>جمله مشکل در پیدا کردن دوست، تعامل ارتباطی با دیگران و عدم توانایی در برقراری ارتباط چشمی است</a:t>
            </a:r>
            <a:endParaRPr lang="fa-IR" dirty="0">
              <a:cs typeface="B Nazanin" panose="00000400000000000000" pitchFamily="2" charset="-78"/>
            </a:endParaRPr>
          </a:p>
          <a:p>
            <a:pPr lvl="0"/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حرکات تکراری اندام‌ها مانند حرکت دست‌ها و ایجاد صداها و آواهای تکراری است.</a:t>
            </a:r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E405C5-A0CB-4CE9-BD14-47044FBA4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091738F-E743-48BC-96EA-E623A425F5FC}"/>
              </a:ext>
            </a:extLst>
          </p:cNvPr>
          <p:cNvSpPr txBox="1"/>
          <p:nvPr/>
        </p:nvSpPr>
        <p:spPr>
          <a:xfrm>
            <a:off x="307868" y="1577717"/>
            <a:ext cx="5854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000" b="1" dirty="0">
                <a:cs typeface="B Nazanin" pitchFamily="2" charset="-78"/>
              </a:rPr>
              <a:t>علائم</a:t>
            </a:r>
            <a:endParaRPr lang="en-US" sz="2000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87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اختلال طیف اتیسم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28</a:t>
            </a:fld>
            <a:endParaRPr lang="fa-I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ar-SA" b="1" dirty="0"/>
              <a:t> </a:t>
            </a: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علائم سطح اول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علاقه کم به تعامل یا فعالیت­های اجتماعی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fa-IR" dirty="0">
                <a:cs typeface="B Nazanin" panose="00000400000000000000" pitchFamily="2" charset="-78"/>
              </a:rPr>
              <a:t>مشکل </a:t>
            </a:r>
            <a:r>
              <a:rPr lang="ar-SA" dirty="0">
                <a:cs typeface="B Nazanin" panose="00000400000000000000" pitchFamily="2" charset="-78"/>
              </a:rPr>
              <a:t>در شروع تعاملات اجتماعی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fa-IR" dirty="0">
                <a:cs typeface="B Nazanin" panose="00000400000000000000" pitchFamily="2" charset="-78"/>
              </a:rPr>
              <a:t>مشکل </a:t>
            </a:r>
            <a:r>
              <a:rPr lang="ar-SA" dirty="0">
                <a:cs typeface="B Nazanin" panose="00000400000000000000" pitchFamily="2" charset="-78"/>
              </a:rPr>
              <a:t>در حفظ و ادامه </a:t>
            </a:r>
            <a:r>
              <a:rPr lang="fa-IR" dirty="0">
                <a:cs typeface="B Nazanin" panose="00000400000000000000" pitchFamily="2" charset="-78"/>
              </a:rPr>
              <a:t>تعاملات اجتماعی</a:t>
            </a:r>
            <a:r>
              <a:rPr lang="ar-SA" dirty="0">
                <a:cs typeface="B Nazanin" panose="00000400000000000000" pitchFamily="2" charset="-78"/>
              </a:rPr>
              <a:t> </a:t>
            </a:r>
            <a:endParaRPr lang="fa-IR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 مشکل در برقرای ارتباط 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مشکل در سازگاری با تغییرات در زندگی روزمره </a:t>
            </a:r>
            <a:endParaRPr lang="fa-IR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مشکل در برنامه­ریزی و سازماندهی </a:t>
            </a:r>
            <a:endParaRPr lang="fa-IR" dirty="0">
              <a:cs typeface="B Nazanin" panose="00000400000000000000" pitchFamily="2" charset="-78"/>
            </a:endParaRPr>
          </a:p>
          <a:p>
            <a:pPr lvl="0"/>
            <a:r>
              <a:rPr lang="fa-IR" dirty="0">
                <a:cs typeface="B Nazanin" panose="00000400000000000000" pitchFamily="2" charset="-78"/>
              </a:rPr>
              <a:t>محدودیت در</a:t>
            </a:r>
            <a:r>
              <a:rPr lang="ar-SA" dirty="0">
                <a:cs typeface="B Nazanin" panose="00000400000000000000" pitchFamily="2" charset="-78"/>
              </a:rPr>
              <a:t> برقراری تماس چشمی</a:t>
            </a:r>
            <a:r>
              <a:rPr lang="fa-IR" dirty="0">
                <a:cs typeface="B Nazanin" panose="00000400000000000000" pitchFamily="2" charset="-78"/>
              </a:rPr>
              <a:t>.</a:t>
            </a:r>
            <a:endParaRPr lang="en-US" dirty="0">
              <a:cs typeface="B Nazanin" panose="00000400000000000000" pitchFamily="2" charset="-78"/>
            </a:endParaRPr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21A0DE-F5BA-419D-9A60-55E0C10B5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8384783-9C8D-498C-B8B9-F4867B1FAD34}"/>
              </a:ext>
            </a:extLst>
          </p:cNvPr>
          <p:cNvSpPr txBox="1"/>
          <p:nvPr/>
        </p:nvSpPr>
        <p:spPr>
          <a:xfrm>
            <a:off x="299853" y="1511082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000" b="1" dirty="0">
                <a:cs typeface="B Nazanin" pitchFamily="2" charset="-78"/>
              </a:rPr>
              <a:t>علائم</a:t>
            </a:r>
            <a:endParaRPr lang="en-US" sz="2000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8072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اختلال طیف اتیسم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29</a:t>
            </a:fld>
            <a:endParaRPr lang="fa-I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علائم سطح دوم 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 مشکل در تقابل</a:t>
            </a:r>
            <a:r>
              <a:rPr lang="fa-IR" dirty="0">
                <a:cs typeface="B Nazanin" panose="00000400000000000000" pitchFamily="2" charset="-78"/>
              </a:rPr>
              <a:t> و سازگاری</a:t>
            </a:r>
            <a:r>
              <a:rPr lang="ar-SA" dirty="0">
                <a:cs typeface="B Nazanin" panose="00000400000000000000" pitchFamily="2" charset="-78"/>
              </a:rPr>
              <a:t> با تغییر</a:t>
            </a:r>
            <a:r>
              <a:rPr lang="fa-IR" dirty="0">
                <a:cs typeface="B Nazanin" panose="00000400000000000000" pitchFamily="2" charset="-78"/>
              </a:rPr>
              <a:t>ات</a:t>
            </a:r>
            <a:r>
              <a:rPr lang="ar-SA" dirty="0">
                <a:cs typeface="B Nazanin" panose="00000400000000000000" pitchFamily="2" charset="-78"/>
              </a:rPr>
              <a:t> روزمره و محیط</a:t>
            </a:r>
            <a:r>
              <a:rPr lang="fa-IR" dirty="0">
                <a:cs typeface="B Nazanin" panose="00000400000000000000" pitchFamily="2" charset="-78"/>
              </a:rPr>
              <a:t>ی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عدم مهارت قابل توجه در ارتباط کلامی و غیر کلامی </a:t>
            </a:r>
            <a:endParaRPr lang="fa-IR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مشکلات رفتاری قابل مشاهده 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 واکنش غیرمعمول یا تعدیل یافته به </a:t>
            </a:r>
            <a:r>
              <a:rPr lang="fa-IR" dirty="0">
                <a:cs typeface="B Nazanin" panose="00000400000000000000" pitchFamily="2" charset="-78"/>
              </a:rPr>
              <a:t>تعاملات</a:t>
            </a:r>
            <a:r>
              <a:rPr lang="ar-SA" dirty="0">
                <a:cs typeface="B Nazanin" panose="00000400000000000000" pitchFamily="2" charset="-78"/>
              </a:rPr>
              <a:t> اجتماعی</a:t>
            </a:r>
            <a:r>
              <a:rPr lang="fa-IR" dirty="0">
                <a:cs typeface="B Nazanin" panose="00000400000000000000" pitchFamily="2" charset="-78"/>
              </a:rPr>
              <a:t> و</a:t>
            </a:r>
            <a:r>
              <a:rPr lang="ar-SA" dirty="0">
                <a:cs typeface="B Nazanin" panose="00000400000000000000" pitchFamily="2" charset="-78"/>
              </a:rPr>
              <a:t> ارتباطات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fa-IR" dirty="0">
                <a:cs typeface="B Nazanin" panose="00000400000000000000" pitchFamily="2" charset="-78"/>
              </a:rPr>
              <a:t>برقراری </a:t>
            </a:r>
            <a:r>
              <a:rPr lang="ar-SA" dirty="0">
                <a:cs typeface="B Nazanin" panose="00000400000000000000" pitchFamily="2" charset="-78"/>
              </a:rPr>
              <a:t>ارتباط با استفاده از جملات و عبارات خیلی ساده</a:t>
            </a:r>
            <a:r>
              <a:rPr lang="fa-IR" dirty="0">
                <a:cs typeface="B Nazanin" panose="00000400000000000000" pitchFamily="2" charset="-78"/>
              </a:rPr>
              <a:t>.</a:t>
            </a:r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2FD7C8-5456-4F34-8B61-F9666A12D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02B9C91-71A1-47C6-A0ED-5B12BED098C3}"/>
              </a:ext>
            </a:extLst>
          </p:cNvPr>
          <p:cNvSpPr txBox="1"/>
          <p:nvPr/>
        </p:nvSpPr>
        <p:spPr>
          <a:xfrm>
            <a:off x="251792" y="1510746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000" b="1" dirty="0">
                <a:cs typeface="B Nazanin" pitchFamily="2" charset="-78"/>
              </a:rPr>
              <a:t>علائم</a:t>
            </a:r>
            <a:endParaRPr lang="en-US" sz="2000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9996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اختلال طیف اتیسم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30</a:t>
            </a:fld>
            <a:endParaRPr lang="fa-I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علائم سطح سوم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علایق خاص و محدود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فقدان مهارت­های ارتباطی و کلامی و غیر کلامی به صورت کاملا بارز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تمایل بسیار کم به مشارکت­های اجتماعی و تعامل با دیگران</a:t>
            </a:r>
            <a:endParaRPr lang="fa-IR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مشکل در تغییر دادن رفتارها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مشکل در تقابل با تغییرات غیر منتظره  روز مره </a:t>
            </a:r>
            <a:r>
              <a:rPr lang="fa-IR" dirty="0">
                <a:cs typeface="B Nazanin" panose="00000400000000000000" pitchFamily="2" charset="-78"/>
              </a:rPr>
              <a:t>و</a:t>
            </a:r>
            <a:r>
              <a:rPr lang="ar-SA" dirty="0">
                <a:cs typeface="B Nazanin" panose="00000400000000000000" pitchFamily="2" charset="-78"/>
              </a:rPr>
              <a:t> محیط</a:t>
            </a:r>
            <a:r>
              <a:rPr lang="fa-IR" dirty="0">
                <a:cs typeface="B Nazanin" panose="00000400000000000000" pitchFamily="2" charset="-78"/>
              </a:rPr>
              <a:t>ی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 مشکلات شدید در مقابل تغییر دادن توجه و تمرکز بر موردی خاص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fa-IR" dirty="0">
                <a:cs typeface="B Nazanin" panose="00000400000000000000" pitchFamily="2" charset="-78"/>
              </a:rPr>
              <a:t>استفاده از تک </a:t>
            </a:r>
            <a:r>
              <a:rPr lang="ar-SA" dirty="0">
                <a:cs typeface="B Nazanin" panose="00000400000000000000" pitchFamily="2" charset="-78"/>
              </a:rPr>
              <a:t>کلمه­ها برای ارتباط کلامی.</a:t>
            </a:r>
            <a:endParaRPr lang="en-US" dirty="0">
              <a:cs typeface="B Nazanin" panose="00000400000000000000" pitchFamily="2" charset="-78"/>
            </a:endParaRPr>
          </a:p>
          <a:p>
            <a:pPr marL="0" lvl="0" indent="0">
              <a:buNone/>
            </a:pPr>
            <a:endParaRPr lang="en-US" dirty="0"/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BB7C73-4CCA-4A86-B0D3-64D872E21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57764A-81C5-4C6E-89B5-50128B2E4F00}"/>
              </a:ext>
            </a:extLst>
          </p:cNvPr>
          <p:cNvSpPr txBox="1"/>
          <p:nvPr/>
        </p:nvSpPr>
        <p:spPr>
          <a:xfrm>
            <a:off x="251792" y="1510746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000" b="1" dirty="0">
                <a:cs typeface="B Nazanin" pitchFamily="2" charset="-78"/>
              </a:rPr>
              <a:t>علائم</a:t>
            </a:r>
            <a:endParaRPr lang="en-US" sz="2000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220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اختلال طیف اتیسم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31</a:t>
            </a:fld>
            <a:endParaRPr lang="fa-I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Courier New" panose="02070309020205020404" pitchFamily="49" charset="0"/>
              <a:buChar char="o"/>
            </a:pP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مشکلات اصلی کودکان مبتلا به اختلالات طیف اتیسم شامل:</a:t>
            </a:r>
            <a:endParaRPr lang="en-US" dirty="0">
              <a:solidFill>
                <a:schemeClr val="accent1"/>
              </a:solidFill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مشکل در درک احساسات متقابل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مشکل در برقراری و حفظ روابط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مشکل در برقراری تماس چشمی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مشکل در درک زبان بدن یا حالات چهره</a:t>
            </a:r>
            <a:endParaRPr lang="fa-IR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مشکل در شروع و ادامه گفتگو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پاسخ و واکنش نادرست به دیگران</a:t>
            </a:r>
            <a:endParaRPr lang="en-US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محدودیت یا امتناع از تماس چشمی</a:t>
            </a:r>
            <a:endParaRPr lang="en-US" dirty="0">
              <a:cs typeface="B Nazanin" panose="00000400000000000000" pitchFamily="2" charset="-78"/>
            </a:endParaRPr>
          </a:p>
          <a:p>
            <a:pPr marL="0" lvl="0" indent="0">
              <a:buNone/>
            </a:pPr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48DA91-D2C8-4DD6-A8CD-0349B4C68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8102CE-5945-4E9E-B99D-EF3217C27585}"/>
              </a:ext>
            </a:extLst>
          </p:cNvPr>
          <p:cNvSpPr txBox="1"/>
          <p:nvPr/>
        </p:nvSpPr>
        <p:spPr>
          <a:xfrm>
            <a:off x="285453" y="1511082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000" b="1" dirty="0">
                <a:cs typeface="B Nazanin" pitchFamily="2" charset="-78"/>
              </a:rPr>
              <a:t>علائم</a:t>
            </a:r>
            <a:endParaRPr lang="en-US" sz="2000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107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اختلال طیف اتیسم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32</a:t>
            </a:fld>
            <a:endParaRPr lang="fa-I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Courier New" panose="02070309020205020404" pitchFamily="49" charset="0"/>
              <a:buChar char="o"/>
            </a:pP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مشکلات اصلی کودکان مبتلا به اختلالات طیف اتیسم شامل:</a:t>
            </a:r>
            <a:endParaRPr lang="en-US" dirty="0">
              <a:solidFill>
                <a:schemeClr val="accent1"/>
              </a:solidFill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عدم درک و واکنش نادرست به هیجانات دیگران</a:t>
            </a:r>
          </a:p>
          <a:p>
            <a:pPr lvl="0"/>
            <a:r>
              <a:rPr lang="ar-SA" dirty="0">
                <a:cs typeface="B Nazanin" panose="00000400000000000000" pitchFamily="2" charset="-78"/>
              </a:rPr>
              <a:t>عدم درک دیدگاه­های دیگران که به تئوری ذهن مشهور است</a:t>
            </a:r>
          </a:p>
          <a:p>
            <a:pPr lvl="0"/>
            <a:r>
              <a:rPr lang="ar-SA" dirty="0">
                <a:cs typeface="B Nazanin" panose="00000400000000000000" pitchFamily="2" charset="-78"/>
              </a:rPr>
              <a:t>عدم توجه مشترک</a:t>
            </a:r>
            <a:endParaRPr lang="fa-IR" dirty="0"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اکو یا تکرار صداها و عبارات</a:t>
            </a:r>
          </a:p>
          <a:p>
            <a:pPr lvl="0"/>
            <a:r>
              <a:rPr lang="ar-SA" dirty="0">
                <a:cs typeface="B Nazanin" panose="00000400000000000000" pitchFamily="2" charset="-78"/>
              </a:rPr>
              <a:t>حرکات تکرار شونده مانند بال بال زدن</a:t>
            </a:r>
          </a:p>
          <a:p>
            <a:pPr lvl="0"/>
            <a:r>
              <a:rPr lang="ar-SA" dirty="0">
                <a:cs typeface="B Nazanin" panose="00000400000000000000" pitchFamily="2" charset="-78"/>
              </a:rPr>
              <a:t>علایق شدید و انعطاف ناپذیر</a:t>
            </a:r>
          </a:p>
          <a:p>
            <a:pPr lvl="0"/>
            <a:r>
              <a:rPr lang="ar-SA" dirty="0">
                <a:cs typeface="B Nazanin" panose="00000400000000000000" pitchFamily="2" charset="-78"/>
              </a:rPr>
              <a:t>بیش حسی یا کم حسی نسبت به محرک­های محیطی مختلف</a:t>
            </a:r>
          </a:p>
          <a:p>
            <a:pPr lvl="0"/>
            <a:endParaRPr lang="ar-SA" dirty="0">
              <a:cs typeface="B Nazanin" panose="00000400000000000000" pitchFamily="2" charset="-78"/>
            </a:endParaRPr>
          </a:p>
          <a:p>
            <a:pPr marL="0" lvl="0" indent="0">
              <a:buNone/>
            </a:pPr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48DA91-D2C8-4DD6-A8CD-0349B4C68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8102CE-5945-4E9E-B99D-EF3217C27585}"/>
              </a:ext>
            </a:extLst>
          </p:cNvPr>
          <p:cNvSpPr txBox="1"/>
          <p:nvPr/>
        </p:nvSpPr>
        <p:spPr>
          <a:xfrm>
            <a:off x="285453" y="1511082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000" b="1" dirty="0">
                <a:cs typeface="B Nazanin" pitchFamily="2" charset="-78"/>
              </a:rPr>
              <a:t>علائم</a:t>
            </a:r>
            <a:endParaRPr lang="en-US" sz="2000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221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اختلال طیف اتیسم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33</a:t>
            </a:fld>
            <a:endParaRPr lang="fa-I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مشکلات اصلی کودکان مبتلا به اختلالات طیف اتیسم شامل:</a:t>
            </a:r>
            <a:endParaRPr lang="en-US" dirty="0">
              <a:solidFill>
                <a:schemeClr val="accent1"/>
              </a:solidFill>
              <a:cs typeface="B Nazanin" panose="00000400000000000000" pitchFamily="2" charset="-78"/>
            </a:endParaRPr>
          </a:p>
          <a:p>
            <a:pPr lvl="0"/>
            <a:r>
              <a:rPr lang="ar-SA" dirty="0">
                <a:cs typeface="B Nazanin" panose="00000400000000000000" pitchFamily="2" charset="-78"/>
              </a:rPr>
              <a:t>فاصله گرفتن از دیگران</a:t>
            </a:r>
          </a:p>
          <a:p>
            <a:pPr lvl="0"/>
            <a:r>
              <a:rPr lang="ar-SA" dirty="0">
                <a:cs typeface="B Nazanin" panose="00000400000000000000" pitchFamily="2" charset="-78"/>
              </a:rPr>
              <a:t>داشتن علایق وسواس گونه در موضوعات خاص</a:t>
            </a:r>
          </a:p>
          <a:p>
            <a:pPr lvl="0"/>
            <a:r>
              <a:rPr lang="ar-SA" dirty="0">
                <a:cs typeface="B Nazanin" panose="00000400000000000000" pitchFamily="2" charset="-78"/>
              </a:rPr>
              <a:t>داشتن مهارت­های خاص برای مثال در زمینه ریاضیات یا موسیقی</a:t>
            </a:r>
          </a:p>
          <a:p>
            <a:pPr lvl="0"/>
            <a:r>
              <a:rPr lang="ar-SA" dirty="0">
                <a:cs typeface="B Nazanin" panose="00000400000000000000" pitchFamily="2" charset="-78"/>
              </a:rPr>
              <a:t>عدم توانایی در کنار آمدن با تغییرات روزمره</a:t>
            </a:r>
          </a:p>
          <a:p>
            <a:pPr lvl="0"/>
            <a:r>
              <a:rPr lang="ar-SA" dirty="0">
                <a:cs typeface="B Nazanin" panose="00000400000000000000" pitchFamily="2" charset="-78"/>
              </a:rPr>
              <a:t>علاقه مندی به قسمت­های خاصی از یک شی </a:t>
            </a:r>
          </a:p>
          <a:p>
            <a:pPr lvl="0"/>
            <a:r>
              <a:rPr lang="ar-SA" dirty="0">
                <a:cs typeface="B Nazanin" panose="00000400000000000000" pitchFamily="2" charset="-78"/>
              </a:rPr>
              <a:t>اختلال در پردازش حسی</a:t>
            </a:r>
          </a:p>
          <a:p>
            <a:pPr lvl="0"/>
            <a:r>
              <a:rPr lang="ar-SA" dirty="0">
                <a:cs typeface="B Nazanin" panose="00000400000000000000" pitchFamily="2" charset="-78"/>
              </a:rPr>
              <a:t>اختلال خواب.</a:t>
            </a:r>
          </a:p>
          <a:p>
            <a:pPr marL="0" lvl="0" indent="0">
              <a:buNone/>
            </a:pPr>
            <a:r>
              <a:rPr lang="ar-SA" dirty="0">
                <a:cs typeface="B Nazanin" panose="00000400000000000000" pitchFamily="2" charset="-78"/>
              </a:rPr>
              <a:t>.</a:t>
            </a:r>
          </a:p>
          <a:p>
            <a:pPr lvl="0"/>
            <a:endParaRPr lang="ar-SA" dirty="0">
              <a:cs typeface="B Nazanin" panose="00000400000000000000" pitchFamily="2" charset="-78"/>
            </a:endParaRPr>
          </a:p>
          <a:p>
            <a:pPr marL="0" lvl="0" indent="0">
              <a:buNone/>
            </a:pPr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48DA91-D2C8-4DD6-A8CD-0349B4C68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8102CE-5945-4E9E-B99D-EF3217C27585}"/>
              </a:ext>
            </a:extLst>
          </p:cNvPr>
          <p:cNvSpPr txBox="1"/>
          <p:nvPr/>
        </p:nvSpPr>
        <p:spPr>
          <a:xfrm>
            <a:off x="285453" y="1511082"/>
            <a:ext cx="628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000" b="1" dirty="0">
                <a:cs typeface="B Nazanin" pitchFamily="2" charset="-78"/>
              </a:rPr>
              <a:t>علائم</a:t>
            </a:r>
            <a:endParaRPr lang="en-US" sz="2000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944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اختلال طیف اتیسم 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34</a:t>
            </a:fld>
            <a:endParaRPr lang="fa-I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a-IR" dirty="0">
              <a:cs typeface="B Nazanin" panose="00000400000000000000" pitchFamily="2" charset="-78"/>
            </a:endParaRPr>
          </a:p>
          <a:p>
            <a:pPr marL="0" indent="0">
              <a:buNone/>
            </a:pPr>
            <a:r>
              <a:rPr lang="ar-SA" dirty="0">
                <a:cs typeface="B Nazanin" panose="00000400000000000000" pitchFamily="2" charset="-78"/>
              </a:rPr>
              <a:t>متخصصان برای تشخیص اختلال اتیسم به رفتار و سیر پیشرفت کودک بر اساس معیارهای استاندارد توجه می­کنند</a:t>
            </a:r>
            <a:r>
              <a:rPr lang="fa-IR" dirty="0">
                <a:cs typeface="B Nazanin" panose="00000400000000000000" pitchFamily="2" charset="-78"/>
              </a:rPr>
              <a:t> و </a:t>
            </a:r>
            <a:r>
              <a:rPr lang="ar-SA" dirty="0">
                <a:cs typeface="B Nazanin" panose="00000400000000000000" pitchFamily="2" charset="-78"/>
              </a:rPr>
              <a:t>محققان در حال شناسایی روش­هایی هستند که می­تواند به متخصص در تشخیص اتیسم کمک کند</a:t>
            </a:r>
            <a:r>
              <a:rPr lang="fa-IR" dirty="0">
                <a:cs typeface="B Nazanin" panose="00000400000000000000" pitchFamily="2" charset="-78"/>
              </a:rPr>
              <a:t> مانند:</a:t>
            </a:r>
          </a:p>
          <a:p>
            <a:r>
              <a:rPr lang="ar-SA" dirty="0">
                <a:cs typeface="B Nazanin" panose="00000400000000000000" pitchFamily="2" charset="-78"/>
              </a:rPr>
              <a:t> ویژگی­های عصبی فیزیولوژیکی</a:t>
            </a:r>
            <a:endParaRPr lang="fa-IR" dirty="0">
              <a:cs typeface="B Nazanin" panose="00000400000000000000" pitchFamily="2" charset="-78"/>
            </a:endParaRPr>
          </a:p>
          <a:p>
            <a:r>
              <a:rPr lang="ar-SA" dirty="0">
                <a:cs typeface="B Nazanin" panose="00000400000000000000" pitchFamily="2" charset="-78"/>
              </a:rPr>
              <a:t> ردیابی چشم</a:t>
            </a:r>
            <a:r>
              <a:rPr lang="fa-IR" dirty="0">
                <a:cs typeface="B Nazanin" panose="00000400000000000000" pitchFamily="2" charset="-78"/>
              </a:rPr>
              <a:t>ی</a:t>
            </a:r>
          </a:p>
          <a:p>
            <a:r>
              <a:rPr lang="ar-SA" dirty="0">
                <a:cs typeface="B Nazanin" panose="00000400000000000000" pitchFamily="2" charset="-78"/>
              </a:rPr>
              <a:t>وضعیت آناتومیکی و یا عملکردی مغز</a:t>
            </a:r>
            <a:endParaRPr lang="fa-IR" dirty="0">
              <a:cs typeface="B Nazanin" panose="00000400000000000000" pitchFamily="2" charset="-78"/>
            </a:endParaRPr>
          </a:p>
          <a:p>
            <a:r>
              <a:rPr lang="ar-SA" dirty="0">
                <a:cs typeface="B Nazanin" panose="00000400000000000000" pitchFamily="2" charset="-78"/>
              </a:rPr>
              <a:t> ژنتیک</a:t>
            </a:r>
            <a:endParaRPr lang="fa-IR" dirty="0">
              <a:cs typeface="B Nazanin" panose="00000400000000000000" pitchFamily="2" charset="-78"/>
            </a:endParaRPr>
          </a:p>
          <a:p>
            <a:r>
              <a:rPr lang="fa-IR" dirty="0">
                <a:cs typeface="B Nazanin" panose="00000400000000000000" pitchFamily="2" charset="-78"/>
              </a:rPr>
              <a:t>و ....</a:t>
            </a:r>
            <a:endParaRPr lang="en-US" dirty="0">
              <a:cs typeface="B Nazanin" panose="00000400000000000000" pitchFamily="2" charset="-78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CE6AC8-8379-4561-9162-CAE5CF8E7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A2134F-8D3E-4FC3-84E4-8C4D24416511}"/>
              </a:ext>
            </a:extLst>
          </p:cNvPr>
          <p:cNvSpPr txBox="1"/>
          <p:nvPr/>
        </p:nvSpPr>
        <p:spPr>
          <a:xfrm>
            <a:off x="135383" y="1681754"/>
            <a:ext cx="8515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000" b="1" dirty="0">
                <a:cs typeface="B Nazanin" pitchFamily="2" charset="-78"/>
              </a:rPr>
              <a:t>تشخیص</a:t>
            </a:r>
            <a:endParaRPr lang="en-US" sz="2000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4031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  اختلال طیف اتیسم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35</a:t>
            </a:fld>
            <a:endParaRPr lang="fa-I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ar-SA" dirty="0">
                <a:cs typeface="B Nazanin" panose="00000400000000000000" pitchFamily="2" charset="-78"/>
              </a:rPr>
              <a:t>در حال حاضر هیچ درمان پزشکی قطعی برای اتیسم وجود ندارد </a:t>
            </a:r>
            <a:r>
              <a:rPr lang="fa-IR" dirty="0">
                <a:cs typeface="B Nazanin" panose="00000400000000000000" pitchFamily="2" charset="-78"/>
              </a:rPr>
              <a:t>اما</a:t>
            </a:r>
            <a:r>
              <a:rPr lang="ar-SA" dirty="0">
                <a:cs typeface="B Nazanin" panose="00000400000000000000" pitchFamily="2" charset="-78"/>
              </a:rPr>
              <a:t> خدمات درمانی مداخله­ای زودهنگام می­تواند روند رشد کودک را بهبود بخشد</a:t>
            </a:r>
            <a:endParaRPr lang="fa-IR" dirty="0">
              <a:cs typeface="B Nazanin" panose="00000400000000000000" pitchFamily="2" charset="-78"/>
            </a:endParaRPr>
          </a:p>
          <a:p>
            <a:pPr marL="0" indent="0" algn="just">
              <a:buNone/>
            </a:pPr>
            <a:endParaRPr lang="fa-IR" dirty="0">
              <a:cs typeface="B Nazanin" panose="00000400000000000000" pitchFamily="2" charset="-78"/>
            </a:endParaRPr>
          </a:p>
          <a:p>
            <a:pPr algn="just"/>
            <a:r>
              <a:rPr lang="ar-SA" dirty="0">
                <a:cs typeface="B Nazanin" panose="00000400000000000000" pitchFamily="2" charset="-78"/>
              </a:rPr>
              <a:t> این خدمات می­تواند در ابتدا شامل درمان برای کمک به کودک در صحبت کردن، راه رفتن و تعامل با دیگران باشد</a:t>
            </a:r>
            <a:endParaRPr lang="en-US" dirty="0">
              <a:cs typeface="B Nazanin" panose="00000400000000000000" pitchFamily="2" charset="-78"/>
            </a:endParaRPr>
          </a:p>
          <a:p>
            <a:pPr algn="just"/>
            <a:r>
              <a:rPr lang="ar-SA" dirty="0">
                <a:cs typeface="B Nazanin" panose="00000400000000000000" pitchFamily="2" charset="-78"/>
              </a:rPr>
              <a:t>نخستین گزینه درست و استانداردی که برای درمان اتیسم در همه جای دنیا پیشنهاد می­گردد </a:t>
            </a: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رفتار درمانی</a:t>
            </a:r>
            <a:r>
              <a:rPr lang="ar-SA" dirty="0">
                <a:solidFill>
                  <a:schemeClr val="accent1"/>
                </a:solidFill>
                <a:cs typeface="B Nazanin" panose="00000400000000000000" pitchFamily="2" charset="-78"/>
              </a:rPr>
              <a:t> </a:t>
            </a:r>
            <a:r>
              <a:rPr lang="ar-SA" dirty="0">
                <a:cs typeface="B Nazanin" panose="00000400000000000000" pitchFamily="2" charset="-78"/>
              </a:rPr>
              <a:t>است </a:t>
            </a:r>
            <a:endParaRPr lang="en-US" dirty="0">
              <a:cs typeface="B Nazanin" panose="00000400000000000000" pitchFamily="2" charset="-78"/>
            </a:endParaRPr>
          </a:p>
          <a:p>
            <a:pPr algn="just"/>
            <a:r>
              <a:rPr lang="ar-SA" dirty="0">
                <a:cs typeface="B Nazanin" panose="00000400000000000000" pitchFamily="2" charset="-78"/>
              </a:rPr>
              <a:t>برخی راهکارهای درمانی دیگر شامل </a:t>
            </a: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گفتار درمانی</a:t>
            </a:r>
            <a:r>
              <a:rPr lang="ar-SA" dirty="0">
                <a:solidFill>
                  <a:schemeClr val="accent1"/>
                </a:solidFill>
                <a:cs typeface="B Nazanin" panose="00000400000000000000" pitchFamily="2" charset="-78"/>
              </a:rPr>
              <a:t>، </a:t>
            </a: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کا</a:t>
            </a:r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ر </a:t>
            </a: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درمانی</a:t>
            </a:r>
            <a:r>
              <a:rPr lang="ar-SA" dirty="0">
                <a:solidFill>
                  <a:schemeClr val="accent1"/>
                </a:solidFill>
                <a:cs typeface="B Nazanin" panose="00000400000000000000" pitchFamily="2" charset="-78"/>
              </a:rPr>
              <a:t>، </a:t>
            </a: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بازی درمانی</a:t>
            </a:r>
            <a:r>
              <a:rPr lang="ar-SA" dirty="0">
                <a:solidFill>
                  <a:schemeClr val="accent1"/>
                </a:solidFill>
                <a:cs typeface="B Nazanin" panose="00000400000000000000" pitchFamily="2" charset="-78"/>
              </a:rPr>
              <a:t>، </a:t>
            </a: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دارو درمانی و غیره </a:t>
            </a:r>
            <a:r>
              <a:rPr lang="ar-SA" dirty="0">
                <a:cs typeface="B Nazanin" panose="00000400000000000000" pitchFamily="2" charset="-78"/>
              </a:rPr>
              <a:t>می­باشد.</a:t>
            </a:r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8EC298-0FAB-40E4-AEDC-A66C3C320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7F17B8-7246-4974-85F9-67B6372A2AD1}"/>
              </a:ext>
            </a:extLst>
          </p:cNvPr>
          <p:cNvSpPr txBox="1"/>
          <p:nvPr/>
        </p:nvSpPr>
        <p:spPr>
          <a:xfrm>
            <a:off x="209502" y="1681754"/>
            <a:ext cx="647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000" b="1" dirty="0">
                <a:cs typeface="B Nazanin" pitchFamily="2" charset="-78"/>
              </a:rPr>
              <a:t>درمان</a:t>
            </a:r>
            <a:endParaRPr lang="en-US" sz="2000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87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9F2EB228-E008-4E9D-984F-EA6684530A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3331612"/>
              </p:ext>
            </p:extLst>
          </p:nvPr>
        </p:nvGraphicFramePr>
        <p:xfrm>
          <a:off x="0" y="-1588"/>
          <a:ext cx="12192000" cy="685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hoto Editor Photo" r:id="rId3" imgW="7314286" imgH="5485714" progId="MSPhotoEd.3">
                  <p:embed/>
                </p:oleObj>
              </mc:Choice>
              <mc:Fallback>
                <p:oleObj name="Photo Editor Photo" r:id="rId3" imgW="7314286" imgH="5485714" progId="MSPhotoEd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588"/>
                        <a:ext cx="12192000" cy="685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06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7191" y="5594866"/>
            <a:ext cx="673582" cy="741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Bevel 4">
            <a:extLst>
              <a:ext uri="{FF2B5EF4-FFF2-40B4-BE49-F238E27FC236}">
                <a16:creationId xmlns:a16="http://schemas.microsoft.com/office/drawing/2014/main" id="{52A755B8-0DD6-44C9-A6A2-76196BF88069}"/>
              </a:ext>
            </a:extLst>
          </p:cNvPr>
          <p:cNvSpPr/>
          <p:nvPr/>
        </p:nvSpPr>
        <p:spPr>
          <a:xfrm>
            <a:off x="1676147" y="1071564"/>
            <a:ext cx="8925592" cy="4523301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2400" b="1" dirty="0">
                <a:cs typeface="B Nazanin" panose="00000400000000000000" pitchFamily="2" charset="-78"/>
              </a:rPr>
              <a:t>مدیریت اختلالات تکاملی کودکان</a:t>
            </a:r>
          </a:p>
          <a:p>
            <a:pPr algn="ctr" rtl="1"/>
            <a:r>
              <a:rPr lang="fa-IR" sz="2400" dirty="0">
                <a:cs typeface="B Nazanin" panose="00000400000000000000" pitchFamily="2" charset="-78"/>
              </a:rPr>
              <a:t>سرکار خانم زهرا مرادی پورقوام</a:t>
            </a:r>
          </a:p>
          <a:p>
            <a:pPr algn="ctr" rtl="1"/>
            <a:r>
              <a:rPr lang="fa-IR" sz="2400" dirty="0">
                <a:cs typeface="B Nazanin" panose="00000400000000000000" pitchFamily="2" charset="-78"/>
              </a:rPr>
              <a:t>رئیس گروه سلامت نوزادان و کودکان</a:t>
            </a:r>
          </a:p>
          <a:p>
            <a:pPr algn="ctr" rtl="1"/>
            <a:r>
              <a:rPr lang="fa-IR" sz="2400" dirty="0">
                <a:cs typeface="B Nazanin" panose="00000400000000000000" pitchFamily="2" charset="-78"/>
              </a:rPr>
              <a:t>معاونت بهداشتی دانشگاه علوم پزشکی همدان </a:t>
            </a:r>
            <a:endParaRPr lang="en-US" sz="24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559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solidFill>
                  <a:schemeClr val="tx1"/>
                </a:solidFill>
                <a:cs typeface="B Nazanin" pitchFamily="2" charset="-78"/>
              </a:rPr>
              <a:t> </a:t>
            </a:r>
            <a:r>
              <a:rPr lang="fa-IR" sz="2800" b="1" dirty="0">
                <a:solidFill>
                  <a:schemeClr val="tx1"/>
                </a:solidFill>
                <a:latin typeface="BNazaninBold"/>
                <a:cs typeface="B Nazanin" panose="00000400000000000000" pitchFamily="2" charset="-78"/>
              </a:rPr>
              <a:t>اهمیت غربالگری و پایش تکامل</a:t>
            </a:r>
            <a:endParaRPr lang="en-US" sz="2800" b="1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B0604020202020204" pitchFamily="34" charset="0"/>
              <a:buChar char="•"/>
            </a:pPr>
            <a:r>
              <a:rPr lang="fa-IR" dirty="0">
                <a:solidFill>
                  <a:prstClr val="black"/>
                </a:solidFill>
                <a:cs typeface="B Nazanin" panose="00000400000000000000" pitchFamily="2" charset="-78"/>
              </a:rPr>
              <a:t>فرصت تکرار نشدنی </a:t>
            </a:r>
            <a:r>
              <a:rPr lang="fa-IR" dirty="0">
                <a:cs typeface="B Nazanin" panose="00000400000000000000" pitchFamily="2" charset="-78"/>
              </a:rPr>
              <a:t>سال­های</a:t>
            </a:r>
            <a:r>
              <a:rPr lang="fa-IR" dirty="0">
                <a:solidFill>
                  <a:prstClr val="black"/>
                </a:solidFill>
                <a:cs typeface="B Nazanin" panose="00000400000000000000" pitchFamily="2" charset="-78"/>
              </a:rPr>
              <a:t> ابتدایی زندگی به علت حداکثر توانایی نوروپلاستیسیتی مغز</a:t>
            </a:r>
          </a:p>
          <a:p>
            <a:pPr lvl="0" defTabSz="9144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B0604020202020204" pitchFamily="34" charset="0"/>
              <a:buChar char="•"/>
            </a:pPr>
            <a:r>
              <a:rPr lang="fa-IR" dirty="0">
                <a:solidFill>
                  <a:prstClr val="black"/>
                </a:solidFill>
                <a:cs typeface="B Nazanin" panose="00000400000000000000" pitchFamily="2" charset="-78"/>
              </a:rPr>
              <a:t>ارزیابی و شناسایی موارد تاخیر تکاملی کودکان</a:t>
            </a:r>
          </a:p>
          <a:p>
            <a:pPr lvl="0" defTabSz="9144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B0604020202020204" pitchFamily="34" charset="0"/>
              <a:buChar char="•"/>
            </a:pPr>
            <a:r>
              <a:rPr lang="fa-IR" dirty="0">
                <a:solidFill>
                  <a:prstClr val="black"/>
                </a:solidFill>
                <a:cs typeface="B Nazanin" panose="00000400000000000000" pitchFamily="2" charset="-78"/>
              </a:rPr>
              <a:t>مداخله سریع و به موقع </a:t>
            </a:r>
          </a:p>
          <a:p>
            <a:pPr defTabSz="9144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B0604020202020204" pitchFamily="34" charset="0"/>
              <a:buChar char="•"/>
            </a:pPr>
            <a:r>
              <a:rPr lang="fa-IR" dirty="0">
                <a:solidFill>
                  <a:prstClr val="black"/>
                </a:solidFill>
                <a:cs typeface="B Nazanin" panose="00000400000000000000" pitchFamily="2" charset="-78"/>
              </a:rPr>
              <a:t>پیشگیری از بروز </a:t>
            </a:r>
            <a:r>
              <a:rPr lang="fa-IR" dirty="0">
                <a:cs typeface="B Nazanin" panose="00000400000000000000" pitchFamily="2" charset="-78"/>
              </a:rPr>
              <a:t>معلولیت­ها</a:t>
            </a:r>
            <a:endParaRPr lang="fa-IR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lvl="0" defTabSz="9144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B0604020202020204" pitchFamily="34" charset="0"/>
              <a:buChar char="•"/>
            </a:pPr>
            <a:r>
              <a:rPr lang="fa-IR" dirty="0">
                <a:solidFill>
                  <a:prstClr val="black"/>
                </a:solidFill>
                <a:cs typeface="B Nazanin" panose="00000400000000000000" pitchFamily="2" charset="-78"/>
              </a:rPr>
              <a:t>درگیرکردن والدین در ارزیابی کودکان و افزایش آگاهی و آموزش والدین.</a:t>
            </a: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0203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فواید سوالات تکاملی </a:t>
            </a:r>
            <a:r>
              <a:rPr lang="en-US" sz="2800" b="1" dirty="0">
                <a:cs typeface="B Nazanin" pitchFamily="2" charset="-78"/>
              </a:rPr>
              <a:t>Red Flag</a:t>
            </a:r>
            <a:r>
              <a:rPr lang="fa-IR" sz="2800" b="1" dirty="0">
                <a:cs typeface="B Nazanin" pitchFamily="2" charset="-78"/>
              </a:rPr>
              <a:t> و پرسشنامه </a:t>
            </a:r>
            <a:r>
              <a:rPr lang="en-US" sz="2800" b="1" dirty="0">
                <a:cs typeface="B Nazanin" pitchFamily="2" charset="-78"/>
              </a:rPr>
              <a:t>ASQ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Clr>
                <a:srgbClr val="4472C4"/>
              </a:buClr>
              <a:defRPr/>
            </a:pPr>
            <a:endParaRPr lang="fa-IR" altLang="en-US" dirty="0">
              <a:solidFill>
                <a:prstClr val="black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  <a:p>
            <a:pPr>
              <a:spcBef>
                <a:spcPct val="0"/>
              </a:spcBef>
              <a:buClr>
                <a:srgbClr val="70AD47"/>
              </a:buClr>
              <a:defRPr/>
            </a:pPr>
            <a:r>
              <a:rPr lang="fa-IR" altLang="en-US" dirty="0">
                <a:solidFill>
                  <a:prstClr val="black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كودك را به دفعات زياد و فواصل مناسب مورد ارزيابي تكاملی قرار</a:t>
            </a:r>
            <a:r>
              <a:rPr lang="ar-SA" dirty="0">
                <a:solidFill>
                  <a:prstClr val="black"/>
                </a:solidFill>
                <a:cs typeface="B Nazanin" panose="00000400000000000000" pitchFamily="2" charset="-78"/>
              </a:rPr>
              <a:t> می­</a:t>
            </a:r>
            <a:r>
              <a:rPr lang="fa-IR" altLang="en-US" dirty="0">
                <a:solidFill>
                  <a:prstClr val="black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دهد</a:t>
            </a:r>
          </a:p>
          <a:p>
            <a:pPr marL="0" indent="0">
              <a:spcBef>
                <a:spcPct val="0"/>
              </a:spcBef>
              <a:buClr>
                <a:srgbClr val="4472C4"/>
              </a:buClr>
              <a:buFont typeface="Arial"/>
              <a:buNone/>
              <a:defRPr/>
            </a:pPr>
            <a:endParaRPr lang="fa-IR" altLang="en-US" dirty="0">
              <a:solidFill>
                <a:prstClr val="black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  <a:p>
            <a:pPr>
              <a:spcBef>
                <a:spcPct val="0"/>
              </a:spcBef>
              <a:buClr>
                <a:srgbClr val="70AD47"/>
              </a:buClr>
              <a:defRPr/>
            </a:pPr>
            <a:r>
              <a:rPr lang="fa-IR" altLang="en-US" dirty="0">
                <a:solidFill>
                  <a:prstClr val="black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والدين را در انجام پايش تكامل كودك درگير </a:t>
            </a:r>
            <a:r>
              <a:rPr lang="ar-SA" dirty="0">
                <a:solidFill>
                  <a:prstClr val="black"/>
                </a:solidFill>
                <a:cs typeface="B Nazanin" panose="00000400000000000000" pitchFamily="2" charset="-78"/>
              </a:rPr>
              <a:t>می­</a:t>
            </a:r>
            <a:r>
              <a:rPr lang="fa-IR" altLang="en-US" dirty="0">
                <a:solidFill>
                  <a:prstClr val="black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کند</a:t>
            </a:r>
          </a:p>
          <a:p>
            <a:pPr marL="0" indent="0">
              <a:spcBef>
                <a:spcPct val="0"/>
              </a:spcBef>
              <a:buClr>
                <a:srgbClr val="4472C4"/>
              </a:buClr>
              <a:buFont typeface="Arial"/>
              <a:buNone/>
              <a:defRPr/>
            </a:pPr>
            <a:endParaRPr lang="fa-IR" altLang="en-US" dirty="0">
              <a:solidFill>
                <a:prstClr val="black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  <a:p>
            <a:pPr>
              <a:spcBef>
                <a:spcPct val="0"/>
              </a:spcBef>
              <a:buClr>
                <a:srgbClr val="70AD47"/>
              </a:buClr>
              <a:defRPr/>
            </a:pPr>
            <a:r>
              <a:rPr lang="fa-IR" altLang="en-US" dirty="0">
                <a:solidFill>
                  <a:prstClr val="black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باعث ارتقاء آگاهی والدین در خصوص اهمیت تکامل کودک </a:t>
            </a:r>
            <a:r>
              <a:rPr lang="ar-SA" dirty="0">
                <a:solidFill>
                  <a:prstClr val="black"/>
                </a:solidFill>
                <a:cs typeface="B Nazanin" panose="00000400000000000000" pitchFamily="2" charset="-78"/>
              </a:rPr>
              <a:t>می­</a:t>
            </a:r>
            <a:r>
              <a:rPr lang="fa-IR" dirty="0">
                <a:solidFill>
                  <a:prstClr val="black"/>
                </a:solidFill>
                <a:cs typeface="B Nazanin" panose="00000400000000000000" pitchFamily="2" charset="-78"/>
              </a:rPr>
              <a:t>شود</a:t>
            </a:r>
            <a:endParaRPr lang="fa-IR" altLang="en-US" dirty="0">
              <a:solidFill>
                <a:prstClr val="black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  <a:p>
            <a:pPr marL="0" indent="0">
              <a:spcBef>
                <a:spcPct val="0"/>
              </a:spcBef>
              <a:buClr>
                <a:srgbClr val="4472C4"/>
              </a:buClr>
              <a:buFont typeface="Arial"/>
              <a:buNone/>
              <a:defRPr/>
            </a:pPr>
            <a:endParaRPr lang="fa-IR" altLang="en-US" dirty="0">
              <a:solidFill>
                <a:prstClr val="black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  <a:p>
            <a:pPr>
              <a:spcBef>
                <a:spcPct val="0"/>
              </a:spcBef>
              <a:buClr>
                <a:srgbClr val="70AD47"/>
              </a:buClr>
              <a:defRPr/>
            </a:pPr>
            <a:r>
              <a:rPr lang="fa-IR" altLang="en-US" dirty="0">
                <a:solidFill>
                  <a:prstClr val="black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تكميل </a:t>
            </a:r>
            <a:r>
              <a:rPr lang="ar-SA" dirty="0">
                <a:solidFill>
                  <a:prstClr val="black"/>
                </a:solidFill>
                <a:cs typeface="B Nazanin" panose="00000400000000000000" pitchFamily="2" charset="-78"/>
              </a:rPr>
              <a:t>پرسش­ها</a:t>
            </a:r>
            <a:r>
              <a:rPr lang="fa-IR" altLang="en-US" dirty="0">
                <a:solidFill>
                  <a:prstClr val="black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 جهت ارزیابی تکامل کودک نسبتاً ساده است. </a:t>
            </a: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6624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018902" y="666205"/>
            <a:ext cx="9953898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anose="00000400000000000000" pitchFamily="2" charset="-78"/>
              </a:rPr>
              <a:t>مشکلات ناشی از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40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642180"/>
            <a:ext cx="9953897" cy="4617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>
                <a:srgbClr val="70AD47"/>
              </a:buClr>
              <a:defRPr/>
            </a:pPr>
            <a:r>
              <a:rPr lang="ar-SA" b="1" dirty="0">
                <a:solidFill>
                  <a:srgbClr val="5B9BD5"/>
                </a:solidFill>
                <a:cs typeface="B Nazanin" panose="00000400000000000000" pitchFamily="2" charset="-78"/>
              </a:rPr>
              <a:t>عدم توجه </a:t>
            </a:r>
            <a:r>
              <a:rPr lang="ar-SA" b="1" dirty="0">
                <a:solidFill>
                  <a:prstClr val="black"/>
                </a:solidFill>
                <a:cs typeface="B Nazanin" panose="00000400000000000000" pitchFamily="2" charset="-78"/>
              </a:rPr>
              <a:t>به تکمیل صحیح پرسشنامه </a:t>
            </a:r>
            <a:r>
              <a:rPr lang="en-US" b="1" dirty="0">
                <a:solidFill>
                  <a:prstClr val="black"/>
                </a:solidFill>
                <a:cs typeface="B Nazanin" panose="00000400000000000000" pitchFamily="2" charset="-78"/>
              </a:rPr>
              <a:t>ASQ</a:t>
            </a:r>
            <a:r>
              <a:rPr lang="ar-SA" b="1" dirty="0">
                <a:solidFill>
                  <a:prstClr val="black"/>
                </a:solidFill>
                <a:cs typeface="B Nazanin" panose="00000400000000000000" pitchFamily="2" charset="-78"/>
              </a:rPr>
              <a:t> و اقدامات لازم بعد از آن باعث تشخیص </a:t>
            </a:r>
            <a:r>
              <a:rPr lang="ar-SA" b="1" dirty="0">
                <a:solidFill>
                  <a:srgbClr val="5B9BD5"/>
                </a:solidFill>
                <a:cs typeface="B Nazanin" panose="00000400000000000000" pitchFamily="2" charset="-78"/>
              </a:rPr>
              <a:t>دی</a:t>
            </a:r>
            <a:r>
              <a:rPr lang="fa-IR" b="1" dirty="0">
                <a:solidFill>
                  <a:srgbClr val="5B9BD5"/>
                </a:solidFill>
                <a:cs typeface="B Nazanin" panose="00000400000000000000" pitchFamily="2" charset="-78"/>
              </a:rPr>
              <a:t>ر</a:t>
            </a:r>
            <a:r>
              <a:rPr lang="ar-SA" b="1" dirty="0">
                <a:solidFill>
                  <a:srgbClr val="5B9BD5"/>
                </a:solidFill>
                <a:cs typeface="B Nazanin" panose="00000400000000000000" pitchFamily="2" charset="-78"/>
              </a:rPr>
              <a:t>هنگام </a:t>
            </a:r>
            <a:r>
              <a:rPr lang="ar-SA" b="1" dirty="0">
                <a:solidFill>
                  <a:prstClr val="black"/>
                </a:solidFill>
                <a:cs typeface="B Nazanin" panose="00000400000000000000" pitchFamily="2" charset="-78"/>
              </a:rPr>
              <a:t>اختلالات تکاملی از جمله اختلال طیف اتیسم می­شود</a:t>
            </a:r>
            <a:endParaRPr lang="fa-IR" b="1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marL="0" indent="0" algn="just">
              <a:lnSpc>
                <a:spcPct val="150000"/>
              </a:lnSpc>
              <a:buClr>
                <a:srgbClr val="4472C4"/>
              </a:buClr>
              <a:buFont typeface="Arial"/>
              <a:buNone/>
              <a:defRPr/>
            </a:pPr>
            <a:endParaRPr lang="fa-IR" b="1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algn="just">
              <a:lnSpc>
                <a:spcPct val="150000"/>
              </a:lnSpc>
              <a:buClr>
                <a:srgbClr val="70AD47"/>
              </a:buClr>
              <a:defRPr/>
            </a:pPr>
            <a:r>
              <a:rPr lang="fa-IR" b="1" dirty="0">
                <a:solidFill>
                  <a:prstClr val="black"/>
                </a:solidFill>
                <a:cs typeface="B Nazanin" panose="00000400000000000000" pitchFamily="2" charset="-78"/>
              </a:rPr>
              <a:t>گاهی</a:t>
            </a:r>
            <a:r>
              <a:rPr lang="ar-SA" b="1" dirty="0">
                <a:solidFill>
                  <a:prstClr val="black"/>
                </a:solidFill>
                <a:cs typeface="B Nazanin" panose="00000400000000000000" pitchFamily="2" charset="-78"/>
              </a:rPr>
              <a:t> ممکن است تشخیص تا </a:t>
            </a:r>
            <a:r>
              <a:rPr lang="ar-SA" b="1" dirty="0">
                <a:solidFill>
                  <a:srgbClr val="5B9BD5"/>
                </a:solidFill>
                <a:cs typeface="B Nazanin" panose="00000400000000000000" pitchFamily="2" charset="-78"/>
              </a:rPr>
              <a:t>سن مدرسه </a:t>
            </a:r>
            <a:r>
              <a:rPr lang="ar-SA" b="1" dirty="0">
                <a:solidFill>
                  <a:prstClr val="black"/>
                </a:solidFill>
                <a:cs typeface="B Nazanin" panose="00000400000000000000" pitchFamily="2" charset="-78"/>
              </a:rPr>
              <a:t>به تعویق افتد </a:t>
            </a:r>
            <a:endParaRPr lang="fa-IR" b="1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marL="0" indent="0" algn="just">
              <a:lnSpc>
                <a:spcPct val="150000"/>
              </a:lnSpc>
              <a:buClr>
                <a:srgbClr val="4472C4"/>
              </a:buClr>
              <a:buFont typeface="Arial"/>
              <a:buNone/>
              <a:defRPr/>
            </a:pPr>
            <a:endParaRPr lang="fa-IR" b="1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algn="just">
              <a:lnSpc>
                <a:spcPct val="150000"/>
              </a:lnSpc>
              <a:buClr>
                <a:srgbClr val="70AD47"/>
              </a:buClr>
              <a:defRPr/>
            </a:pPr>
            <a:r>
              <a:rPr lang="ar-SA" b="1" dirty="0">
                <a:solidFill>
                  <a:prstClr val="black"/>
                </a:solidFill>
                <a:cs typeface="B Nazanin" panose="00000400000000000000" pitchFamily="2" charset="-78"/>
              </a:rPr>
              <a:t> تاخیر در تشخیص می­تواند </a:t>
            </a:r>
            <a:r>
              <a:rPr lang="ar-SA" b="1" dirty="0">
                <a:solidFill>
                  <a:srgbClr val="5B9BD5"/>
                </a:solidFill>
                <a:cs typeface="B Nazanin" panose="00000400000000000000" pitchFamily="2" charset="-78"/>
              </a:rPr>
              <a:t>آسیب­های جبران ناپذیری </a:t>
            </a:r>
            <a:r>
              <a:rPr lang="ar-SA" b="1" dirty="0">
                <a:solidFill>
                  <a:prstClr val="black"/>
                </a:solidFill>
                <a:cs typeface="B Nazanin" panose="00000400000000000000" pitchFamily="2" charset="-78"/>
              </a:rPr>
              <a:t>را </a:t>
            </a:r>
            <a:r>
              <a:rPr lang="fa-IR" b="1" dirty="0">
                <a:solidFill>
                  <a:prstClr val="black"/>
                </a:solidFill>
                <a:cs typeface="B Nazanin" panose="00000400000000000000" pitchFamily="2" charset="-78"/>
              </a:rPr>
              <a:t>در </a:t>
            </a:r>
            <a:r>
              <a:rPr lang="ar-SA" b="1" dirty="0">
                <a:solidFill>
                  <a:prstClr val="black"/>
                </a:solidFill>
                <a:cs typeface="B Nazanin" panose="00000400000000000000" pitchFamily="2" charset="-78"/>
              </a:rPr>
              <a:t>حیطه­های</a:t>
            </a:r>
            <a:r>
              <a:rPr lang="fa-IR" b="1" dirty="0">
                <a:solidFill>
                  <a:prstClr val="black"/>
                </a:solidFill>
                <a:cs typeface="B Nazanin" panose="00000400000000000000" pitchFamily="2" charset="-78"/>
              </a:rPr>
              <a:t> تکامل </a:t>
            </a:r>
            <a:r>
              <a:rPr lang="ar-SA" b="1" dirty="0">
                <a:solidFill>
                  <a:prstClr val="black"/>
                </a:solidFill>
                <a:cs typeface="B Nazanin" panose="00000400000000000000" pitchFamily="2" charset="-78"/>
              </a:rPr>
              <a:t>برای کودک به همراه داشته باشد</a:t>
            </a:r>
            <a:r>
              <a:rPr lang="fa-IR" b="1" dirty="0">
                <a:solidFill>
                  <a:prstClr val="black"/>
                </a:solidFill>
                <a:cs typeface="B Nazanin" panose="00000400000000000000" pitchFamily="2" charset="-78"/>
              </a:rPr>
              <a:t>.</a:t>
            </a:r>
            <a:endParaRPr lang="en-US" b="1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algn="just">
              <a:lnSpc>
                <a:spcPct val="150000"/>
              </a:lnSpc>
              <a:buClr>
                <a:srgbClr val="4472C4"/>
              </a:buClr>
              <a:defRPr/>
            </a:pPr>
            <a:endParaRPr lang="fa-IR" b="1" dirty="0">
              <a:solidFill>
                <a:prstClr val="black"/>
              </a:solidFill>
            </a:endParaRPr>
          </a:p>
          <a:p>
            <a:pPr marL="0" indent="0" algn="just">
              <a:lnSpc>
                <a:spcPct val="150000"/>
              </a:lnSpc>
              <a:buClr>
                <a:srgbClr val="4472C4"/>
              </a:buClr>
              <a:buFont typeface="Arial"/>
              <a:buNone/>
              <a:defRPr/>
            </a:pPr>
            <a:endParaRPr lang="fa-IR" b="1" dirty="0">
              <a:solidFill>
                <a:prstClr val="black"/>
              </a:solidFill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226ED66B-DDFE-4475-9285-4F4656347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A64B19-8D86-4BAD-B87B-A0058119B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686" y="5362578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2255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anose="00000400000000000000" pitchFamily="2" charset="-78"/>
              </a:rPr>
              <a:t>شرایط مناسب 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41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472C4"/>
              </a:buClr>
              <a:buFont typeface="Arial"/>
              <a:buNone/>
            </a:pPr>
            <a:endParaRPr lang="fa-IR" b="1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marL="0" indent="0">
              <a:buClr>
                <a:srgbClr val="4472C4"/>
              </a:buClr>
              <a:buFont typeface="Arial"/>
              <a:buNone/>
            </a:pPr>
            <a:r>
              <a:rPr lang="ar-SA" b="1" dirty="0">
                <a:solidFill>
                  <a:prstClr val="black"/>
                </a:solidFill>
                <a:cs typeface="B Nazanin" panose="00000400000000000000" pitchFamily="2" charset="-78"/>
              </a:rPr>
              <a:t>جهت تکمیل صحیح پرسشنامه</a:t>
            </a:r>
            <a:r>
              <a:rPr lang="fa-IR" b="1" dirty="0">
                <a:solidFill>
                  <a:prstClr val="black"/>
                </a:solidFill>
                <a:cs typeface="B Nazanin" panose="00000400000000000000" pitchFamily="2" charset="-78"/>
              </a:rPr>
              <a:t> و اقدامات لازم بعد از آن</a:t>
            </a:r>
          </a:p>
          <a:p>
            <a:pPr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ar-SA" b="1" dirty="0">
                <a:solidFill>
                  <a:prstClr val="black"/>
                </a:solidFill>
                <a:cs typeface="B Nazanin" panose="00000400000000000000" pitchFamily="2" charset="-78"/>
              </a:rPr>
              <a:t> زمان کافی</a:t>
            </a:r>
            <a:endParaRPr lang="fa-IR" b="1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ar-SA" b="1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r>
              <a:rPr lang="fa-IR" b="1" dirty="0">
                <a:solidFill>
                  <a:prstClr val="black"/>
                </a:solidFill>
                <a:cs typeface="B Nazanin" panose="00000400000000000000" pitchFamily="2" charset="-78"/>
              </a:rPr>
              <a:t>ابزار مناسب</a:t>
            </a:r>
          </a:p>
          <a:p>
            <a:pPr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ar-SA" b="1" dirty="0">
                <a:solidFill>
                  <a:prstClr val="black"/>
                </a:solidFill>
                <a:cs typeface="B Nazanin" panose="00000400000000000000" pitchFamily="2" charset="-78"/>
              </a:rPr>
              <a:t> آموزش و مهارت لازم</a:t>
            </a:r>
            <a:endParaRPr lang="fa-IR" b="1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ar-SA" b="1" dirty="0">
                <a:solidFill>
                  <a:prstClr val="black"/>
                </a:solidFill>
                <a:cs typeface="B Nazanin" panose="00000400000000000000" pitchFamily="2" charset="-78"/>
              </a:rPr>
              <a:t> تعامل و حمایت همکاران محیط و ستاد</a:t>
            </a:r>
            <a:endParaRPr lang="fa-IR" b="1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>
              <a:buClr>
                <a:srgbClr val="70AD47"/>
              </a:buClr>
              <a:buFont typeface="Wingdings" panose="05000000000000000000" pitchFamily="2" charset="2"/>
              <a:buChar char="ü"/>
            </a:pPr>
            <a:r>
              <a:rPr lang="ar-SA" b="1" dirty="0">
                <a:solidFill>
                  <a:prstClr val="black"/>
                </a:solidFill>
                <a:cs typeface="B Nazanin" panose="00000400000000000000" pitchFamily="2" charset="-78"/>
              </a:rPr>
              <a:t> همکاری والدین لازم و ضروری است.</a:t>
            </a:r>
            <a:endParaRPr lang="en-US" b="1" dirty="0">
              <a:solidFill>
                <a:prstClr val="black"/>
              </a:solidFill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9275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 ارزیابی تکامل کودک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42</a:t>
            </a:fld>
            <a:endParaRPr lang="fa-I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ارزیابی تکامل کودکان </a:t>
            </a:r>
            <a:r>
              <a:rPr lang="fa-IR" dirty="0">
                <a:cs typeface="B Nazanin" panose="00000400000000000000" pitchFamily="2" charset="-78"/>
              </a:rPr>
              <a:t>با استفاده از 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تست</a:t>
            </a:r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en-US" dirty="0">
                <a:solidFill>
                  <a:schemeClr val="accent1"/>
                </a:solidFill>
                <a:cs typeface="B Nazanin" panose="00000400000000000000" pitchFamily="2" charset="-78"/>
              </a:rPr>
              <a:t>Red</a:t>
            </a:r>
            <a:r>
              <a:rPr lang="en-US" dirty="0">
                <a:cs typeface="B Nazanin" panose="00000400000000000000" pitchFamily="2" charset="-78"/>
              </a:rPr>
              <a:t> </a:t>
            </a:r>
            <a:r>
              <a:rPr lang="en-US" dirty="0">
                <a:solidFill>
                  <a:schemeClr val="accent1"/>
                </a:solidFill>
                <a:cs typeface="B Nazanin" panose="00000400000000000000" pitchFamily="2" charset="-78"/>
              </a:rPr>
              <a:t>Flag</a:t>
            </a:r>
            <a:r>
              <a:rPr lang="fa-IR" dirty="0">
                <a:cs typeface="B Nazanin" panose="00000400000000000000" pitchFamily="2" charset="-78"/>
              </a:rPr>
              <a:t> و 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پرسشنامه</a:t>
            </a:r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en-US" dirty="0">
                <a:solidFill>
                  <a:schemeClr val="accent1"/>
                </a:solidFill>
                <a:cs typeface="B Nazanin" panose="00000400000000000000" pitchFamily="2" charset="-78"/>
              </a:rPr>
              <a:t>ASQ</a:t>
            </a:r>
            <a:r>
              <a:rPr lang="fa-IR" dirty="0">
                <a:cs typeface="B Nazanin" panose="00000400000000000000" pitchFamily="2" charset="-78"/>
              </a:rPr>
              <a:t> از سن 2 ماهگی تا 60 ماهگی انجام می­شود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fa-IR" dirty="0">
              <a:cs typeface="B Nazanin" panose="00000400000000000000" pitchFamily="2" charset="-78"/>
            </a:endParaRPr>
          </a:p>
          <a:p>
            <a:pPr algn="just">
              <a:lnSpc>
                <a:spcPct val="150000"/>
              </a:lnSpc>
            </a:pPr>
            <a:r>
              <a:rPr lang="fa-IR" dirty="0">
                <a:cs typeface="B Nazanin" panose="00000400000000000000" pitchFamily="2" charset="-78"/>
              </a:rPr>
              <a:t>پرسشنامه</a:t>
            </a:r>
            <a:r>
              <a:rPr lang="ar-SA" dirty="0">
                <a:cs typeface="B Nazanin" panose="00000400000000000000" pitchFamily="2" charset="-78"/>
              </a:rPr>
              <a:t> </a:t>
            </a:r>
            <a:r>
              <a:rPr lang="en-US" dirty="0">
                <a:cs typeface="B Nazanin" panose="00000400000000000000" pitchFamily="2" charset="-78"/>
              </a:rPr>
              <a:t>ASQ</a:t>
            </a:r>
            <a:r>
              <a:rPr lang="fa-IR" dirty="0">
                <a:cs typeface="B Nazanin" panose="00000400000000000000" pitchFamily="2" charset="-78"/>
              </a:rPr>
              <a:t> برای سنین 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اصلی</a:t>
            </a:r>
            <a:r>
              <a:rPr lang="ar-SA" dirty="0">
                <a:cs typeface="B Nazanin" panose="00000400000000000000" pitchFamily="2" charset="-78"/>
              </a:rPr>
              <a:t> و </a:t>
            </a:r>
            <a:r>
              <a:rPr lang="ar-SA" dirty="0">
                <a:solidFill>
                  <a:schemeClr val="accent1"/>
                </a:solidFill>
                <a:cs typeface="B Nazanin" panose="00000400000000000000" pitchFamily="2" charset="-78"/>
              </a:rPr>
              <a:t>سایر</a:t>
            </a:r>
            <a:r>
              <a:rPr lang="ar-SA" dirty="0">
                <a:cs typeface="B Nazanin" panose="00000400000000000000" pitchFamily="2" charset="-78"/>
              </a:rPr>
              <a:t> </a:t>
            </a:r>
            <a:r>
              <a:rPr lang="ar-SA" dirty="0">
                <a:solidFill>
                  <a:schemeClr val="tx1"/>
                </a:solidFill>
                <a:cs typeface="B Nazanin" panose="00000400000000000000" pitchFamily="2" charset="-78"/>
              </a:rPr>
              <a:t>سنین</a:t>
            </a:r>
            <a:r>
              <a:rPr lang="fa-IR" dirty="0">
                <a:cs typeface="B Nazanin" panose="00000400000000000000" pitchFamily="2" charset="-78"/>
              </a:rPr>
              <a:t> تکمیل</a:t>
            </a:r>
            <a:r>
              <a:rPr lang="ar-SA" dirty="0">
                <a:cs typeface="B Nazanin" panose="00000400000000000000" pitchFamily="2" charset="-78"/>
              </a:rPr>
              <a:t> می­</a:t>
            </a:r>
            <a:r>
              <a:rPr lang="fa-IR" dirty="0">
                <a:cs typeface="B Nazanin" pitchFamily="2" charset="-78"/>
              </a:rPr>
              <a:t>شود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fa-IR" dirty="0">
              <a:cs typeface="B Nazanin" pitchFamily="2" charset="-78"/>
            </a:endParaRPr>
          </a:p>
          <a:p>
            <a:pPr algn="just">
              <a:lnSpc>
                <a:spcPct val="150000"/>
              </a:lnSpc>
            </a:pPr>
            <a:r>
              <a:rPr lang="fa-IR" dirty="0">
                <a:cs typeface="B Nazanin" pitchFamily="2" charset="-78"/>
              </a:rPr>
              <a:t> در صورت غیرطبیعی بودن نتایج پرسشنامه</a:t>
            </a:r>
            <a:r>
              <a:rPr lang="ar-SA" dirty="0">
                <a:cs typeface="B Nazanin" panose="00000400000000000000" pitchFamily="2" charset="-78"/>
              </a:rPr>
              <a:t>،</a:t>
            </a:r>
            <a:r>
              <a:rPr lang="fa-IR" dirty="0">
                <a:cs typeface="B Nazanin" panose="00000400000000000000" pitchFamily="2" charset="-78"/>
              </a:rPr>
              <a:t> اقدامات لازم از جمله </a:t>
            </a:r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ارجاع</a:t>
            </a:r>
            <a:r>
              <a:rPr lang="ar-SA" dirty="0">
                <a:cs typeface="B Nazanin" panose="00000400000000000000" pitchFamily="2" charset="-78"/>
              </a:rPr>
              <a:t>، </a:t>
            </a: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پیگیری</a:t>
            </a:r>
            <a:r>
              <a:rPr lang="ar-SA" dirty="0">
                <a:cs typeface="B Nazanin" panose="00000400000000000000" pitchFamily="2" charset="-78"/>
              </a:rPr>
              <a:t> و </a:t>
            </a: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آموزش</a:t>
            </a:r>
            <a:r>
              <a:rPr lang="fa-IR" b="1" dirty="0">
                <a:cs typeface="B Nazanin" panose="00000400000000000000" pitchFamily="2" charset="-78"/>
              </a:rPr>
              <a:t> </a:t>
            </a: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های</a:t>
            </a:r>
            <a:r>
              <a:rPr lang="ar-SA" dirty="0">
                <a:cs typeface="B Nazanin" panose="00000400000000000000" pitchFamily="2" charset="-78"/>
              </a:rPr>
              <a:t> </a:t>
            </a: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مربوطه</a:t>
            </a:r>
            <a:r>
              <a:rPr lang="fa-IR" b="1" dirty="0">
                <a:cs typeface="B Nazanin" panose="00000400000000000000" pitchFamily="2" charset="-78"/>
              </a:rPr>
              <a:t> </a:t>
            </a:r>
            <a:r>
              <a:rPr lang="fa-IR" dirty="0">
                <a:cs typeface="B Nazanin" panose="00000400000000000000" pitchFamily="2" charset="-78"/>
              </a:rPr>
              <a:t>انجام</a:t>
            </a:r>
            <a:r>
              <a:rPr lang="ar-SA" dirty="0">
                <a:cs typeface="B Nazanin" panose="00000400000000000000" pitchFamily="2" charset="-78"/>
              </a:rPr>
              <a:t> می­</a:t>
            </a:r>
            <a:r>
              <a:rPr lang="fa-IR" dirty="0">
                <a:cs typeface="B Nazanin" panose="00000400000000000000" pitchFamily="2" charset="-78"/>
              </a:rPr>
              <a:t>شود.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fa-IR" dirty="0"/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fa-IR" altLang="en-US" b="1" dirty="0">
              <a:solidFill>
                <a:srgbClr val="7030A0"/>
              </a:solidFill>
              <a:cs typeface="B Nazanin" panose="00000400000000000000" pitchFamily="2" charset="-78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fa-IR" altLang="en-US" b="1" dirty="0">
                <a:solidFill>
                  <a:srgbClr val="7030A0"/>
                </a:solidFill>
                <a:cs typeface="B Nazanin" panose="00000400000000000000" pitchFamily="2" charset="-78"/>
              </a:rPr>
              <a:t> </a:t>
            </a:r>
            <a:endParaRPr lang="fa-IR" altLang="en-US" dirty="0">
              <a:latin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fa-IR" dirty="0"/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3365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43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E6ED04A7-5A12-4828-9FDF-4B16F9B00B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4682190"/>
              </p:ext>
            </p:extLst>
          </p:nvPr>
        </p:nvGraphicFramePr>
        <p:xfrm>
          <a:off x="2107769" y="123986"/>
          <a:ext cx="9066509" cy="6597491"/>
        </p:xfrm>
        <a:graphic>
          <a:graphicData uri="http://schemas.openxmlformats.org/drawingml/2006/table">
            <a:tbl>
              <a:tblPr rtl="1" firstRow="1" firstCol="1" bandRow="1">
                <a:tableStyleId>{E8B1032C-EA38-4F05-BA0D-38AFFFC7BED3}</a:tableStyleId>
              </a:tblPr>
              <a:tblGrid>
                <a:gridCol w="969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66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2108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cs typeface="B Nazanin" panose="00000400000000000000" pitchFamily="2" charset="-78"/>
                        </a:rPr>
                        <a:t>2 ماهگی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53975" marR="0" lvl="0" indent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baseline="0" dirty="0">
                          <a:effectLst/>
                          <a:cs typeface="B Nazanin" panose="00000400000000000000" pitchFamily="2" charset="-78"/>
                        </a:rPr>
                        <a:t>1. </a:t>
                      </a:r>
                      <a:r>
                        <a:rPr lang="ar-SA" sz="1600" b="1" baseline="0" dirty="0">
                          <a:effectLst/>
                          <a:cs typeface="B Nazanin" panose="00000400000000000000" pitchFamily="2" charset="-78"/>
                        </a:rPr>
                        <a:t>به صداهای بلند پاسخ نمی‌دهد</a:t>
                      </a:r>
                      <a:r>
                        <a:rPr lang="en-US" sz="1600" b="1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</a:p>
                    <a:p>
                      <a:pPr marL="53975" marR="0" lvl="0" indent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baseline="0" dirty="0">
                          <a:effectLst/>
                          <a:cs typeface="B Nazanin" panose="00000400000000000000" pitchFamily="2" charset="-78"/>
                        </a:rPr>
                        <a:t>2. </a:t>
                      </a:r>
                      <a:r>
                        <a:rPr lang="ar-SA" sz="1600" b="1" baseline="0" dirty="0">
                          <a:effectLst/>
                          <a:cs typeface="B Nazanin" panose="00000400000000000000" pitchFamily="2" charset="-78"/>
                        </a:rPr>
                        <a:t>اجسام متحرک را با نگاه دنبال نمی‌کند</a:t>
                      </a:r>
                      <a:r>
                        <a:rPr lang="en-US" sz="1600" b="1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</a:p>
                    <a:p>
                      <a:pPr marL="53975" marR="0" lvl="0" indent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baseline="0" dirty="0">
                          <a:effectLst/>
                          <a:cs typeface="B Nazanin" panose="00000400000000000000" pitchFamily="2" charset="-78"/>
                        </a:rPr>
                        <a:t>3. </a:t>
                      </a:r>
                      <a:r>
                        <a:rPr lang="ar-SA" sz="1600" b="1" baseline="0" dirty="0">
                          <a:effectLst/>
                          <a:cs typeface="B Nazanin" panose="00000400000000000000" pitchFamily="2" charset="-78"/>
                        </a:rPr>
                        <a:t>به اشخاص لبخند نمی‌زند</a:t>
                      </a:r>
                      <a:r>
                        <a:rPr lang="en-US" sz="1600" b="1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</a:p>
                    <a:p>
                      <a:pPr marL="53975" marR="0" lvl="0" indent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baseline="0" dirty="0">
                          <a:effectLst/>
                          <a:cs typeface="B Nazanin" panose="00000400000000000000" pitchFamily="2" charset="-78"/>
                        </a:rPr>
                        <a:t>4. </a:t>
                      </a:r>
                      <a:r>
                        <a:rPr lang="ar-SA" sz="1600" b="1" baseline="0" dirty="0">
                          <a:effectLst/>
                          <a:cs typeface="B Nazanin" panose="00000400000000000000" pitchFamily="2" charset="-78"/>
                        </a:rPr>
                        <a:t>دستش را به دهان نمی‌برد</a:t>
                      </a:r>
                      <a:r>
                        <a:rPr lang="en-US" sz="1600" b="1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</a:p>
                    <a:p>
                      <a:pPr marL="53975" marR="0" lvl="0" indent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baseline="0" dirty="0">
                          <a:effectLst/>
                          <a:cs typeface="B Nazanin" panose="00000400000000000000" pitchFamily="2" charset="-78"/>
                        </a:rPr>
                        <a:t>5. </a:t>
                      </a:r>
                      <a:r>
                        <a:rPr lang="ar-SA" sz="1600" b="1" baseline="0" dirty="0">
                          <a:effectLst/>
                          <a:cs typeface="B Nazanin" panose="00000400000000000000" pitchFamily="2" charset="-78"/>
                        </a:rPr>
                        <a:t>وقتی روی شکم خوابیده و او را از زمین بلند می‌کنیم نمی‌تواند سرش را بالا بیاورد</a:t>
                      </a:r>
                      <a:r>
                        <a:rPr lang="en-US" sz="1600" b="1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  <a:endParaRPr lang="fa-IR" sz="1600" b="1" baseline="0" dirty="0">
                        <a:effectLst/>
                        <a:cs typeface="B Nazanin" panose="00000400000000000000" pitchFamily="2" charset="-78"/>
                      </a:endParaRPr>
                    </a:p>
                    <a:p>
                      <a:pPr marL="53975" marR="0" lvl="0" indent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baseline="0" dirty="0">
                          <a:effectLst/>
                          <a:cs typeface="B Nazanin" panose="00000400000000000000" pitchFamily="2" charset="-78"/>
                        </a:rPr>
                        <a:t>6. در مکیدن یا بلع شیر مشکل دارد</a:t>
                      </a:r>
                      <a:r>
                        <a:rPr lang="en-US" sz="1600" b="1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  <a:endParaRPr lang="en-US" sz="1600" b="1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477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cs typeface="B Nazanin" panose="00000400000000000000" pitchFamily="2" charset="-78"/>
                        </a:rPr>
                        <a:t>4 ماهگی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53975" marR="0" lvl="0" indent="0" algn="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1.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اشیای در حال حرکت را با نگاه دنبال نمی‌کند</a:t>
                      </a:r>
                      <a:r>
                        <a:rPr lang="en-US" sz="1600" b="1" kern="1200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</a:p>
                    <a:p>
                      <a:pPr marL="53975" marR="0" lvl="0" indent="0" algn="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2.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به افراد لبخند نمی‌زند</a:t>
                      </a:r>
                      <a:r>
                        <a:rPr lang="en-US" sz="1600" b="1" kern="1200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</a:p>
                    <a:p>
                      <a:pPr marL="53975" marR="0" lvl="0" indent="0" algn="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3.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نمی‌تواند سرش را ثابت نگه دارد</a:t>
                      </a:r>
                      <a:r>
                        <a:rPr lang="en-US" sz="1600" b="1" kern="1200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</a:p>
                    <a:p>
                      <a:pPr marL="53975" marR="0" lvl="0" indent="0" algn="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4.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نمی‌تواند </a:t>
                      </a: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ب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غبغو کند یا صداهای دیگری با دهانش تولید</a:t>
                      </a: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کند</a:t>
                      </a:r>
                      <a:r>
                        <a:rPr lang="en-US" sz="1600" b="1" kern="1200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</a:p>
                    <a:p>
                      <a:pPr marL="53975" marR="0" lvl="0" indent="0" algn="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5.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اشیا را به دهان نمی‌برد</a:t>
                      </a:r>
                      <a:r>
                        <a:rPr lang="en-US" sz="1600" b="1" kern="1200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</a:p>
                    <a:p>
                      <a:pPr marL="53975" marR="0" lvl="0" indent="0" algn="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6.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وقتی او را ب</a:t>
                      </a: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ه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حالت ایستاده روی یک سطح سفت قرار دهیم، نمی‌تواند با پاهایش به سمت پایین فشار وارد</a:t>
                      </a: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 کند</a:t>
                      </a:r>
                      <a:r>
                        <a:rPr lang="en-US" sz="1600" b="1" kern="1200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</a:p>
                    <a:p>
                      <a:pPr marL="53975" marR="0" lvl="0" indent="0" algn="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7.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نمی‌تواند یک یا هر دو چشمش را در همه جهات حرکت دهد</a:t>
                      </a:r>
                      <a:r>
                        <a:rPr lang="en-US" sz="1600" b="1" kern="1200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  <a:endParaRPr lang="en-US" sz="1600" b="1" kern="12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162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b="1" dirty="0">
                          <a:effectLst/>
                          <a:cs typeface="B Nazanin" panose="00000400000000000000" pitchFamily="2" charset="-78"/>
                        </a:rPr>
                        <a:t>6</a:t>
                      </a:r>
                      <a:r>
                        <a:rPr lang="en-US" sz="1600" b="1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ar-SA" sz="1600" b="1" dirty="0">
                          <a:effectLst/>
                          <a:cs typeface="B Nazanin" panose="00000400000000000000" pitchFamily="2" charset="-78"/>
                        </a:rPr>
                        <a:t>ماهگی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53975" marR="0" lvl="0" indent="0" algn="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1.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تلاش نمی‌کند که دستش را به اشیایی که در دستر</a:t>
                      </a: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س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 قرار دارند برساند</a:t>
                      </a:r>
                      <a:r>
                        <a:rPr lang="en-US" sz="1600" b="1" kern="1200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endParaRPr lang="en-US" sz="1600" b="1" kern="1200" baseline="0" dirty="0">
                        <a:effectLst/>
                        <a:cs typeface="B Nazanin" panose="00000400000000000000" pitchFamily="2" charset="-78"/>
                      </a:endParaRPr>
                    </a:p>
                    <a:p>
                      <a:pPr marL="53975" marR="0" lvl="0" indent="0" algn="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2.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توجهی به مراقب خود نمی‌کند</a:t>
                      </a:r>
                      <a:r>
                        <a:rPr lang="en-US" sz="1600" b="1" kern="1200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</a:p>
                    <a:p>
                      <a:pPr marL="53975" marR="0" lvl="0" indent="0" algn="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3.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به صداهای اطرافش واکنش نشان نمی‌دهد</a:t>
                      </a:r>
                      <a:r>
                        <a:rPr lang="en-US" sz="1600" b="1" kern="1200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endParaRPr lang="en-US" sz="1600" b="1" kern="1200" baseline="0" dirty="0">
                        <a:effectLst/>
                        <a:cs typeface="B Nazanin" panose="00000400000000000000" pitchFamily="2" charset="-78"/>
                      </a:endParaRPr>
                    </a:p>
                    <a:p>
                      <a:pPr marL="53975" marR="0" lvl="0" indent="0" algn="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4.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اشیا را به دهان نمی‌برد</a:t>
                      </a:r>
                      <a:r>
                        <a:rPr lang="en-US" sz="1600" b="1" kern="1200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</a:p>
                    <a:p>
                      <a:pPr marL="53975" marR="0" lvl="0" indent="0" algn="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5.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از خودش صدا درنمی‌آورد</a:t>
                      </a:r>
                      <a:r>
                        <a:rPr lang="en-US" sz="1600" b="1" kern="1200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 (آ، اه، اوه)</a:t>
                      </a:r>
                      <a:endParaRPr lang="en-US" sz="1600" b="1" kern="1200" baseline="0" dirty="0">
                        <a:effectLst/>
                        <a:cs typeface="B Nazanin" panose="00000400000000000000" pitchFamily="2" charset="-78"/>
                      </a:endParaRPr>
                    </a:p>
                    <a:p>
                      <a:pPr marL="53975" marR="0" lvl="0" indent="0" algn="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6.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به هیچ طرف غلت نمی‌زند</a:t>
                      </a:r>
                      <a:r>
                        <a:rPr lang="en-US" sz="1600" b="1" kern="1200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endParaRPr lang="en-US" sz="1600" b="1" kern="1200" baseline="0" dirty="0">
                        <a:effectLst/>
                        <a:cs typeface="B Nazanin" panose="00000400000000000000" pitchFamily="2" charset="-78"/>
                      </a:endParaRPr>
                    </a:p>
                    <a:p>
                      <a:pPr marL="53975" marR="0" lvl="0" indent="0" algn="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7.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نمی‌خندد یا جیغ نمی‌کشد</a:t>
                      </a:r>
                      <a:r>
                        <a:rPr lang="en-US" sz="1600" b="1" kern="1200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endParaRPr lang="en-US" sz="1600" b="1" kern="1200" baseline="0" dirty="0">
                        <a:effectLst/>
                        <a:cs typeface="B Nazanin" panose="00000400000000000000" pitchFamily="2" charset="-78"/>
                      </a:endParaRPr>
                    </a:p>
                    <a:p>
                      <a:pPr marL="53975" marR="0" lvl="0" indent="0" algn="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8.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عضلاتش ب</a:t>
                      </a: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ه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نظر </a:t>
                      </a: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خیلی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سفت </a:t>
                      </a: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است</a:t>
                      </a:r>
                      <a:r>
                        <a:rPr lang="en-US" sz="1600" b="1" kern="1200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</a:p>
                    <a:p>
                      <a:pPr marL="53975" marR="0" lvl="0" indent="0" algn="r" defTabSz="914400" rtl="1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9.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عضلاتش ب</a:t>
                      </a: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ه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نظر خیلی شل است</a:t>
                      </a:r>
                      <a:r>
                        <a:rPr lang="en-US" sz="1600" b="1" kern="1200" baseline="0" dirty="0">
                          <a:effectLst/>
                          <a:cs typeface="B Nazanin" panose="00000400000000000000" pitchFamily="2" charset="-78"/>
                        </a:rPr>
                        <a:t>.</a:t>
                      </a:r>
                      <a:r>
                        <a:rPr lang="fa-IR" sz="1600" b="1" kern="1200" baseline="0" dirty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ar-SA" sz="1600" b="1" kern="1200" baseline="0" dirty="0">
                          <a:effectLst/>
                          <a:cs typeface="B Nazanin" panose="00000400000000000000" pitchFamily="2" charset="-78"/>
                        </a:rPr>
                        <a:t>(مثل یک عروسک پارچه­ای)</a:t>
                      </a:r>
                      <a:endParaRPr lang="en-US" sz="1600" b="1" kern="12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F3A8B52D-170B-447C-A1D4-824E85BE1D96}"/>
              </a:ext>
            </a:extLst>
          </p:cNvPr>
          <p:cNvSpPr txBox="1">
            <a:spLocks/>
          </p:cNvSpPr>
          <p:nvPr/>
        </p:nvSpPr>
        <p:spPr>
          <a:xfrm rot="10800000" flipV="1">
            <a:off x="212277" y="1940575"/>
            <a:ext cx="1632020" cy="3289308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  <a:defRPr sz="2800" b="1" kern="1200">
                <a:solidFill>
                  <a:schemeClr val="accent2"/>
                </a:solidFill>
                <a:latin typeface="Times New Roman" panose="02020603050405020304" pitchFamily="18" charset="0"/>
                <a:ea typeface="+mj-ea"/>
                <a:cs typeface="B Nazanin" panose="00000400000000000000" pitchFamily="2" charset="-78"/>
              </a:defRPr>
            </a:lvl1pPr>
          </a:lstStyle>
          <a:p>
            <a:r>
              <a:rPr lang="ar-SA" dirty="0">
                <a:solidFill>
                  <a:srgbClr val="FF0000"/>
                </a:solidFill>
              </a:rPr>
              <a:t>علائم هشدار دهنده </a:t>
            </a:r>
            <a:r>
              <a:rPr lang="en-US" dirty="0">
                <a:solidFill>
                  <a:srgbClr val="FF0000"/>
                </a:solidFill>
              </a:rPr>
              <a:t>(red flags)</a:t>
            </a:r>
          </a:p>
        </p:txBody>
      </p:sp>
    </p:spTree>
    <p:extLst>
      <p:ext uri="{BB962C8B-B14F-4D97-AF65-F5344CB8AC3E}">
        <p14:creationId xmlns:p14="http://schemas.microsoft.com/office/powerpoint/2010/main" val="399681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11" name="Content Placeholder 11">
            <a:extLst>
              <a:ext uri="{FF2B5EF4-FFF2-40B4-BE49-F238E27FC236}">
                <a16:creationId xmlns:a16="http://schemas.microsoft.com/office/drawing/2014/main" id="{9766FC7D-B6BD-4D48-97E8-D98D542222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443" t="16911" r="18426" b="1059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18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/>
                <a:ea typeface="+mj-ea"/>
                <a:cs typeface="B Nazanin" panose="00000400000000000000" pitchFamily="2" charset="-78"/>
              </a:rPr>
              <a:t>غربالگری تکاملی </a:t>
            </a:r>
            <a:r>
              <a:rPr lang="en-US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/>
                <a:ea typeface="+mj-ea"/>
                <a:cs typeface="B Nazanin" panose="00000400000000000000" pitchFamily="2" charset="-78"/>
              </a:rPr>
              <a:t>ASQ </a:t>
            </a:r>
            <a:r>
              <a:rPr lang="fa-IR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/>
                <a:ea typeface="+mj-ea"/>
                <a:cs typeface="B Nazanin" panose="00000400000000000000" pitchFamily="2" charset="-78"/>
              </a:rPr>
              <a:t> برای چه کودکانی؟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45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fa-IR" sz="2000" dirty="0">
              <a:solidFill>
                <a:prstClr val="black"/>
              </a:solidFill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D0F2CCD-344A-B783-000C-32AA0F05D8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709563"/>
              </p:ext>
            </p:extLst>
          </p:nvPr>
        </p:nvGraphicFramePr>
        <p:xfrm>
          <a:off x="1983783" y="2139697"/>
          <a:ext cx="8367224" cy="3412016"/>
        </p:xfrm>
        <a:graphic>
          <a:graphicData uri="http://schemas.openxmlformats.org/drawingml/2006/table">
            <a:tbl>
              <a:tblPr firstRow="1" bandRow="1"/>
              <a:tblGrid>
                <a:gridCol w="4183612">
                  <a:extLst>
                    <a:ext uri="{9D8B030D-6E8A-4147-A177-3AD203B41FA5}">
                      <a16:colId xmlns:a16="http://schemas.microsoft.com/office/drawing/2014/main" val="30377575"/>
                    </a:ext>
                  </a:extLst>
                </a:gridCol>
                <a:gridCol w="4183612">
                  <a:extLst>
                    <a:ext uri="{9D8B030D-6E8A-4147-A177-3AD203B41FA5}">
                      <a16:colId xmlns:a16="http://schemas.microsoft.com/office/drawing/2014/main" val="696554088"/>
                    </a:ext>
                  </a:extLst>
                </a:gridCol>
              </a:tblGrid>
              <a:tr h="8530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2000" b="1" dirty="0">
                          <a:cs typeface="B Nazanin" panose="00000400000000000000" pitchFamily="2" charset="-78"/>
                        </a:rPr>
                        <a:t>گروه کودکان                   </a:t>
                      </a:r>
                      <a:endParaRPr lang="en-US" sz="2000" b="1" dirty="0">
                        <a:cs typeface="B Nazanin" panose="00000400000000000000" pitchFamily="2" charset="-7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2000" b="1" dirty="0">
                          <a:cs typeface="B Nazanin" panose="00000400000000000000" pitchFamily="2" charset="-78"/>
                        </a:rPr>
                        <a:t> سن (ماه)                     </a:t>
                      </a:r>
                      <a:endParaRPr lang="en-US" sz="2000" b="1" dirty="0">
                        <a:cs typeface="B Nazanin" panose="00000400000000000000" pitchFamily="2" charset="-7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531712"/>
                  </a:ext>
                </a:extLst>
              </a:tr>
              <a:tr h="8530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2400" b="1" dirty="0">
                          <a:cs typeface="B Nazanin" panose="00000400000000000000" pitchFamily="2" charset="-78"/>
                        </a:rPr>
                        <a:t>همه کودکان سالم             </a:t>
                      </a:r>
                      <a:endParaRPr lang="en-US" sz="2400" b="1" dirty="0">
                        <a:cs typeface="B Nazanin" panose="00000400000000000000" pitchFamily="2" charset="-7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2400" b="1" dirty="0">
                          <a:cs typeface="B Nazanin" panose="00000400000000000000" pitchFamily="2" charset="-78"/>
                        </a:rPr>
                        <a:t>6 -12 – 24 -36 -60</a:t>
                      </a:r>
                      <a:endParaRPr lang="en-US" sz="2400" b="1" dirty="0">
                        <a:cs typeface="B Nazanin" panose="00000400000000000000" pitchFamily="2" charset="-7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38488"/>
                  </a:ext>
                </a:extLst>
              </a:tr>
              <a:tr h="8530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2400" b="1" dirty="0">
                          <a:solidFill>
                            <a:srgbClr val="C00000"/>
                          </a:solidFill>
                          <a:cs typeface="B Nazanin" panose="00000400000000000000" pitchFamily="2" charset="-78"/>
                        </a:rPr>
                        <a:t>کودکان نیازمند بررسی بیشتر     </a:t>
                      </a:r>
                      <a:endParaRPr lang="en-US" sz="2400" b="1" dirty="0">
                        <a:solidFill>
                          <a:srgbClr val="C00000"/>
                        </a:solidFill>
                        <a:cs typeface="B Nazanin" panose="00000400000000000000" pitchFamily="2" charset="-7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2400" b="1" dirty="0">
                          <a:solidFill>
                            <a:srgbClr val="C00000"/>
                          </a:solidFill>
                          <a:cs typeface="B Nazanin" panose="00000400000000000000" pitchFamily="2" charset="-78"/>
                        </a:rPr>
                        <a:t>2- 9- 18 – 48 </a:t>
                      </a:r>
                      <a:endParaRPr lang="en-US" sz="2400" b="1" dirty="0">
                        <a:solidFill>
                          <a:srgbClr val="C00000"/>
                        </a:solidFill>
                        <a:cs typeface="B Nazanin" panose="00000400000000000000" pitchFamily="2" charset="-7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062841"/>
                  </a:ext>
                </a:extLst>
              </a:tr>
              <a:tr h="8530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2400" b="1" dirty="0">
                          <a:solidFill>
                            <a:srgbClr val="002060"/>
                          </a:solidFill>
                          <a:cs typeface="B Nazanin" panose="00000400000000000000" pitchFamily="2" charset="-78"/>
                        </a:rPr>
                        <a:t>کودکان زود متولدشده               </a:t>
                      </a:r>
                      <a:endParaRPr lang="en-US" sz="2400" b="1" dirty="0">
                        <a:solidFill>
                          <a:srgbClr val="002060"/>
                        </a:solidFill>
                        <a:cs typeface="B Nazanin" panose="00000400000000000000" pitchFamily="2" charset="-7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2400" b="1" dirty="0">
                          <a:solidFill>
                            <a:srgbClr val="002060"/>
                          </a:solidFill>
                          <a:cs typeface="B Nazanin" panose="00000400000000000000" pitchFamily="2" charset="-78"/>
                        </a:rPr>
                        <a:t>2 -6 -9 -12 -18 -24 -36 -48 -60</a:t>
                      </a:r>
                      <a:endParaRPr lang="en-US" sz="2400" b="1" dirty="0">
                        <a:solidFill>
                          <a:srgbClr val="002060"/>
                        </a:solidFill>
                        <a:cs typeface="B Nazanin" panose="00000400000000000000" pitchFamily="2" charset="-78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029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756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46</a:t>
            </a:fld>
            <a:endParaRPr lang="fa-IR" dirty="0"/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380" y="123986"/>
            <a:ext cx="11181840" cy="6457889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575758" y="4138046"/>
            <a:ext cx="524884" cy="35646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11353800" y="4138047"/>
            <a:ext cx="579895" cy="356461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6936181" y="321464"/>
            <a:ext cx="4937758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BNazaninBold"/>
                <a:ea typeface="+mj-ea"/>
                <a:cs typeface="B Nazanin" panose="00000400000000000000" pitchFamily="2" charset="-78"/>
              </a:rPr>
              <a:t>برنامه غربالگری کودکان با استفاده از پرسشنامه های </a:t>
            </a:r>
            <a:r>
              <a:rPr lang="en-US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BNazaninBold"/>
                <a:ea typeface="+mj-ea"/>
                <a:cs typeface="B Nazanin" panose="00000400000000000000" pitchFamily="2" charset="-78"/>
              </a:rPr>
              <a:t>ASQ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47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6936180" y="1241729"/>
            <a:ext cx="4937759" cy="54797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پر کردن پرسشنامه توسط مراقب کودک (حدود 15 تا 20 ساعت در هفته با کودک وقت می گذراند)</a:t>
            </a:r>
          </a:p>
          <a:p>
            <a:pPr lv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prstClr val="black"/>
                </a:solidFill>
                <a:latin typeface="BNazanin"/>
                <a:cs typeface="B Nazanin" panose="00000400000000000000" pitchFamily="2" charset="-78"/>
              </a:rPr>
              <a:t>این پرسشنامه برای والدین با تحصیلات پایان ابتدایي طراحي شده است</a:t>
            </a:r>
          </a:p>
          <a:p>
            <a:pPr lv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Arial" panose="020B0604020202020204" pitchFamily="34" charset="0"/>
              <a:buChar char="•"/>
            </a:pPr>
            <a:r>
              <a:rPr lang="fa-IR" sz="2000" b="1" dirty="0">
                <a:solidFill>
                  <a:srgbClr val="FF0000"/>
                </a:solidFill>
                <a:latin typeface="Century Gothic" panose="020B0502020202020204"/>
                <a:cs typeface="B Nazanin" panose="00000400000000000000" pitchFamily="2" charset="-78"/>
              </a:rPr>
              <a:t>در صورت احتمال برنگرداندن پرسشنامه توسط والدین درخواست تکمیل در محل(مرکز سلامت یا بهداشت) شود</a:t>
            </a:r>
          </a:p>
          <a:p>
            <a:pPr lv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 تاکید شود که تک تک سوالات با کودک تمرین شود و سپس به سوالات پاسخ داده شود</a:t>
            </a:r>
          </a:p>
          <a:p>
            <a:pPr lv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تاکید شود بخش کلیات حتما تکمیل شود</a:t>
            </a:r>
            <a:endParaRPr lang="en-US" sz="2000" dirty="0">
              <a:solidFill>
                <a:prstClr val="black"/>
              </a:solidFill>
              <a:latin typeface="Century Gothic" panose="020B0502020202020204"/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A poster of a person and a child&#10;&#10;Description automatically generated with medium confidence">
            <a:extLst>
              <a:ext uri="{FF2B5EF4-FFF2-40B4-BE49-F238E27FC236}">
                <a16:creationId xmlns:a16="http://schemas.microsoft.com/office/drawing/2014/main" id="{447A60F2-4B3E-DEB5-6004-E7A0C7ECDF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" y="72981"/>
            <a:ext cx="6551875" cy="678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73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48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AB40B09D-DAE2-BC58-1760-EB986F711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8300" y="163513"/>
            <a:ext cx="9715500" cy="6375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6720AA9-447C-5998-5B7E-6664E085AA56}"/>
              </a:ext>
            </a:extLst>
          </p:cNvPr>
          <p:cNvSpPr txBox="1"/>
          <p:nvPr/>
        </p:nvSpPr>
        <p:spPr>
          <a:xfrm>
            <a:off x="215497" y="2227726"/>
            <a:ext cx="1265831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1">
              <a:lnSpc>
                <a:spcPct val="200000"/>
              </a:lnSpc>
            </a:pPr>
            <a:r>
              <a:rPr lang="fa-IR" sz="2000" b="1" dirty="0">
                <a:solidFill>
                  <a:srgbClr val="FF0000"/>
                </a:solidFill>
                <a:cs typeface="B Nazanin" panose="00000400000000000000" pitchFamily="2" charset="-78"/>
              </a:rPr>
              <a:t>21 گروه سنی از پرسشنامه      </a:t>
            </a:r>
          </a:p>
          <a:p>
            <a:pPr algn="ctr" defTabSz="457200" rtl="1">
              <a:lnSpc>
                <a:spcPct val="200000"/>
              </a:lnSpc>
            </a:pPr>
            <a:r>
              <a:rPr lang="fa-IR" sz="2000" b="1" dirty="0">
                <a:solidFill>
                  <a:srgbClr val="FF0000"/>
                </a:solidFill>
                <a:cs typeface="B Nazanin" panose="00000400000000000000" pitchFamily="2" charset="-78"/>
              </a:rPr>
              <a:t>  با توجه به محاسبه سن </a:t>
            </a:r>
            <a:endParaRPr lang="en-US" sz="2000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96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fa-IR" sz="2800" b="1" dirty="0">
                <a:cs typeface="B Nazanin" pitchFamily="2" charset="-78"/>
              </a:rPr>
              <a:t> 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49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fa-IR" sz="2000" dirty="0">
              <a:solidFill>
                <a:prstClr val="black"/>
              </a:solidFill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422AFCB-FFCC-7E7E-EA0B-9C2F0DE1792A}"/>
              </a:ext>
            </a:extLst>
          </p:cNvPr>
          <p:cNvSpPr txBox="1">
            <a:spLocks/>
          </p:cNvSpPr>
          <p:nvPr/>
        </p:nvSpPr>
        <p:spPr>
          <a:xfrm>
            <a:off x="1258955" y="1637985"/>
            <a:ext cx="9713843" cy="43736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Wingdings 3" charset="2"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/>
                <a:cs typeface="B Nazanin" panose="00000400000000000000" pitchFamily="2" charset="-78"/>
              </a:rPr>
              <a:t>جدول شماره 1 : تفریق ساده برای محاسبه سن دقیق</a:t>
            </a:r>
          </a:p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Wingdings 3" charset="2"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/>
                <a:cs typeface="B Nazanin" panose="00000400000000000000" pitchFamily="2" charset="-78"/>
              </a:rPr>
              <a:t>تاریخ مراجعه :1403/07/25            تاریخ تولد:1400/02/20</a:t>
            </a:r>
          </a:p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Wingdings 3" charset="2"/>
              <a:buNone/>
              <a:tabLst/>
              <a:defRPr/>
            </a:pPr>
            <a:endParaRPr kumimoji="0" lang="fa-IR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Century Gothic" panose="020B0502020202020204"/>
              <a:cs typeface="B Nazanin" panose="000004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Wingdings 3" charset="2"/>
              <a:buNone/>
              <a:tabLst/>
              <a:defRPr/>
            </a:pP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entury Gothic" panose="020B0502020202020204"/>
                <a:cs typeface="B Nazanin" panose="00000400000000000000" pitchFamily="2" charset="-78"/>
              </a:rPr>
              <a:t>سن کودک 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 panose="020B0502020202020204"/>
                <a:cs typeface="B Nazanin" panose="00000400000000000000" pitchFamily="2" charset="-78"/>
              </a:rPr>
              <a:t>36+5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 panose="020B0502020202020204"/>
                <a:cs typeface="B Nazanin" panose="00000400000000000000" pitchFamily="2" charset="-78"/>
              </a:rPr>
              <a:t> 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 panose="020B0502020202020204"/>
                <a:cs typeface="B Nazanin" panose="00000400000000000000" pitchFamily="2" charset="-78"/>
              </a:rPr>
              <a:t>ماه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entury Gothic" panose="020B0502020202020204"/>
                <a:cs typeface="B Nazanin" panose="00000400000000000000" pitchFamily="2" charset="-78"/>
              </a:rPr>
              <a:t> +5 روز = 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/>
                <a:cs typeface="B Nazanin" panose="00000400000000000000" pitchFamily="2" charset="-78"/>
              </a:rPr>
              <a:t>41 ماه و 5 روز</a:t>
            </a:r>
          </a:p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Wingdings 3" charset="2"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/>
                <a:cs typeface="B Nazanin" panose="00000400000000000000" pitchFamily="2" charset="-78"/>
              </a:rPr>
              <a:t>پرسشنامه سن 42 ماهگی </a:t>
            </a:r>
          </a:p>
          <a:p>
            <a:pPr marL="0" marR="0" lvl="0" indent="0" algn="r" defTabSz="457200" rtl="1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Wingdings 3" charset="2"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/>
                <a:cs typeface="B Nazanin" panose="00000400000000000000" pitchFamily="2" charset="-78"/>
              </a:rPr>
              <a:t>(39 ماه و صفر روز تا 44 ماه و 30 روز)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7A2166E-F936-90D6-1DB2-EFD52AC379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64368"/>
              </p:ext>
            </p:extLst>
          </p:nvPr>
        </p:nvGraphicFramePr>
        <p:xfrm>
          <a:off x="1018901" y="3653864"/>
          <a:ext cx="5379956" cy="2530118"/>
        </p:xfrm>
        <a:graphic>
          <a:graphicData uri="http://schemas.openxmlformats.org/drawingml/2006/table">
            <a:tbl>
              <a:tblPr firstRow="1" bandRow="1"/>
              <a:tblGrid>
                <a:gridCol w="1344989">
                  <a:extLst>
                    <a:ext uri="{9D8B030D-6E8A-4147-A177-3AD203B41FA5}">
                      <a16:colId xmlns:a16="http://schemas.microsoft.com/office/drawing/2014/main" val="638833779"/>
                    </a:ext>
                  </a:extLst>
                </a:gridCol>
                <a:gridCol w="1344989">
                  <a:extLst>
                    <a:ext uri="{9D8B030D-6E8A-4147-A177-3AD203B41FA5}">
                      <a16:colId xmlns:a16="http://schemas.microsoft.com/office/drawing/2014/main" val="2343615284"/>
                    </a:ext>
                  </a:extLst>
                </a:gridCol>
                <a:gridCol w="1344989">
                  <a:extLst>
                    <a:ext uri="{9D8B030D-6E8A-4147-A177-3AD203B41FA5}">
                      <a16:colId xmlns:a16="http://schemas.microsoft.com/office/drawing/2014/main" val="961512501"/>
                    </a:ext>
                  </a:extLst>
                </a:gridCol>
                <a:gridCol w="1344989">
                  <a:extLst>
                    <a:ext uri="{9D8B030D-6E8A-4147-A177-3AD203B41FA5}">
                      <a16:colId xmlns:a16="http://schemas.microsoft.com/office/drawing/2014/main" val="79273495"/>
                    </a:ext>
                  </a:extLst>
                </a:gridCol>
              </a:tblGrid>
              <a:tr h="612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endParaRPr lang="en-US" sz="16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1600" b="1" dirty="0">
                          <a:cs typeface="B Nazanin" panose="00000400000000000000" pitchFamily="2" charset="-78"/>
                        </a:rPr>
                        <a:t>سال</a:t>
                      </a:r>
                      <a:endParaRPr lang="en-US" sz="16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1600" b="1" dirty="0">
                          <a:cs typeface="B Nazanin" panose="00000400000000000000" pitchFamily="2" charset="-78"/>
                        </a:rPr>
                        <a:t>ماه</a:t>
                      </a:r>
                      <a:endParaRPr lang="en-US" sz="16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1600" b="1" dirty="0">
                          <a:cs typeface="B Nazanin" panose="00000400000000000000" pitchFamily="2" charset="-78"/>
                        </a:rPr>
                        <a:t>روز</a:t>
                      </a:r>
                      <a:endParaRPr lang="en-US" sz="16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40697"/>
                  </a:ext>
                </a:extLst>
              </a:tr>
              <a:tr h="6935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1600" b="1" dirty="0">
                          <a:solidFill>
                            <a:srgbClr val="C00000"/>
                          </a:solidFill>
                          <a:cs typeface="B Nazanin" panose="00000400000000000000" pitchFamily="2" charset="-78"/>
                        </a:rPr>
                        <a:t>تاریخ مراجعه </a:t>
                      </a:r>
                      <a:endParaRPr lang="en-US" sz="1600" b="1" dirty="0">
                        <a:solidFill>
                          <a:srgbClr val="C00000"/>
                        </a:solidFill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1600" b="1" dirty="0">
                          <a:solidFill>
                            <a:srgbClr val="C00000"/>
                          </a:solidFill>
                          <a:cs typeface="B Nazanin" panose="00000400000000000000" pitchFamily="2" charset="-78"/>
                        </a:rPr>
                        <a:t>1403</a:t>
                      </a:r>
                      <a:endParaRPr lang="en-US" sz="1600" b="1" dirty="0">
                        <a:solidFill>
                          <a:srgbClr val="C00000"/>
                        </a:solidFill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1600" b="1" dirty="0">
                          <a:solidFill>
                            <a:srgbClr val="C00000"/>
                          </a:solidFill>
                          <a:cs typeface="B Nazanin" panose="00000400000000000000" pitchFamily="2" charset="-78"/>
                        </a:rPr>
                        <a:t>7</a:t>
                      </a:r>
                      <a:endParaRPr lang="en-US" sz="1600" b="1" dirty="0">
                        <a:solidFill>
                          <a:srgbClr val="C00000"/>
                        </a:solidFill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1600" b="1" dirty="0">
                          <a:solidFill>
                            <a:srgbClr val="C00000"/>
                          </a:solidFill>
                          <a:cs typeface="B Nazanin" panose="00000400000000000000" pitchFamily="2" charset="-78"/>
                        </a:rPr>
                        <a:t>25</a:t>
                      </a:r>
                      <a:endParaRPr lang="en-US" sz="1600" b="1" dirty="0">
                        <a:solidFill>
                          <a:srgbClr val="C00000"/>
                        </a:solidFill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853531"/>
                  </a:ext>
                </a:extLst>
              </a:tr>
              <a:tr h="612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1600" b="1" dirty="0">
                          <a:cs typeface="B Nazanin" panose="00000400000000000000" pitchFamily="2" charset="-78"/>
                        </a:rPr>
                        <a:t>تاریخ تولد</a:t>
                      </a:r>
                      <a:endParaRPr lang="en-US" sz="16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1600" b="1" dirty="0">
                          <a:cs typeface="B Nazanin" panose="00000400000000000000" pitchFamily="2" charset="-78"/>
                        </a:rPr>
                        <a:t>1400</a:t>
                      </a:r>
                      <a:endParaRPr lang="en-US" sz="16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1600" b="1" dirty="0">
                          <a:cs typeface="B Nazanin" panose="00000400000000000000" pitchFamily="2" charset="-78"/>
                        </a:rPr>
                        <a:t>2</a:t>
                      </a:r>
                      <a:endParaRPr lang="en-US" sz="16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1600" b="1" dirty="0">
                          <a:cs typeface="B Nazanin" panose="00000400000000000000" pitchFamily="2" charset="-78"/>
                        </a:rPr>
                        <a:t>20</a:t>
                      </a:r>
                      <a:endParaRPr lang="en-US" sz="16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620526"/>
                  </a:ext>
                </a:extLst>
              </a:tr>
              <a:tr h="612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1600" b="1" dirty="0">
                          <a:solidFill>
                            <a:srgbClr val="7030A0"/>
                          </a:solidFill>
                          <a:cs typeface="B Nazanin" panose="00000400000000000000" pitchFamily="2" charset="-78"/>
                        </a:rPr>
                        <a:t>سن کودک</a:t>
                      </a:r>
                      <a:endParaRPr lang="en-US" sz="1600" b="1" dirty="0">
                        <a:solidFill>
                          <a:srgbClr val="7030A0"/>
                        </a:solidFill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1600" b="1" dirty="0">
                          <a:solidFill>
                            <a:srgbClr val="7030A0"/>
                          </a:solidFill>
                          <a:cs typeface="B Nazanin" panose="00000400000000000000" pitchFamily="2" charset="-78"/>
                        </a:rPr>
                        <a:t>3</a:t>
                      </a:r>
                      <a:endParaRPr lang="en-US" sz="1600" b="1" dirty="0">
                        <a:solidFill>
                          <a:srgbClr val="7030A0"/>
                        </a:solidFill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1600" b="1" dirty="0">
                          <a:solidFill>
                            <a:srgbClr val="7030A0"/>
                          </a:solidFill>
                          <a:cs typeface="B Nazanin" panose="00000400000000000000" pitchFamily="2" charset="-78"/>
                        </a:rPr>
                        <a:t>5</a:t>
                      </a:r>
                      <a:endParaRPr lang="en-US" sz="1600" b="1" dirty="0">
                        <a:solidFill>
                          <a:srgbClr val="7030A0"/>
                        </a:solidFill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lang="fa-IR" sz="1600" b="1" dirty="0">
                          <a:solidFill>
                            <a:srgbClr val="7030A0"/>
                          </a:solidFill>
                          <a:cs typeface="B Nazanin" panose="00000400000000000000" pitchFamily="2" charset="-78"/>
                        </a:rPr>
                        <a:t>5</a:t>
                      </a:r>
                      <a:endParaRPr lang="en-US" sz="1600" b="1" dirty="0">
                        <a:solidFill>
                          <a:srgbClr val="7030A0"/>
                        </a:solidFill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E3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847969"/>
                  </a:ext>
                </a:extLst>
              </a:tr>
            </a:tbl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06064C9C-EE1F-002D-3E32-E7620D656218}"/>
              </a:ext>
            </a:extLst>
          </p:cNvPr>
          <p:cNvSpPr txBox="1">
            <a:spLocks/>
          </p:cNvSpPr>
          <p:nvPr/>
        </p:nvSpPr>
        <p:spPr>
          <a:xfrm>
            <a:off x="1516214" y="784696"/>
            <a:ext cx="8465986" cy="7124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Century Gothic" panose="020B0502020202020204"/>
                <a:cs typeface="B Nazanin" panose="00000400000000000000" pitchFamily="2" charset="-78"/>
              </a:rPr>
              <a:t>انتخاب پرسشنامه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Century Gothic" panose="020B0502020202020204"/>
                <a:cs typeface="B Nazanin" panose="00000400000000000000" pitchFamily="2" charset="-78"/>
              </a:rPr>
              <a:t> ASQ </a:t>
            </a:r>
            <a:r>
              <a:rPr kumimoji="0" lang="fa-IR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Century Gothic" panose="020B0502020202020204"/>
                <a:cs typeface="B Nazanin" panose="00000400000000000000" pitchFamily="2" charset="-78"/>
              </a:rPr>
              <a:t>مناسب سن کودک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Century Gothic" panose="020B0502020202020204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222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/>
                <a:ea typeface="+mj-ea"/>
                <a:cs typeface="B Nazanin" panose="00000400000000000000" pitchFamily="2" charset="-78"/>
              </a:rPr>
              <a:t>محاسبه نارسی و سن اصلاح شده کودک 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50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</a:pPr>
            <a:endParaRPr lang="fa-IR" sz="2000" dirty="0">
              <a:solidFill>
                <a:prstClr val="black"/>
              </a:solidFill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1F45329C-30A3-97FA-30C1-E10272BC2C9C}"/>
              </a:ext>
            </a:extLst>
          </p:cNvPr>
          <p:cNvSpPr txBox="1">
            <a:spLocks/>
          </p:cNvSpPr>
          <p:nvPr/>
        </p:nvSpPr>
        <p:spPr>
          <a:xfrm>
            <a:off x="1018901" y="1567542"/>
            <a:ext cx="9953898" cy="44440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457200" rtl="1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 panose="020B0502020202020204"/>
                <a:cs typeface="B Nazanin" panose="00000400000000000000" pitchFamily="2" charset="-78"/>
              </a:rPr>
              <a:t>تا رسیدن به سن تقویمی 2 سالگی سن بارداری زیر 37 هفته نیاز به اصلاح دارد</a:t>
            </a:r>
          </a:p>
          <a:p>
            <a:pPr marL="342900" marR="0" lvl="0" indent="-342900" algn="r" defTabSz="457200" rtl="1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/>
                <a:cs typeface="B Nazanin" panose="00000400000000000000" pitchFamily="2" charset="-78"/>
              </a:rPr>
              <a:t>هفته های زودتر از 40 هفته محاسبه شده و از سن تقویمی کسر می شود و سن اصلاح شده به دست میایید</a:t>
            </a:r>
          </a:p>
          <a:p>
            <a:pPr marL="0" marR="0" lvl="0" indent="0" algn="r" defTabSz="457200" rtl="1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Wingdings 3" charset="2"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/>
                <a:cs typeface="B Nazanin" panose="00000400000000000000" pitchFamily="2" charset="-78"/>
              </a:rPr>
              <a:t>   مثال : شیرخوار 28 هفته متولد شده و در حال حاضر در یک سالگی مراجعه کرده است</a:t>
            </a:r>
          </a:p>
          <a:p>
            <a:pPr marL="0" marR="0" lvl="0" indent="0" algn="ctr" defTabSz="457200" rtl="1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Wingdings 3" charset="2"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cs typeface="B Nazanin" panose="00000400000000000000" pitchFamily="2" charset="-78"/>
              </a:rPr>
              <a:t>40-28= 12 هفته     </a:t>
            </a:r>
          </a:p>
          <a:p>
            <a:pPr marL="0" marR="0" lvl="0" indent="0" algn="r" defTabSz="457200" rtl="1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Wingdings 3" charset="2"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/>
                <a:cs typeface="B Nazanin" panose="00000400000000000000" pitchFamily="2" charset="-78"/>
              </a:rPr>
              <a:t>   </a:t>
            </a: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 panose="020B0502020202020204"/>
                <a:cs typeface="B Nazanin" panose="00000400000000000000" pitchFamily="2" charset="-78"/>
              </a:rPr>
              <a:t>12 هفته یعنی 3 ماه زودتر متولد شده پس در یک سالگی پرسشنامه 9 ماهگی باید تکمیل شود.</a:t>
            </a:r>
          </a:p>
        </p:txBody>
      </p:sp>
    </p:spTree>
    <p:extLst>
      <p:ext uri="{BB962C8B-B14F-4D97-AF65-F5344CB8AC3E}">
        <p14:creationId xmlns:p14="http://schemas.microsoft.com/office/powerpoint/2010/main" val="423422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/>
                <a:ea typeface="+mj-ea"/>
                <a:cs typeface="B Nazanin" panose="00000400000000000000" pitchFamily="2" charset="-78"/>
              </a:rPr>
              <a:t>حیطه های مورد بررسی در </a:t>
            </a:r>
            <a:r>
              <a:rPr lang="en-US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/>
                <a:ea typeface="+mj-ea"/>
                <a:cs typeface="B Nazanin" panose="00000400000000000000" pitchFamily="2" charset="-78"/>
              </a:rPr>
              <a:t>ASQ-3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51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Arial" panose="020B0604020202020204" pitchFamily="34" charset="0"/>
              <a:buChar char="•"/>
            </a:pPr>
            <a:r>
              <a:rPr lang="fa-IR" b="1" dirty="0">
                <a:solidFill>
                  <a:prstClr val="black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ارتباطات : درک کودک از گفتگوی اطرافیان و بیان کودک </a:t>
            </a:r>
          </a:p>
          <a:p>
            <a:pPr lv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Arial" panose="020B0604020202020204" pitchFamily="34" charset="0"/>
              <a:buChar char="•"/>
            </a:pPr>
            <a:r>
              <a:rPr lang="fa-IR" b="1" dirty="0">
                <a:solidFill>
                  <a:prstClr val="black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حرکات درشت : حرکات  و هماهنگی عضلات بزرگ بدن مثل تنه ، پاها</a:t>
            </a:r>
          </a:p>
          <a:p>
            <a:pPr lv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Arial" panose="020B0604020202020204" pitchFamily="34" charset="0"/>
              <a:buChar char="•"/>
            </a:pPr>
            <a:r>
              <a:rPr lang="fa-IR" b="1" dirty="0">
                <a:solidFill>
                  <a:prstClr val="black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حرکات ظریف : حرکات  و هماهنگی عضلات کوچک بدن مثل حرکات ظریف دست و انگشتان</a:t>
            </a:r>
          </a:p>
          <a:p>
            <a:pPr lv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Arial" panose="020B0604020202020204" pitchFamily="34" charset="0"/>
              <a:buChar char="•"/>
            </a:pPr>
            <a:r>
              <a:rPr lang="fa-IR" b="1" dirty="0">
                <a:solidFill>
                  <a:prstClr val="black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 حل مسئله: یادگیری کودک، بازی با اسباب بازی ها</a:t>
            </a:r>
          </a:p>
          <a:p>
            <a:pPr lv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Arial" panose="020B0604020202020204" pitchFamily="34" charset="0"/>
              <a:buChar char="•"/>
            </a:pPr>
            <a:r>
              <a:rPr lang="fa-IR" b="1" dirty="0">
                <a:solidFill>
                  <a:prstClr val="black"/>
                </a:solidFill>
                <a:latin typeface="Arial" panose="020B0604020202020204" pitchFamily="34" charset="0"/>
                <a:cs typeface="B Nazanin" panose="00000400000000000000" pitchFamily="2" charset="-78"/>
              </a:rPr>
              <a:t>شخصی و اجتماعی : برقراری چگونگی روابط و تعامل  کودک با اطرافیانش،سایر کودکان و اسباب بازی هایش، بازی های فردی و جمعی و کارهای اشتراکی با دیگران.</a:t>
            </a:r>
            <a:endParaRPr lang="en-US" b="1" dirty="0">
              <a:solidFill>
                <a:prstClr val="black"/>
              </a:solidFill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341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/>
                <a:ea typeface="+mj-ea"/>
                <a:cs typeface="B Nazanin" panose="00000400000000000000" pitchFamily="2" charset="-78"/>
              </a:rPr>
              <a:t>نحوه امتیاز دهی به پرسشنامه </a:t>
            </a:r>
            <a:r>
              <a:rPr lang="en-US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/>
                <a:ea typeface="+mj-ea"/>
                <a:cs typeface="B Nazanin" panose="00000400000000000000" pitchFamily="2" charset="-78"/>
              </a:rPr>
              <a:t>ASQ-3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52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Wingdings 3" charset="2"/>
              <a:buChar char=""/>
            </a:pPr>
            <a:r>
              <a:rPr lang="fa-IR" b="1" dirty="0">
                <a:solidFill>
                  <a:srgbClr val="FF0000"/>
                </a:solidFill>
                <a:latin typeface="Century Gothic" panose="020B0502020202020204"/>
                <a:cs typeface="B Nazanin" panose="00000400000000000000" pitchFamily="2" charset="-78"/>
              </a:rPr>
              <a:t>پاسخ بله =10 امتیاز             گاهی =5 امتیاز                    هنوز نه = 0 امتیاز</a:t>
            </a:r>
          </a:p>
          <a:p>
            <a:pPr marL="342900" lvl="0" indent="-34290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Wingdings 3" charset="2"/>
              <a:buChar char=""/>
            </a:pPr>
            <a:r>
              <a:rPr lang="fa-IR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 </a:t>
            </a:r>
            <a:r>
              <a:rPr lang="fa-IR" b="1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پرسشنامه را از نظر سوالات بدون پاسخ  بررسی کنیم</a:t>
            </a:r>
          </a:p>
          <a:p>
            <a:pPr marL="342900" lvl="0" indent="-34290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Wingdings 3" charset="2"/>
              <a:buChar char=""/>
            </a:pPr>
            <a:r>
              <a:rPr lang="fa-IR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 و سعی کنیم بفهمیم دلیل عدم پاسخ دادن والدین چه بوده؟</a:t>
            </a:r>
          </a:p>
          <a:p>
            <a:pPr marL="0" lvl="0" indent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None/>
            </a:pPr>
            <a:r>
              <a:rPr lang="fa-IR" b="1" dirty="0">
                <a:solidFill>
                  <a:srgbClr val="7030A0"/>
                </a:solidFill>
                <a:latin typeface="Century Gothic" panose="020B0502020202020204"/>
                <a:cs typeface="B Nazanin" panose="00000400000000000000" pitchFamily="2" charset="-78"/>
              </a:rPr>
              <a:t>گاهی عدم اطمینان؟ گاهی متوجه نشدن؟گاهی تردید در درست انجام دادن فعالیت؟</a:t>
            </a:r>
          </a:p>
          <a:p>
            <a:pPr marL="342900" lvl="0" indent="-34290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Font typeface="Wingdings 3" charset="2"/>
              <a:buChar char=""/>
            </a:pPr>
            <a:r>
              <a:rPr lang="fa-IR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 سعی در یافتن جواب و تکمیل پرسش کنیم.</a:t>
            </a: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6950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b="1" dirty="0">
                <a:solidFill>
                  <a:srgbClr val="FF0000"/>
                </a:solidFill>
                <a:cs typeface="B Nazanin" pitchFamily="2" charset="-78"/>
              </a:rPr>
              <a:t> نکته</a:t>
            </a:r>
            <a:endParaRPr lang="en-US" b="1" dirty="0">
              <a:solidFill>
                <a:srgbClr val="FF0000"/>
              </a:solidFill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53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7589520" y="1567542"/>
            <a:ext cx="3383279" cy="44440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49E39"/>
              </a:buClr>
              <a:buSzTx/>
              <a:buNone/>
            </a:pPr>
            <a:r>
              <a:rPr lang="fa-IR" b="1" dirty="0">
                <a:solidFill>
                  <a:srgbClr val="0070C0"/>
                </a:solidFill>
                <a:latin typeface="Century Gothic" panose="020B0502020202020204"/>
                <a:cs typeface="B Nazanin" panose="00000400000000000000" pitchFamily="2" charset="-78"/>
              </a:rPr>
              <a:t>در نسخه سوم </a:t>
            </a:r>
            <a:r>
              <a:rPr lang="en-US" b="1" dirty="0">
                <a:solidFill>
                  <a:srgbClr val="0070C0"/>
                </a:solidFill>
                <a:latin typeface="Century Gothic" panose="020B0502020202020204"/>
                <a:cs typeface="B Nazanin" panose="00000400000000000000" pitchFamily="2" charset="-78"/>
              </a:rPr>
              <a:t> ASQ </a:t>
            </a:r>
            <a:r>
              <a:rPr lang="fa-IR" b="1" dirty="0">
                <a:solidFill>
                  <a:srgbClr val="0070C0"/>
                </a:solidFill>
                <a:latin typeface="Century Gothic" panose="020B0502020202020204"/>
                <a:cs typeface="B Nazanin" panose="00000400000000000000" pitchFamily="2" charset="-78"/>
              </a:rPr>
              <a:t>درانتهای برخی سوالات  از فرد امتیاز دهنده  درخواست شده که </a:t>
            </a:r>
            <a:r>
              <a:rPr lang="fa-IR" b="1" dirty="0">
                <a:solidFill>
                  <a:srgbClr val="FF0000"/>
                </a:solidFill>
                <a:latin typeface="Century Gothic" panose="020B0502020202020204"/>
                <a:cs typeface="B Nazanin" panose="00000400000000000000" pitchFamily="2" charset="-78"/>
              </a:rPr>
              <a:t>اگر به یکی از سوالات بالاتر یا پایین تر جواب بله داده به آن سوال هم  حتما جواب بله بدهد، به </a:t>
            </a:r>
            <a:r>
              <a:rPr lang="fa-IR" b="1" dirty="0">
                <a:solidFill>
                  <a:srgbClr val="0070C0"/>
                </a:solidFill>
                <a:latin typeface="Century Gothic" panose="020B0502020202020204"/>
                <a:cs typeface="B Nazanin" panose="00000400000000000000" pitchFamily="2" charset="-78"/>
              </a:rPr>
              <a:t>این سوالات توجه کنید و  هنگام امتیاز دهی مطابق دستور پرسشنامه عمل کنید.</a:t>
            </a: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F53B95E8-8507-24C3-6DA0-26E377B010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5" t="28186" r="16488" b="18066"/>
          <a:stretch/>
        </p:blipFill>
        <p:spPr>
          <a:xfrm>
            <a:off x="986898" y="1657467"/>
            <a:ext cx="6330564" cy="4212771"/>
          </a:xfrm>
          <a:prstGeom prst="rect">
            <a:avLst/>
          </a:prstGeom>
        </p:spPr>
      </p:pic>
      <p:sp>
        <p:nvSpPr>
          <p:cNvPr id="3" name="Up Arrow 2"/>
          <p:cNvSpPr/>
          <p:nvPr/>
        </p:nvSpPr>
        <p:spPr>
          <a:xfrm>
            <a:off x="4370522" y="6011611"/>
            <a:ext cx="526942" cy="527301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6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/>
                <a:ea typeface="+mj-ea"/>
                <a:cs typeface="B Nazanin" panose="00000400000000000000" pitchFamily="2" charset="-78"/>
              </a:rPr>
              <a:t>نقاط برش </a:t>
            </a:r>
            <a:r>
              <a:rPr lang="en-US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/>
                <a:ea typeface="+mj-ea"/>
                <a:cs typeface="B Nazanin" panose="00000400000000000000" pitchFamily="2" charset="-78"/>
              </a:rPr>
              <a:t>ASQ-3</a:t>
            </a:r>
            <a:r>
              <a:rPr lang="fa-IR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/>
                <a:ea typeface="+mj-ea"/>
                <a:cs typeface="B Nazanin" panose="00000400000000000000" pitchFamily="2" charset="-78"/>
              </a:rPr>
              <a:t> و ملاک ارجاع 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54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Content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8B7E5594-20D8-07B5-2907-68A0A6045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6898" y="1626308"/>
            <a:ext cx="10808862" cy="491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20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219200" y="686937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/>
                <a:ea typeface="+mj-ea"/>
                <a:cs typeface="B Nazanin" panose="00000400000000000000" pitchFamily="2" charset="-78"/>
              </a:rPr>
              <a:t>نوع اقدام مورد نیاز برای هر کودک</a:t>
            </a:r>
            <a:r>
              <a:rPr lang="fa-IR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/>
                <a:ea typeface="+mj-ea"/>
                <a:cs typeface="B Nazanin" panose="00000400000000000000" pitchFamily="2" charset="-78"/>
              </a:rPr>
              <a:t> 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55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/>
          <p:nvPr/>
        </p:nvSpPr>
        <p:spPr>
          <a:xfrm>
            <a:off x="838200" y="1651591"/>
            <a:ext cx="105156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5763" indent="-385763" algn="r" rtl="1">
              <a:lnSpc>
                <a:spcPct val="250000"/>
              </a:lnSpc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fa-IR" sz="2000" b="1" dirty="0">
                <a:highlight>
                  <a:srgbClr val="00FF00"/>
                </a:highlight>
                <a:cs typeface="B Nazanin" panose="00000400000000000000" pitchFamily="2" charset="-78"/>
              </a:rPr>
              <a:t>کودکان با تکامل نرمال (امتیاز بالاتر ازنقاط برش ) </a:t>
            </a:r>
          </a:p>
          <a:p>
            <a:pPr marL="385763" indent="-385763" algn="r" rtl="1">
              <a:lnSpc>
                <a:spcPct val="250000"/>
              </a:lnSpc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fa-IR" sz="2000" b="1" dirty="0">
                <a:highlight>
                  <a:srgbClr val="FFFF00"/>
                </a:highlight>
                <a:cs typeface="B Nazanin" panose="00000400000000000000" pitchFamily="2" charset="-78"/>
              </a:rPr>
              <a:t>کودکان با امتیاز در منطقه پایش (نیاز به پیگیری  و پایش و  مانیتورینگ )</a:t>
            </a:r>
          </a:p>
          <a:p>
            <a:pPr marL="385763" indent="-385763" algn="r" rtl="1">
              <a:lnSpc>
                <a:spcPct val="250000"/>
              </a:lnSpc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fa-IR" sz="2000" b="1" dirty="0">
                <a:highlight>
                  <a:srgbClr val="FF0000"/>
                </a:highlight>
                <a:cs typeface="B Nazanin" panose="00000400000000000000" pitchFamily="2" charset="-78"/>
              </a:rPr>
              <a:t>کودکان  با امتیاز پایین تر از نقاط برش  (نیازمند به ارجاع به پزشک معین تکامل جهت ارزیابی تشخیصی و تکمیلی ) </a:t>
            </a:r>
          </a:p>
          <a:p>
            <a:pPr algn="ctr" rtl="1">
              <a:lnSpc>
                <a:spcPct val="250000"/>
              </a:lnSpc>
              <a:buClr>
                <a:schemeClr val="accent6"/>
              </a:buClr>
            </a:pPr>
            <a:r>
              <a:rPr lang="fa-IR" sz="2000" b="1" dirty="0">
                <a:latin typeface="BNazanin"/>
                <a:cs typeface="B Nazanin" panose="00000400000000000000" pitchFamily="2" charset="-78"/>
              </a:rPr>
              <a:t>مسؤلیت تفسیر نتیجه تست غربالگری </a:t>
            </a:r>
            <a:r>
              <a:rPr lang="en-US" sz="2000" b="1" dirty="0">
                <a:latin typeface="Tahoma" panose="020B0604030504040204" pitchFamily="34" charset="0"/>
                <a:cs typeface="B Nazanin" panose="00000400000000000000" pitchFamily="2" charset="-78"/>
              </a:rPr>
              <a:t>ASQ-3 </a:t>
            </a:r>
            <a:r>
              <a:rPr lang="fa-IR" sz="2000" b="1" dirty="0">
                <a:latin typeface="Tahoma" panose="020B0604030504040204" pitchFamily="34" charset="0"/>
                <a:cs typeface="B Nazanin" panose="00000400000000000000" pitchFamily="2" charset="-78"/>
              </a:rPr>
              <a:t> </a:t>
            </a:r>
            <a:r>
              <a:rPr lang="fa-IR" sz="2000" b="1" dirty="0">
                <a:latin typeface="BNazanin"/>
                <a:cs typeface="B Nazanin" panose="00000400000000000000" pitchFamily="2" charset="-78"/>
              </a:rPr>
              <a:t>و تصمیم گیری برای ارجاع کودک به پزشک معین، با</a:t>
            </a:r>
            <a:r>
              <a:rPr lang="fa-IR" sz="2000" b="1" dirty="0">
                <a:solidFill>
                  <a:srgbClr val="7030A0"/>
                </a:solidFill>
                <a:latin typeface="BNazanin"/>
                <a:cs typeface="B Nazanin" panose="00000400000000000000" pitchFamily="2" charset="-78"/>
              </a:rPr>
              <a:t> پزشک مرکز خدمات جامع سلامت </a:t>
            </a:r>
            <a:r>
              <a:rPr lang="fa-IR" sz="2000" b="1" dirty="0">
                <a:latin typeface="BNazanin"/>
                <a:cs typeface="B Nazanin" panose="00000400000000000000" pitchFamily="2" charset="-78"/>
              </a:rPr>
              <a:t>است، چنین کودکاني را باید برای ارزیابي های بیشتر و تکمیلي ارجاع نمود. </a:t>
            </a:r>
            <a:endParaRPr lang="en-US" sz="20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3818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2800" b="1" dirty="0">
                <a:solidFill>
                  <a:prstClr val="black">
                    <a:lumMod val="85000"/>
                    <a:lumOff val="15000"/>
                  </a:prstClr>
                </a:solidFill>
                <a:highlight>
                  <a:srgbClr val="00FF00"/>
                </a:highlight>
                <a:latin typeface="Century Gothic" panose="020B0502020202020204"/>
                <a:ea typeface="+mj-ea"/>
                <a:cs typeface="B Nazanin" panose="00000400000000000000" pitchFamily="2" charset="-78"/>
              </a:rPr>
              <a:t>کودکان با تکامل نرمال (امتیاز بالاتر ازنقاط برش)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56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/>
          <p:nvPr/>
        </p:nvSpPr>
        <p:spPr>
          <a:xfrm>
            <a:off x="986898" y="1663469"/>
            <a:ext cx="9985902" cy="3857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457200" rtl="1">
              <a:spcBef>
                <a:spcPts val="1000"/>
              </a:spcBef>
              <a:buClr>
                <a:srgbClr val="549E39"/>
              </a:buClr>
            </a:pPr>
            <a:r>
              <a:rPr lang="fa-IR" sz="2000" b="1" dirty="0">
                <a:solidFill>
                  <a:prstClr val="black"/>
                </a:solidFill>
                <a:latin typeface="BNazanin"/>
                <a:cs typeface="B Nazanin" panose="00000400000000000000" pitchFamily="2" charset="-78"/>
              </a:rPr>
              <a:t>نرمال  قلمداد شده</a:t>
            </a:r>
          </a:p>
          <a:p>
            <a:pPr lvl="0" algn="r" defTabSz="457200" rtl="1">
              <a:spcBef>
                <a:spcPts val="1000"/>
              </a:spcBef>
              <a:buClr>
                <a:srgbClr val="549E39"/>
              </a:buClr>
            </a:pPr>
            <a:r>
              <a:rPr lang="fa-IR" sz="2000" b="1" dirty="0">
                <a:solidFill>
                  <a:prstClr val="black"/>
                </a:solidFill>
                <a:latin typeface="BNazanin"/>
                <a:cs typeface="B Nazanin" panose="00000400000000000000" pitchFamily="2" charset="-78"/>
              </a:rPr>
              <a:t>در زمان مناسب در مراقبت بعدی پرسشنامه مناسب سن خودشان دریافت کنند</a:t>
            </a:r>
          </a:p>
          <a:p>
            <a:pPr lvl="0" algn="r" defTabSz="457200" rtl="1">
              <a:spcBef>
                <a:spcPts val="1000"/>
              </a:spcBef>
              <a:buClr>
                <a:srgbClr val="549E39"/>
              </a:buClr>
            </a:pPr>
            <a:r>
              <a:rPr lang="fa-IR" sz="2000" b="1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فعالیت ها و تمرینات ارتقای تکاملی </a:t>
            </a:r>
            <a:r>
              <a:rPr lang="en-US" sz="2000" b="1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ASQ</a:t>
            </a:r>
            <a:r>
              <a:rPr lang="fa-IR" sz="2000" b="1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 مناسب سن خودشان را دریافت کنند </a:t>
            </a:r>
          </a:p>
          <a:p>
            <a:pPr lvl="0" algn="r" defTabSz="457200" rtl="1">
              <a:spcBef>
                <a:spcPts val="1000"/>
              </a:spcBef>
              <a:buClr>
                <a:srgbClr val="549E39"/>
              </a:buClr>
            </a:pPr>
            <a:r>
              <a:rPr lang="fa-IR" sz="2000" b="1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توصیه به والدین : تا این سن تکامل کودک آنها خوب و طبیعی </a:t>
            </a:r>
          </a:p>
          <a:p>
            <a:pPr lvl="0" algn="r" defTabSz="457200" rtl="1">
              <a:spcBef>
                <a:spcPts val="1000"/>
              </a:spcBef>
              <a:buClr>
                <a:srgbClr val="549E39"/>
              </a:buClr>
            </a:pPr>
            <a:endParaRPr lang="fa-IR" sz="2000" b="1" dirty="0">
              <a:solidFill>
                <a:prstClr val="black"/>
              </a:solidFill>
              <a:latin typeface="Century Gothic" panose="020B0502020202020204"/>
              <a:cs typeface="B Nazanin" panose="00000400000000000000" pitchFamily="2" charset="-78"/>
            </a:endParaRPr>
          </a:p>
          <a:p>
            <a:pPr lvl="0" algn="r" defTabSz="457200" rtl="1">
              <a:spcBef>
                <a:spcPts val="1000"/>
              </a:spcBef>
              <a:buClr>
                <a:srgbClr val="549E39"/>
              </a:buClr>
            </a:pPr>
            <a:r>
              <a:rPr lang="fa-IR" sz="2000" b="1" dirty="0">
                <a:solidFill>
                  <a:srgbClr val="7030A0"/>
                </a:solidFill>
                <a:latin typeface="Century Gothic" panose="020B0502020202020204"/>
                <a:cs typeface="B Nazanin" panose="00000400000000000000" pitchFamily="2" charset="-78"/>
              </a:rPr>
              <a:t>یادآوری به والدین :</a:t>
            </a:r>
          </a:p>
          <a:p>
            <a:pPr lvl="0" algn="r" defTabSz="457200" rtl="1">
              <a:spcBef>
                <a:spcPts val="1000"/>
              </a:spcBef>
              <a:buClr>
                <a:srgbClr val="549E39"/>
              </a:buClr>
            </a:pPr>
            <a:r>
              <a:rPr lang="fa-IR" sz="2000" b="1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 1.  </a:t>
            </a:r>
            <a:r>
              <a:rPr lang="fa-IR" sz="2000" b="1" dirty="0">
                <a:solidFill>
                  <a:srgbClr val="FF0000"/>
                </a:solidFill>
                <a:latin typeface="Century Gothic" panose="020B0502020202020204"/>
                <a:cs typeface="B Nazanin" panose="00000400000000000000" pitchFamily="2" charset="-78"/>
              </a:rPr>
              <a:t>زمان مراجعه بعدی</a:t>
            </a:r>
          </a:p>
          <a:p>
            <a:pPr lvl="0" algn="r" defTabSz="457200" rtl="1">
              <a:spcBef>
                <a:spcPts val="1000"/>
              </a:spcBef>
              <a:buClr>
                <a:srgbClr val="549E39"/>
              </a:buClr>
            </a:pPr>
            <a:r>
              <a:rPr lang="fa-IR" sz="2000" b="1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 2. اهمیت ارزیابی تکاملی در سنین مختلف  پایش آن</a:t>
            </a:r>
          </a:p>
          <a:p>
            <a:pPr lvl="0" algn="r" defTabSz="457200" rtl="1">
              <a:spcBef>
                <a:spcPts val="1000"/>
              </a:spcBef>
              <a:buClr>
                <a:srgbClr val="549E39"/>
              </a:buClr>
            </a:pPr>
            <a:r>
              <a:rPr lang="fa-IR" sz="2000" b="1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  3. </a:t>
            </a:r>
            <a:r>
              <a:rPr lang="fa-IR" sz="2000" b="1" dirty="0">
                <a:solidFill>
                  <a:srgbClr val="0070C0"/>
                </a:solidFill>
                <a:latin typeface="Century Gothic" panose="020B0502020202020204"/>
                <a:cs typeface="B Nazanin" panose="00000400000000000000" pitchFamily="2" charset="-78"/>
              </a:rPr>
              <a:t>آموزش فعالیت های مناسب  و تمرینات تکاملی جهت افزایش رشد و یادگیری کودک</a:t>
            </a:r>
            <a:endParaRPr lang="en-US" sz="2000" b="1" dirty="0">
              <a:solidFill>
                <a:srgbClr val="0070C0"/>
              </a:solidFill>
              <a:latin typeface="Century Gothic" panose="020B0502020202020204"/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033" y="1977735"/>
            <a:ext cx="3354115" cy="351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37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1405</a:t>
            </a:r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57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2BCDC76E-FD23-4762-83D1-110B0B932E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51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582342" y="498265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/>
                <a:ea typeface="+mj-ea"/>
                <a:cs typeface="Tahoma" panose="020B0604030504040204" pitchFamily="34" charset="0"/>
              </a:rPr>
              <a:t> </a:t>
            </a:r>
            <a:r>
              <a:rPr lang="fa-IR" sz="2800" b="1" dirty="0">
                <a:solidFill>
                  <a:prstClr val="black">
                    <a:lumMod val="85000"/>
                    <a:lumOff val="15000"/>
                  </a:prstClr>
                </a:solidFill>
                <a:highlight>
                  <a:srgbClr val="FFFF00"/>
                </a:highlight>
                <a:latin typeface="Century Gothic" panose="020B0502020202020204"/>
                <a:ea typeface="+mj-ea"/>
                <a:cs typeface="B Nazanin" panose="00000400000000000000" pitchFamily="2" charset="-78"/>
              </a:rPr>
              <a:t>کودکان با امتیاز در منطقه پایش و نیازمند پیگیری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58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FB7AC21-1D35-5B30-78B4-29CEA2C27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0838" y="1401026"/>
            <a:ext cx="8026699" cy="5456974"/>
          </a:xfrm>
        </p:spPr>
        <p:txBody>
          <a:bodyPr>
            <a:noAutofit/>
          </a:bodyPr>
          <a:lstStyle/>
          <a:p>
            <a:pPr marL="0" indent="0" algn="r" rtl="1">
              <a:lnSpc>
                <a:spcPct val="200000"/>
              </a:lnSpc>
              <a:buNone/>
            </a:pPr>
            <a:r>
              <a:rPr lang="fa-IR" sz="2400" b="1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fa-IR" sz="2400" b="1" dirty="0">
                <a:solidFill>
                  <a:srgbClr val="7030A0"/>
                </a:solidFill>
                <a:cs typeface="B Nazanin" panose="00000400000000000000" pitchFamily="2" charset="-78"/>
              </a:rPr>
              <a:t>در یک یا چند حیطه تکاملی، امتیاز در منطقه پایش دارند: پیگیری </a:t>
            </a:r>
          </a:p>
          <a:p>
            <a:pPr marL="0" indent="0" algn="r" rtl="1">
              <a:lnSpc>
                <a:spcPct val="200000"/>
              </a:lnSpc>
              <a:buNone/>
            </a:pPr>
            <a:r>
              <a:rPr lang="fa-IR" sz="2000" b="1" dirty="0">
                <a:solidFill>
                  <a:srgbClr val="FF0000"/>
                </a:solidFill>
                <a:cs typeface="B Nazanin" panose="00000400000000000000" pitchFamily="2" charset="-78"/>
              </a:rPr>
              <a:t>بروشور فعالیت ها و تمرینات تکاملی متناسب با سن کودک  و حیطه ای که در آن ضعیف بوده  به والدین ارائه شود و آموزش مختصر حضوری، بازی و فعالیت ها به والدین انجام شود .</a:t>
            </a:r>
          </a:p>
          <a:p>
            <a:pPr marL="0" indent="0" algn="r" rtl="1">
              <a:lnSpc>
                <a:spcPct val="200000"/>
              </a:lnSpc>
              <a:buNone/>
            </a:pPr>
            <a:r>
              <a:rPr lang="fa-IR" sz="1800" b="1" dirty="0">
                <a:solidFill>
                  <a:schemeClr val="tx1"/>
                </a:solidFill>
                <a:cs typeface="B Nazanin" panose="00000400000000000000" pitchFamily="2" charset="-78"/>
              </a:rPr>
              <a:t> دو هفته بعد والدین جهت ارزیابی نحوه صحیح آموزش و فعالیت ها مراجعه کنند تا  از نحوه درست تمرینات و بازی ها مطمئن شویم   .</a:t>
            </a:r>
          </a:p>
          <a:p>
            <a:pPr marL="0" indent="0" algn="r" rtl="1">
              <a:lnSpc>
                <a:spcPct val="200000"/>
              </a:lnSpc>
              <a:buNone/>
            </a:pPr>
            <a:r>
              <a:rPr lang="fa-IR" sz="1800" b="1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fa-IR" sz="1800" b="1" dirty="0">
                <a:solidFill>
                  <a:srgbClr val="7030A0"/>
                </a:solidFill>
                <a:cs typeface="B Nazanin" panose="00000400000000000000" pitchFamily="2" charset="-78"/>
              </a:rPr>
              <a:t>و بعد از دو هفته مجدد پرسشنامه همین سن که در  منطقه پایش بوده است تکمیل شود.</a:t>
            </a:r>
          </a:p>
          <a:p>
            <a:pPr marL="0" indent="0" algn="ctr" rtl="1">
              <a:lnSpc>
                <a:spcPct val="200000"/>
              </a:lnSpc>
              <a:buNone/>
            </a:pPr>
            <a:r>
              <a:rPr lang="fa-IR" sz="2400" b="1" dirty="0">
                <a:solidFill>
                  <a:srgbClr val="FF0000"/>
                </a:solidFill>
                <a:cs typeface="B Nazanin" panose="00000400000000000000" pitchFamily="2" charset="-78"/>
              </a:rPr>
              <a:t>(4 هفته پس از اولین مراجعه)</a:t>
            </a:r>
            <a:endParaRPr lang="en-US" sz="2400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marL="0" indent="0" algn="r" rtl="1">
              <a:lnSpc>
                <a:spcPct val="200000"/>
              </a:lnSpc>
              <a:buNone/>
            </a:pPr>
            <a:endParaRPr lang="en-US" sz="18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913" y="1519237"/>
            <a:ext cx="3590925" cy="50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84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2800" b="1" dirty="0">
                <a:solidFill>
                  <a:prstClr val="black">
                    <a:lumMod val="85000"/>
                    <a:lumOff val="15000"/>
                  </a:prstClr>
                </a:solidFill>
                <a:highlight>
                  <a:srgbClr val="FF0000"/>
                </a:highlight>
                <a:latin typeface="Century Gothic" panose="020B0502020202020204"/>
                <a:ea typeface="+mj-ea"/>
                <a:cs typeface="B Nazanin" panose="00000400000000000000" pitchFamily="2" charset="-78"/>
              </a:rPr>
              <a:t>کودکانی که نیاز به ارجاع به پزشک معین تکامل دارند</a:t>
            </a:r>
            <a:endParaRPr lang="en-US" sz="32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59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475488" y="1940575"/>
            <a:ext cx="10860024" cy="3949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200000"/>
              </a:lnSpc>
              <a:spcBef>
                <a:spcPts val="1000"/>
              </a:spcBef>
              <a:buClr>
                <a:srgbClr val="549E39"/>
              </a:buClr>
            </a:pPr>
            <a:r>
              <a:rPr lang="fa-IR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cs typeface="B Nazanin" panose="00000400000000000000" pitchFamily="2" charset="-78"/>
              </a:rPr>
              <a:t>1. در  حداقل یکی از حیطه تکاملی، امتیاز پایین تر از نقطه برش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cs typeface="B Nazanin" panose="00000400000000000000" pitchFamily="2" charset="-78"/>
              </a:rPr>
              <a:t> </a:t>
            </a:r>
            <a:r>
              <a:rPr lang="fa-IR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cs typeface="B Nazanin" panose="00000400000000000000" pitchFamily="2" charset="-78"/>
              </a:rPr>
              <a:t> مربوط به سن خودش  دارد </a:t>
            </a:r>
            <a:r>
              <a:rPr lang="en-US" sz="2400" b="1" dirty="0">
                <a:solidFill>
                  <a:srgbClr val="C00000"/>
                </a:solidFill>
                <a:latin typeface="Century Gothic" panose="020B0502020202020204"/>
                <a:cs typeface="B Nazanin" panose="00000400000000000000" pitchFamily="2" charset="-78"/>
              </a:rPr>
              <a:t>–2SD</a:t>
            </a:r>
            <a:r>
              <a:rPr lang="fa-IR" sz="2400" b="1" dirty="0">
                <a:solidFill>
                  <a:srgbClr val="C00000"/>
                </a:solidFill>
                <a:latin typeface="Century Gothic" panose="020B0502020202020204"/>
                <a:cs typeface="B Nazanin" panose="00000400000000000000" pitchFamily="2" charset="-78"/>
              </a:rPr>
              <a:t>  </a:t>
            </a:r>
          </a:p>
          <a:p>
            <a:pPr lvl="0" algn="r" defTabSz="457200" rtl="1">
              <a:lnSpc>
                <a:spcPct val="200000"/>
              </a:lnSpc>
              <a:spcBef>
                <a:spcPts val="1000"/>
              </a:spcBef>
              <a:buClr>
                <a:srgbClr val="549E39"/>
              </a:buClr>
            </a:pPr>
            <a:r>
              <a:rPr lang="fa-IR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cs typeface="B Nazanin" panose="00000400000000000000" pitchFamily="2" charset="-78"/>
              </a:rPr>
              <a:t> 2. گروه دوم که در مراجعه اول در منطقه پایش بوده اند و پس از 4 هفته تمرین در ارزیابی مجدد هم </a:t>
            </a:r>
            <a:r>
              <a:rPr lang="fa-IR" sz="2400" b="1" dirty="0">
                <a:solidFill>
                  <a:srgbClr val="C00000"/>
                </a:solidFill>
                <a:latin typeface="Century Gothic" panose="020B0502020202020204"/>
                <a:cs typeface="B Nazanin" panose="00000400000000000000" pitchFamily="2" charset="-78"/>
              </a:rPr>
              <a:t>باز در منطقه پایش هستند و یا پایین تر از نطقه برش هستند</a:t>
            </a:r>
          </a:p>
          <a:p>
            <a:pPr lvl="0" algn="r" defTabSz="457200" rtl="1">
              <a:lnSpc>
                <a:spcPct val="200000"/>
              </a:lnSpc>
              <a:spcBef>
                <a:spcPts val="1000"/>
              </a:spcBef>
              <a:buClr>
                <a:srgbClr val="549E39"/>
              </a:buClr>
            </a:pPr>
            <a:r>
              <a:rPr lang="fa-IR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cs typeface="B Nazanin" panose="00000400000000000000" pitchFamily="2" charset="-78"/>
              </a:rPr>
              <a:t>3.کودکانی که در پرسشنامه امتیاز بالاتر از نقطه برش گرفته اند ولی والدین آنها در قسمت </a:t>
            </a:r>
            <a:r>
              <a:rPr lang="fa-IR" sz="2400" b="1" dirty="0">
                <a:solidFill>
                  <a:srgbClr val="C00000"/>
                </a:solidFill>
                <a:latin typeface="Century Gothic" panose="020B0502020202020204"/>
                <a:cs typeface="B Nazanin" panose="00000400000000000000" pitchFamily="2" charset="-78"/>
              </a:rPr>
              <a:t>کلیات نگرانی </a:t>
            </a:r>
            <a:r>
              <a:rPr lang="fa-IR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cs typeface="B Nazanin" panose="00000400000000000000" pitchFamily="2" charset="-78"/>
              </a:rPr>
              <a:t>خود را در یک یا چند حیطه ذکر کرده اند.</a:t>
            </a:r>
            <a:endParaRPr lang="en-U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034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79234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Gothic" panose="020B0502020202020204"/>
                <a:ea typeface="+mj-ea"/>
                <a:cs typeface="B Nazanin" panose="00000400000000000000" pitchFamily="2" charset="-78"/>
              </a:rPr>
              <a:t>توصیه های کلی در مواردی که نتایج غربالگری نیاز به ارجاع جهت ارزیابی تکمیلی و تخصصی دارد: 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60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/>
          <p:nvPr/>
        </p:nvSpPr>
        <p:spPr>
          <a:xfrm>
            <a:off x="313316" y="1764220"/>
            <a:ext cx="1131722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457200" rtl="1">
              <a:lnSpc>
                <a:spcPct val="200000"/>
              </a:lnSpc>
              <a:spcBef>
                <a:spcPts val="1000"/>
              </a:spcBef>
              <a:buClr>
                <a:srgbClr val="549E39"/>
              </a:buClr>
            </a:pPr>
            <a:r>
              <a:rPr lang="fa-IR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cs typeface="B Nazanin" panose="00000400000000000000" pitchFamily="2" charset="-78"/>
              </a:rPr>
              <a:t>از به کار بردن« تست، آزمون، نرمال، غیرنرمال، طبیعی، غیر طبیعی» جلوگیری کنید، به جای آن از کلمات بالاتر از نقطه برش، پایین تر از نقطه برش  یا حول و حوش نقطه برش استفاده کنید</a:t>
            </a:r>
            <a:endParaRPr lang="en-US" sz="2000" b="1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cs typeface="B Nazanin" panose="00000400000000000000" pitchFamily="2" charset="-78"/>
            </a:endParaRPr>
          </a:p>
          <a:p>
            <a:pPr lvl="0" algn="r" defTabSz="457200" rtl="1">
              <a:lnSpc>
                <a:spcPct val="200000"/>
              </a:lnSpc>
              <a:spcBef>
                <a:spcPts val="1000"/>
              </a:spcBef>
              <a:buClr>
                <a:srgbClr val="549E39"/>
              </a:buClr>
            </a:pPr>
            <a:r>
              <a:rPr lang="fa-IR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cs typeface="B Nazanin" panose="00000400000000000000" pitchFamily="2" charset="-78"/>
              </a:rPr>
              <a:t>نحوه اطلاع و تعامل با والدین:؟؟ </a:t>
            </a:r>
          </a:p>
          <a:p>
            <a:pPr lvl="0" algn="r" defTabSz="457200" rtl="1">
              <a:lnSpc>
                <a:spcPct val="200000"/>
              </a:lnSpc>
              <a:spcBef>
                <a:spcPts val="1000"/>
              </a:spcBef>
              <a:buClr>
                <a:srgbClr val="549E39"/>
              </a:buClr>
            </a:pPr>
            <a:r>
              <a:rPr lang="fa-IR" sz="2000" b="1" dirty="0">
                <a:solidFill>
                  <a:srgbClr val="0070C0"/>
                </a:solidFill>
                <a:latin typeface="Century Gothic" panose="020B0502020202020204"/>
                <a:cs typeface="B Nazanin" panose="00000400000000000000" pitchFamily="2" charset="-78"/>
              </a:rPr>
              <a:t>سعی کنید والدین متوجه شوند که  غربالگری تشخیص قطعی نیست و صرفا فقط نیاز به ارزیابی های تکمیلی را مشخص می کند </a:t>
            </a:r>
          </a:p>
          <a:p>
            <a:pPr lvl="0" algn="r" defTabSz="457200" rtl="1">
              <a:lnSpc>
                <a:spcPct val="200000"/>
              </a:lnSpc>
              <a:spcBef>
                <a:spcPts val="1000"/>
              </a:spcBef>
              <a:buClr>
                <a:srgbClr val="549E39"/>
              </a:buClr>
            </a:pPr>
            <a:r>
              <a:rPr lang="fa-IR" sz="2000" b="1" dirty="0">
                <a:solidFill>
                  <a:srgbClr val="C00000"/>
                </a:solidFill>
                <a:latin typeface="Century Gothic" panose="020B0502020202020204"/>
                <a:cs typeface="B Nazanin" panose="00000400000000000000" pitchFamily="2" charset="-78"/>
              </a:rPr>
              <a:t>در مورد فرصت های مساعد برای یادگیری کودک، تاریخچه سلامتی کودک، عوامل فرهنگی و محیطی که بر نتایج غربالگری تاثیر داشته با والدین گفتگو کنید.</a:t>
            </a:r>
          </a:p>
        </p:txBody>
      </p:sp>
    </p:spTree>
    <p:extLst>
      <p:ext uri="{BB962C8B-B14F-4D97-AF65-F5344CB8AC3E}">
        <p14:creationId xmlns:p14="http://schemas.microsoft.com/office/powerpoint/2010/main" val="262347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2800" b="1" dirty="0">
                <a:solidFill>
                  <a:schemeClr val="tx1"/>
                </a:solidFill>
                <a:latin typeface="Century Gothic" panose="020B0502020202020204"/>
                <a:ea typeface="+mj-ea"/>
                <a:cs typeface="B Nazanin" panose="00000400000000000000" pitchFamily="2" charset="-78"/>
              </a:rPr>
              <a:t>از جمله عوامل احتمالی موثر بر نتایج غربالگری</a:t>
            </a:r>
            <a:endParaRPr lang="en-US" sz="2800" b="1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61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/>
          <p:nvPr/>
        </p:nvSpPr>
        <p:spPr>
          <a:xfrm>
            <a:off x="1113182" y="1778634"/>
            <a:ext cx="9859617" cy="45756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85763" lvl="0" indent="-385763" algn="r" defTabSz="457200" rtl="1">
              <a:lnSpc>
                <a:spcPct val="150000"/>
              </a:lnSpc>
              <a:spcBef>
                <a:spcPts val="1000"/>
              </a:spcBef>
              <a:buClr>
                <a:srgbClr val="549E39"/>
              </a:buClr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فرصت های </a:t>
            </a:r>
            <a:r>
              <a:rPr lang="fa-IR" sz="2400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مساعد و مناسب برای تمرین و یادگیری از نظر زمان و مکان</a:t>
            </a:r>
          </a:p>
          <a:p>
            <a:pPr marL="385763" lvl="0" indent="-385763" algn="r" defTabSz="457200" rtl="1">
              <a:lnSpc>
                <a:spcPct val="150000"/>
              </a:lnSpc>
              <a:spcBef>
                <a:spcPts val="1000"/>
              </a:spcBef>
              <a:buClr>
                <a:srgbClr val="549E39"/>
              </a:buClr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عوامل سلامتی و بیولوژی </a:t>
            </a:r>
            <a:r>
              <a:rPr lang="fa-IR" sz="2400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مثل بیماری، آلرژی،گرسنگی، خواب، خستگی و داروها</a:t>
            </a:r>
          </a:p>
          <a:p>
            <a:pPr marL="385763" lvl="0" indent="-385763" algn="r" defTabSz="457200" rtl="1">
              <a:lnSpc>
                <a:spcPct val="150000"/>
              </a:lnSpc>
              <a:spcBef>
                <a:spcPts val="1000"/>
              </a:spcBef>
              <a:buClr>
                <a:srgbClr val="549E39"/>
              </a:buClr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عوامل فرهنگی و خانوادگی </a:t>
            </a:r>
            <a:r>
              <a:rPr lang="fa-IR" sz="2400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مثلا ممکن است رفتار مشکل ساز کودک در قالب رفتار هنجار در خانواده باشد</a:t>
            </a:r>
          </a:p>
          <a:p>
            <a:pPr marL="385763" lvl="0" indent="-385763" algn="r" defTabSz="457200" rtl="1">
              <a:lnSpc>
                <a:spcPct val="150000"/>
              </a:lnSpc>
              <a:spcBef>
                <a:spcPts val="1000"/>
              </a:spcBef>
              <a:buClr>
                <a:srgbClr val="549E39"/>
              </a:buClr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عوامل محیطی </a:t>
            </a:r>
            <a:r>
              <a:rPr lang="fa-IR" sz="2400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مثل شاهد خشونت، سلامت روانی والدین، مورد غفلت واقع شدن کودک و تغییر منزل و محیط ...</a:t>
            </a:r>
          </a:p>
          <a:p>
            <a:pPr marL="385763" lvl="0" indent="-385763" algn="r" defTabSz="457200" rtl="1">
              <a:lnSpc>
                <a:spcPct val="200000"/>
              </a:lnSpc>
              <a:spcBef>
                <a:spcPts val="1000"/>
              </a:spcBef>
              <a:buClr>
                <a:srgbClr val="549E39"/>
              </a:buClr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رابطه والد و فرزندی </a:t>
            </a:r>
            <a:r>
              <a:rPr lang="fa-IR" sz="2400" dirty="0">
                <a:solidFill>
                  <a:prstClr val="black"/>
                </a:solidFill>
                <a:latin typeface="Century Gothic" panose="020B0502020202020204"/>
                <a:cs typeface="B Nazanin" panose="00000400000000000000" pitchFamily="2" charset="-78"/>
              </a:rPr>
              <a:t>نامطلوب.</a:t>
            </a:r>
            <a:endParaRPr lang="en-US" sz="2400" dirty="0">
              <a:solidFill>
                <a:prstClr val="black"/>
              </a:solidFill>
              <a:latin typeface="Century Gothic" panose="020B0502020202020204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479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47708"/>
            <a:ext cx="1600200" cy="279400"/>
          </a:xfrm>
        </p:spPr>
        <p:txBody>
          <a:bodyPr/>
          <a:lstStyle/>
          <a:p>
            <a:r>
              <a:rPr lang="en-US" dirty="0"/>
              <a:t>1405</a:t>
            </a:r>
            <a:endParaRPr lang="fa-I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62</a:t>
            </a:fld>
            <a:endParaRPr lang="fa-IR" dirty="0"/>
          </a:p>
        </p:txBody>
      </p:sp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5B3316D3-8C38-4A51-830A-D85DDEEE4B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70525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63</a:t>
            </a:fld>
            <a:endParaRPr lang="en"/>
          </a:p>
        </p:txBody>
      </p:sp>
      <p:pic>
        <p:nvPicPr>
          <p:cNvPr id="4" name="Picture 3" descr="C:\Users\MEHR\Desktop\2-1.png">
            <a:extLst>
              <a:ext uri="{FF2B5EF4-FFF2-40B4-BE49-F238E27FC236}">
                <a16:creationId xmlns:a16="http://schemas.microsoft.com/office/drawing/2014/main" id="{EAF604FC-8459-48CB-900B-38E9B799F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233ADB-0C02-4055-B118-A4D6F8DEC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241" y="555456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21B9226D-7497-4172-A0BD-536649F65D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F953DF-46CD-4AB8-B306-0EFC1E94192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144" t="10828" r="32881" b="15916"/>
          <a:stretch/>
        </p:blipFill>
        <p:spPr>
          <a:xfrm>
            <a:off x="2820692" y="0"/>
            <a:ext cx="81366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1018002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2800" b="1" dirty="0">
                <a:cs typeface="B Nazanin" panose="00000400000000000000" pitchFamily="2" charset="-78"/>
              </a:rPr>
              <a:t>ابزار غربالگری تکامل کودکان 2-</a:t>
            </a:r>
            <a:r>
              <a:rPr lang="en-US" sz="2800" b="1" dirty="0">
                <a:cs typeface="B Nazanin" panose="00000400000000000000" pitchFamily="2" charset="-78"/>
              </a:rPr>
              <a:t> SE:ASQ</a:t>
            </a:r>
            <a:r>
              <a:rPr lang="fa-IR" sz="2800" b="1" dirty="0">
                <a:cs typeface="B Nazanin" panose="00000400000000000000" pitchFamily="2" charset="-78"/>
              </a:rPr>
              <a:t>چیست؟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64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152938" y="1678797"/>
            <a:ext cx="10703264" cy="415215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Clr>
                <a:srgbClr val="4472C4"/>
              </a:buClr>
              <a:buNone/>
            </a:pPr>
            <a:r>
              <a:rPr lang="fa-IR" dirty="0">
                <a:solidFill>
                  <a:prstClr val="black"/>
                </a:solidFill>
                <a:cs typeface="B Nazanin" panose="00000400000000000000" pitchFamily="2" charset="-78"/>
              </a:rPr>
              <a:t>برای ارزیابی رفتارهای ارتباطي-اجتماعي، تطبیقي و استقلال کودک از ابزار غربالگری </a:t>
            </a:r>
            <a:r>
              <a:rPr lang="en-US" dirty="0">
                <a:solidFill>
                  <a:prstClr val="black"/>
                </a:solidFill>
                <a:cs typeface="B Nazanin" panose="00000400000000000000" pitchFamily="2" charset="-78"/>
              </a:rPr>
              <a:t>SE2 ASQ </a:t>
            </a:r>
            <a:r>
              <a:rPr lang="fa-IR" dirty="0">
                <a:solidFill>
                  <a:prstClr val="black"/>
                </a:solidFill>
                <a:cs typeface="B Nazanin" panose="00000400000000000000" pitchFamily="2" charset="-78"/>
              </a:rPr>
              <a:t>استفاده </a:t>
            </a:r>
            <a:r>
              <a:rPr lang="fa-IR" dirty="0">
                <a:cs typeface="B Nazanin" panose="00000400000000000000" pitchFamily="2" charset="-78"/>
              </a:rPr>
              <a:t>می­شود</a:t>
            </a:r>
            <a:endParaRPr lang="en-US" dirty="0">
              <a:cs typeface="B Nazanin" panose="00000400000000000000" pitchFamily="2" charset="-78"/>
            </a:endParaRPr>
          </a:p>
          <a:p>
            <a:pPr marL="0" indent="0" algn="just">
              <a:lnSpc>
                <a:spcPct val="150000"/>
              </a:lnSpc>
              <a:buClr>
                <a:srgbClr val="4472C4"/>
              </a:buClr>
              <a:buNone/>
            </a:pPr>
            <a:r>
              <a:rPr lang="fa-IR" dirty="0">
                <a:solidFill>
                  <a:prstClr val="black"/>
                </a:solidFill>
                <a:cs typeface="B Nazanin" panose="00000400000000000000" pitchFamily="2" charset="-78"/>
              </a:rPr>
              <a:t>نسبت به تأخیرهای هیجاني-اجتماعي و اتیسم حساسیت دارد</a:t>
            </a:r>
          </a:p>
          <a:p>
            <a:pPr marL="0" indent="0" algn="just">
              <a:lnSpc>
                <a:spcPct val="150000"/>
              </a:lnSpc>
              <a:buClr>
                <a:srgbClr val="4472C4"/>
              </a:buClr>
              <a:buNone/>
            </a:pPr>
            <a:r>
              <a:rPr lang="fa-IR" dirty="0">
                <a:cs typeface="B Nazanin" panose="00000400000000000000" pitchFamily="2" charset="-78"/>
              </a:rPr>
              <a:t>قابلیت ها و توانایي های کودک و همچنین مشکلات رفتاری او را تشخیص می­د­هند</a:t>
            </a:r>
          </a:p>
          <a:p>
            <a:pPr marL="0" indent="0" algn="just">
              <a:lnSpc>
                <a:spcPct val="150000"/>
              </a:lnSpc>
              <a:buClr>
                <a:srgbClr val="4472C4"/>
              </a:buClr>
              <a:buNone/>
            </a:pPr>
            <a:r>
              <a:rPr lang="fa-IR" dirty="0">
                <a:cs typeface="B Nazanin" panose="00000400000000000000" pitchFamily="2" charset="-78"/>
              </a:rPr>
              <a:t> معیارهای مهم تکامل هیجاني</a:t>
            </a:r>
            <a:r>
              <a:rPr lang="en-US" dirty="0">
                <a:cs typeface="B Nazanin" panose="00000400000000000000" pitchFamily="2" charset="-78"/>
              </a:rPr>
              <a:t> </a:t>
            </a:r>
            <a:r>
              <a:rPr lang="fa-IR" dirty="0">
                <a:cs typeface="B Nazanin" panose="00000400000000000000" pitchFamily="2" charset="-78"/>
              </a:rPr>
              <a:t>اجتماعي و نیز رفتارهای مشکل دار (از نظر تکامل هیجاني-اجتماعي) را پوشش می­د­هند</a:t>
            </a:r>
          </a:p>
          <a:p>
            <a:pPr marL="0" indent="0" algn="just">
              <a:lnSpc>
                <a:spcPct val="150000"/>
              </a:lnSpc>
              <a:buClr>
                <a:srgbClr val="4472C4"/>
              </a:buClr>
              <a:buNone/>
            </a:pPr>
            <a:r>
              <a:rPr lang="fa-IR" dirty="0">
                <a:cs typeface="B Nazanin" panose="00000400000000000000" pitchFamily="2" charset="-78"/>
              </a:rPr>
              <a:t>برای والدین مشاهده و ارزیابي رفتار مورد نظر، ساده است.</a:t>
            </a:r>
            <a:endParaRPr lang="en-US" dirty="0">
              <a:solidFill>
                <a:prstClr val="black"/>
              </a:solidFill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0092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1018002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fa-IR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محتوای سوالات در پرسشنامه های 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ASQ:SE 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65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109159" y="1673765"/>
            <a:ext cx="10769525" cy="43826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8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7 حوزه رفتاری را مورد توجه و پوشش قرار می دهد (اما نه به صورت حیطه های مجزا از هم): </a:t>
            </a:r>
            <a:endParaRPr lang="en-US" sz="18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64465" algn="r"/>
              </a:tabLst>
            </a:pPr>
            <a:r>
              <a:rPr lang="fa-IR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1-خود-تنظیمی </a:t>
            </a:r>
            <a:r>
              <a:rPr lang="fa-IR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به معنی توانایی یا تمایل به آرام و قرار گرفتن یا تطبیق یافتن با شرایط فیزیولوژیک یا شرایط محیطی یا محرک ها است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635" algn="r"/>
              </a:tabLst>
            </a:pPr>
            <a:r>
              <a:rPr lang="fa-IR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2-</a:t>
            </a:r>
            <a:r>
              <a:rPr lang="fa-IR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	</a:t>
            </a:r>
            <a:r>
              <a:rPr lang="fa-IR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پیروی </a:t>
            </a:r>
            <a:r>
              <a:rPr lang="fa-IR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به معنی توانایی یا تمایل به منطبق شدن با هدایت دیگران یا پیروی از مقررات است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164465" algn="r"/>
              </a:tabLst>
            </a:pPr>
            <a:r>
              <a:rPr lang="fa-IR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3-عملکرد تطبیقی </a:t>
            </a:r>
            <a:r>
              <a:rPr lang="fa-IR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به توانایی یا موفقیت کودک در کنار آمدن با نیازهای فیزیولوژیک (مانند خوابیدن، خوردن یا ایمنی) اشاره دارد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34340" algn="r"/>
              </a:tabLst>
            </a:pPr>
            <a:r>
              <a:rPr lang="fa-IR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4- استقلال </a:t>
            </a:r>
            <a:r>
              <a:rPr lang="fa-IR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توانایی یا تمایل کودک به خودآغازگری یا  واکنش بدون هدایت است (یعنی حرکت به سمت استقلال)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34340" algn="r"/>
              </a:tabLst>
            </a:pPr>
            <a:r>
              <a:rPr lang="fa-IR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5- عاطفه </a:t>
            </a:r>
            <a:r>
              <a:rPr lang="fa-IR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به توانایی یا تمایل کودک به نشان دادن احساسات خود یا همدلی با دیگران اشاره دارد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44805" algn="r"/>
              </a:tabLst>
            </a:pPr>
            <a:r>
              <a:rPr lang="fa-IR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6-ارتباطات اجتماعی </a:t>
            </a:r>
            <a:r>
              <a:rPr lang="fa-IR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توانایی یا تمایل کودک به تعامل با دیگران، از طریق پاسخ دادن یا آغاز کردن  نشانه هایی دال بر علایق، نیازها و احساسات است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54635" algn="r"/>
              </a:tabLst>
            </a:pPr>
            <a:r>
              <a:rPr lang="fa-IR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7-</a:t>
            </a:r>
            <a:r>
              <a:rPr lang="fa-IR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	</a:t>
            </a:r>
            <a:r>
              <a:rPr lang="fa-IR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تعامل با دیگران </a:t>
            </a:r>
            <a:r>
              <a:rPr lang="fa-IR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به معنی توانایی یا تمایل کودک به پاسخ دادن یا آغاز کردن واکنش های اجتماعی نسبت به والدین، سایر بزرگسالان یا کودکان هم سن و سال است.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98D25114-DED7-47DB-9859-1595694AD9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566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2800" b="1" dirty="0">
                <a:solidFill>
                  <a:schemeClr val="tx1"/>
                </a:solidFill>
                <a:cs typeface="B Nazanin" pitchFamily="2" charset="-78"/>
              </a:rPr>
              <a:t>نقاط برش</a:t>
            </a:r>
            <a:endParaRPr lang="en-US" sz="2800" b="1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66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472C4"/>
              </a:buClr>
              <a:buFont typeface="Arial"/>
              <a:buNone/>
            </a:pPr>
            <a:endParaRPr lang="en-US" dirty="0">
              <a:solidFill>
                <a:prstClr val="black"/>
              </a:solidFill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956" y="1702124"/>
            <a:ext cx="9713843" cy="401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45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199" y="666205"/>
            <a:ext cx="10675513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fa-IR" sz="2800" dirty="0">
                <a:cs typeface="B Nazanin" panose="00000400000000000000" pitchFamily="2" charset="-78"/>
              </a:rPr>
              <a:t>امتیاز دهی به هر سوال پرسشنامه های تکمیل شده </a:t>
            </a:r>
            <a:r>
              <a:rPr lang="en-US" sz="2800" dirty="0">
                <a:cs typeface="B Nazanin" panose="00000400000000000000" pitchFamily="2" charset="-78"/>
              </a:rPr>
              <a:t>ASQ:SE-2 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67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986898" y="1567542"/>
            <a:ext cx="10526815" cy="49713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200000"/>
              </a:lnSpc>
              <a:buClr>
                <a:srgbClr val="4472C4"/>
              </a:buClr>
              <a:buNone/>
            </a:pPr>
            <a:r>
              <a:rPr lang="fa-IR" sz="1800" b="1" dirty="0">
                <a:cs typeface="B Nazanin" panose="00000400000000000000" pitchFamily="2" charset="-78"/>
              </a:rPr>
              <a:t>گزینه های پاسخ به هر سوال به صورت: «اغلب یا همیشه»؛ «گاهی»؛ «به ندرت یا هرگز» و «نگرانی در مورد این رفتار کودک» می باشد</a:t>
            </a:r>
            <a:endParaRPr lang="en-US" sz="1800" b="1" dirty="0">
              <a:cs typeface="B Nazanin" panose="00000400000000000000" pitchFamily="2" charset="-78"/>
            </a:endParaRPr>
          </a:p>
          <a:p>
            <a:pPr marL="0" indent="0" algn="just">
              <a:lnSpc>
                <a:spcPct val="200000"/>
              </a:lnSpc>
              <a:buClr>
                <a:srgbClr val="4472C4"/>
              </a:buClr>
              <a:buNone/>
            </a:pPr>
            <a:r>
              <a:rPr lang="fa-IR" sz="1800" b="1" dirty="0">
                <a:cs typeface="B Nazanin" panose="00000400000000000000" pitchFamily="2" charset="-78"/>
              </a:rPr>
              <a:t>به </a:t>
            </a:r>
            <a:r>
              <a:rPr lang="fa-IR" sz="1800" b="1" dirty="0">
                <a:solidFill>
                  <a:srgbClr val="00B0F0"/>
                </a:solidFill>
                <a:cs typeface="B Nazanin" panose="00000400000000000000" pitchFamily="2" charset="-78"/>
              </a:rPr>
              <a:t>گزینه «گاهی» و «نگرانی در مورد این رفتار کودک</a:t>
            </a:r>
            <a:r>
              <a:rPr lang="fa-IR" sz="1800" b="1" dirty="0">
                <a:cs typeface="B Nazanin" panose="00000400000000000000" pitchFamily="2" charset="-78"/>
              </a:rPr>
              <a:t>» همواره </a:t>
            </a:r>
            <a:r>
              <a:rPr lang="fa-IR" sz="1800" b="1" dirty="0">
                <a:solidFill>
                  <a:srgbClr val="FF0000"/>
                </a:solidFill>
                <a:cs typeface="B Nazanin" panose="00000400000000000000" pitchFamily="2" charset="-78"/>
              </a:rPr>
              <a:t>امتیاز 5 </a:t>
            </a:r>
            <a:r>
              <a:rPr lang="fa-IR" sz="1800" b="1" dirty="0">
                <a:cs typeface="B Nazanin" panose="00000400000000000000" pitchFamily="2" charset="-78"/>
              </a:rPr>
              <a:t>تعلق می گیرد که در پرسشنامه با </a:t>
            </a:r>
            <a:r>
              <a:rPr lang="fa-IR" sz="1800" b="1" dirty="0">
                <a:solidFill>
                  <a:srgbClr val="00B0F0"/>
                </a:solidFill>
                <a:cs typeface="B Nazanin" panose="00000400000000000000" pitchFamily="2" charset="-78"/>
              </a:rPr>
              <a:t>عدد رومی (</a:t>
            </a:r>
            <a:r>
              <a:rPr lang="en-US" sz="1800" b="1" dirty="0">
                <a:solidFill>
                  <a:srgbClr val="00B0F0"/>
                </a:solidFill>
                <a:cs typeface="B Nazanin" panose="00000400000000000000" pitchFamily="2" charset="-78"/>
              </a:rPr>
              <a:t>V</a:t>
            </a:r>
            <a:r>
              <a:rPr lang="fa-IR" sz="1800" b="1" dirty="0">
                <a:solidFill>
                  <a:srgbClr val="00B0F0"/>
                </a:solidFill>
                <a:cs typeface="B Nazanin" panose="00000400000000000000" pitchFamily="2" charset="-78"/>
              </a:rPr>
              <a:t>) </a:t>
            </a:r>
            <a:r>
              <a:rPr lang="fa-IR" sz="1800" b="1" dirty="0">
                <a:cs typeface="B Nazanin" panose="00000400000000000000" pitchFamily="2" charset="-78"/>
              </a:rPr>
              <a:t>مشخص شده است</a:t>
            </a:r>
            <a:endParaRPr lang="en-US" sz="1800" b="1" dirty="0">
              <a:cs typeface="B Nazanin" panose="00000400000000000000" pitchFamily="2" charset="-78"/>
            </a:endParaRPr>
          </a:p>
          <a:p>
            <a:pPr marL="0" indent="0" algn="just">
              <a:lnSpc>
                <a:spcPct val="200000"/>
              </a:lnSpc>
              <a:buClr>
                <a:srgbClr val="4472C4"/>
              </a:buClr>
              <a:buNone/>
            </a:pPr>
            <a:r>
              <a:rPr lang="fa-IR" sz="1800" b="1" dirty="0">
                <a:cs typeface="B Nazanin" panose="00000400000000000000" pitchFamily="2" charset="-78"/>
              </a:rPr>
              <a:t> </a:t>
            </a:r>
            <a:r>
              <a:rPr lang="fa-IR" sz="1800" b="1" dirty="0">
                <a:solidFill>
                  <a:srgbClr val="0070C0"/>
                </a:solidFill>
                <a:cs typeface="B Nazanin" panose="00000400000000000000" pitchFamily="2" charset="-78"/>
              </a:rPr>
              <a:t>گزینه «اغلب یا همیشه</a:t>
            </a:r>
            <a:r>
              <a:rPr lang="fa-IR" sz="1800" b="1" dirty="0">
                <a:cs typeface="B Nazanin" panose="00000400000000000000" pitchFamily="2" charset="-78"/>
              </a:rPr>
              <a:t>» در برخی سوالات </a:t>
            </a:r>
            <a:r>
              <a:rPr lang="fa-IR" sz="1800" b="1" dirty="0">
                <a:solidFill>
                  <a:srgbClr val="FF0000"/>
                </a:solidFill>
                <a:cs typeface="B Nazanin" panose="00000400000000000000" pitchFamily="2" charset="-78"/>
              </a:rPr>
              <a:t>امتیاز 10 </a:t>
            </a:r>
            <a:r>
              <a:rPr lang="fa-IR" sz="1800" b="1" dirty="0">
                <a:cs typeface="B Nazanin" panose="00000400000000000000" pitchFamily="2" charset="-78"/>
              </a:rPr>
              <a:t>که در پرسشنامه با </a:t>
            </a:r>
            <a:r>
              <a:rPr lang="fa-IR" sz="1800" b="1" dirty="0">
                <a:solidFill>
                  <a:srgbClr val="0070C0"/>
                </a:solidFill>
                <a:cs typeface="B Nazanin" panose="00000400000000000000" pitchFamily="2" charset="-78"/>
              </a:rPr>
              <a:t>(</a:t>
            </a:r>
            <a:r>
              <a:rPr lang="en-US" sz="1800" b="1" dirty="0">
                <a:solidFill>
                  <a:srgbClr val="0070C0"/>
                </a:solidFill>
                <a:cs typeface="B Nazanin" panose="00000400000000000000" pitchFamily="2" charset="-78"/>
              </a:rPr>
              <a:t>X</a:t>
            </a:r>
            <a:r>
              <a:rPr lang="fa-IR" sz="1800" b="1" dirty="0">
                <a:solidFill>
                  <a:srgbClr val="0070C0"/>
                </a:solidFill>
                <a:cs typeface="B Nazanin" panose="00000400000000000000" pitchFamily="2" charset="-78"/>
              </a:rPr>
              <a:t>)  </a:t>
            </a:r>
            <a:r>
              <a:rPr lang="fa-IR" sz="1800" b="1" dirty="0">
                <a:cs typeface="B Nazanin" panose="00000400000000000000" pitchFamily="2" charset="-78"/>
              </a:rPr>
              <a:t>و در برخی سوالات امتیاز صفر می گیرد که در پرسشنامه با </a:t>
            </a:r>
            <a:r>
              <a:rPr lang="fa-IR" sz="1800" b="1" dirty="0">
                <a:solidFill>
                  <a:srgbClr val="0070C0"/>
                </a:solidFill>
                <a:cs typeface="B Nazanin" panose="00000400000000000000" pitchFamily="2" charset="-78"/>
              </a:rPr>
              <a:t>(</a:t>
            </a:r>
            <a:r>
              <a:rPr lang="en-US" sz="1800" b="1" dirty="0">
                <a:solidFill>
                  <a:srgbClr val="0070C0"/>
                </a:solidFill>
                <a:cs typeface="B Nazanin" panose="00000400000000000000" pitchFamily="2" charset="-78"/>
              </a:rPr>
              <a:t>Z</a:t>
            </a:r>
            <a:r>
              <a:rPr lang="fa-IR" sz="1800" b="1" dirty="0">
                <a:solidFill>
                  <a:srgbClr val="0070C0"/>
                </a:solidFill>
                <a:cs typeface="B Nazanin" panose="00000400000000000000" pitchFamily="2" charset="-78"/>
              </a:rPr>
              <a:t>) </a:t>
            </a:r>
            <a:r>
              <a:rPr lang="fa-IR" sz="1800" b="1" dirty="0">
                <a:cs typeface="B Nazanin" panose="00000400000000000000" pitchFamily="2" charset="-78"/>
              </a:rPr>
              <a:t>مشخص شده است</a:t>
            </a:r>
            <a:endParaRPr lang="en-US" sz="1800" b="1" dirty="0">
              <a:cs typeface="B Nazanin" panose="00000400000000000000" pitchFamily="2" charset="-78"/>
            </a:endParaRPr>
          </a:p>
          <a:p>
            <a:pPr marL="0" indent="0" algn="just">
              <a:lnSpc>
                <a:spcPct val="200000"/>
              </a:lnSpc>
              <a:buClr>
                <a:srgbClr val="4472C4"/>
              </a:buClr>
              <a:buNone/>
            </a:pPr>
            <a:r>
              <a:rPr lang="fa-IR" sz="1800" b="1" dirty="0">
                <a:cs typeface="B Nazanin" panose="00000400000000000000" pitchFamily="2" charset="-78"/>
              </a:rPr>
              <a:t> </a:t>
            </a:r>
            <a:r>
              <a:rPr lang="fa-IR" sz="1800" b="1" u="sng" dirty="0">
                <a:solidFill>
                  <a:srgbClr val="C00000"/>
                </a:solidFill>
                <a:cs typeface="B Nazanin" panose="00000400000000000000" pitchFamily="2" charset="-78"/>
              </a:rPr>
              <a:t>گزینه «به ندرت یا هرگز» </a:t>
            </a:r>
            <a:r>
              <a:rPr lang="fa-IR" sz="1800" b="1" u="sng" dirty="0">
                <a:cs typeface="B Nazanin" panose="00000400000000000000" pitchFamily="2" charset="-78"/>
              </a:rPr>
              <a:t>در برخی سوالات </a:t>
            </a:r>
            <a:r>
              <a:rPr lang="fa-IR" sz="1800" b="1" u="sng" dirty="0">
                <a:solidFill>
                  <a:srgbClr val="C00000"/>
                </a:solidFill>
                <a:cs typeface="B Nazanin" panose="00000400000000000000" pitchFamily="2" charset="-78"/>
              </a:rPr>
              <a:t>امتیاز 10 </a:t>
            </a:r>
            <a:r>
              <a:rPr lang="fa-IR" sz="1800" b="1" u="sng" dirty="0">
                <a:cs typeface="B Nazanin" panose="00000400000000000000" pitchFamily="2" charset="-78"/>
              </a:rPr>
              <a:t>که در پرسشنامه با (</a:t>
            </a:r>
            <a:r>
              <a:rPr lang="en-US" sz="1800" b="1" u="sng" dirty="0">
                <a:cs typeface="B Nazanin" panose="00000400000000000000" pitchFamily="2" charset="-78"/>
              </a:rPr>
              <a:t>X</a:t>
            </a:r>
            <a:r>
              <a:rPr lang="fa-IR" sz="1800" b="1" u="sng" dirty="0">
                <a:cs typeface="B Nazanin" panose="00000400000000000000" pitchFamily="2" charset="-78"/>
              </a:rPr>
              <a:t>) و در برخی دیگر </a:t>
            </a:r>
            <a:r>
              <a:rPr lang="fa-IR" sz="1800" b="1" u="sng" dirty="0">
                <a:solidFill>
                  <a:srgbClr val="C00000"/>
                </a:solidFill>
                <a:cs typeface="B Nazanin" panose="00000400000000000000" pitchFamily="2" charset="-78"/>
              </a:rPr>
              <a:t>امتیاز صفر </a:t>
            </a:r>
            <a:r>
              <a:rPr lang="fa-IR" sz="1800" b="1" u="sng" dirty="0">
                <a:cs typeface="B Nazanin" panose="00000400000000000000" pitchFamily="2" charset="-78"/>
              </a:rPr>
              <a:t>می گیرد که در پرسشنامه با (</a:t>
            </a:r>
            <a:r>
              <a:rPr lang="en-US" sz="1800" b="1" u="sng" dirty="0">
                <a:cs typeface="B Nazanin" panose="00000400000000000000" pitchFamily="2" charset="-78"/>
              </a:rPr>
              <a:t>Z</a:t>
            </a:r>
            <a:r>
              <a:rPr lang="fa-IR" sz="1800" b="1" u="sng" dirty="0">
                <a:cs typeface="B Nazanin" panose="00000400000000000000" pitchFamily="2" charset="-78"/>
              </a:rPr>
              <a:t>) مشخص شده است</a:t>
            </a:r>
            <a:endParaRPr lang="en-US" sz="1800" b="1" u="sng" dirty="0">
              <a:cs typeface="B Nazanin" panose="00000400000000000000" pitchFamily="2" charset="-78"/>
            </a:endParaRPr>
          </a:p>
          <a:p>
            <a:pPr marL="0" indent="0">
              <a:lnSpc>
                <a:spcPct val="200000"/>
              </a:lnSpc>
              <a:buClr>
                <a:srgbClr val="4472C4"/>
              </a:buClr>
              <a:buNone/>
            </a:pPr>
            <a:r>
              <a:rPr lang="fa-IR" sz="1800" dirty="0">
                <a:cs typeface="B Nazanin" panose="00000400000000000000" pitchFamily="2" charset="-78"/>
              </a:rPr>
              <a:t>آوردن اعداد رومي به جای اعداد صفر و 5 و 10 جلوی پاسخ سوالات برای این است که در پاسخ دهي خانواده ها به سوالات مشکلي ایجاد نکند و نهایتا امتیازات کسب شده در هر پرسشنامه جمع زده شده و با نقطه برش اعلام شده برای هر گروه سنی، مقایسه می شود.</a:t>
            </a:r>
            <a:endParaRPr lang="en-US" sz="1800" dirty="0">
              <a:solidFill>
                <a:prstClr val="black"/>
              </a:solidFill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8474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2800" b="1" dirty="0">
                <a:cs typeface="B Nazanin" pitchFamily="2" charset="-78"/>
              </a:rPr>
              <a:t>امتیازات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68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472C4"/>
              </a:buClr>
              <a:buFont typeface="Arial"/>
              <a:buNone/>
            </a:pPr>
            <a:endParaRPr lang="en-US" dirty="0">
              <a:solidFill>
                <a:prstClr val="black"/>
              </a:solidFill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906" y="1599699"/>
            <a:ext cx="9953897" cy="43853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720AA9-447C-5998-5B7E-6664E085AA56}"/>
              </a:ext>
            </a:extLst>
          </p:cNvPr>
          <p:cNvSpPr txBox="1"/>
          <p:nvPr/>
        </p:nvSpPr>
        <p:spPr>
          <a:xfrm>
            <a:off x="2556293" y="3197299"/>
            <a:ext cx="130278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1">
              <a:lnSpc>
                <a:spcPct val="200000"/>
              </a:lnSpc>
            </a:pPr>
            <a:r>
              <a:rPr lang="fa-IR" sz="2000" b="1" dirty="0">
                <a:solidFill>
                  <a:srgbClr val="FF0000"/>
                </a:solidFill>
                <a:cs typeface="B Nazanin" panose="00000400000000000000" pitchFamily="2" charset="-78"/>
              </a:rPr>
              <a:t>9 گروه سنی از پرسشنامه      </a:t>
            </a:r>
          </a:p>
          <a:p>
            <a:pPr algn="ctr" defTabSz="457200" rtl="1">
              <a:lnSpc>
                <a:spcPct val="200000"/>
              </a:lnSpc>
            </a:pPr>
            <a:r>
              <a:rPr lang="fa-IR" sz="2000" b="1" dirty="0">
                <a:solidFill>
                  <a:srgbClr val="FF0000"/>
                </a:solidFill>
                <a:cs typeface="B Nazanin" panose="00000400000000000000" pitchFamily="2" charset="-78"/>
              </a:rPr>
              <a:t>  با توجه به محاسبه سن </a:t>
            </a:r>
            <a:endParaRPr lang="en-US" sz="2000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629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fa-IR" sz="2800" dirty="0">
                <a:cs typeface="B Nazanin" panose="00000400000000000000" pitchFamily="2" charset="-78"/>
              </a:rPr>
              <a:t>مقایسه امتیاز با نقاط برش 2-</a:t>
            </a:r>
            <a:r>
              <a:rPr lang="en-US" sz="2800" dirty="0">
                <a:cs typeface="B Nazanin" panose="00000400000000000000" pitchFamily="2" charset="-78"/>
              </a:rPr>
              <a:t> SE:ASQ</a:t>
            </a:r>
            <a:r>
              <a:rPr lang="fa-IR" sz="2800" dirty="0">
                <a:cs typeface="B Nazanin" panose="00000400000000000000" pitchFamily="2" charset="-78"/>
              </a:rPr>
              <a:t>و تصمیم گیری برای کودک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69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5593597" y="1723148"/>
            <a:ext cx="5318501" cy="46332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Clr>
                <a:srgbClr val="4472C4"/>
              </a:buClr>
              <a:buNone/>
            </a:pPr>
            <a:r>
              <a:rPr lang="fa-IR" sz="2000" b="1" dirty="0">
                <a:solidFill>
                  <a:srgbClr val="7030A0"/>
                </a:solidFill>
                <a:cs typeface="B Nazanin" panose="00000400000000000000" pitchFamily="2" charset="-78"/>
              </a:rPr>
              <a:t>گر</a:t>
            </a:r>
            <a:r>
              <a:rPr lang="fa-IR" b="1" dirty="0">
                <a:solidFill>
                  <a:srgbClr val="7030A0"/>
                </a:solidFill>
                <a:cs typeface="B Nazanin" panose="00000400000000000000" pitchFamily="2" charset="-78"/>
              </a:rPr>
              <a:t>وه اول: اگر امتیازکودک پایین تر از نقطه برش باشد، این نشان مي دهد که تکامل هیجاني-اجتماعي کودک در زمان اندازه گیری، عادی است و در مسیر طبیعی قرار دارد</a:t>
            </a:r>
          </a:p>
          <a:p>
            <a:pPr marL="0" indent="0">
              <a:lnSpc>
                <a:spcPct val="150000"/>
              </a:lnSpc>
              <a:buClr>
                <a:srgbClr val="4472C4"/>
              </a:buClr>
              <a:buNone/>
            </a:pPr>
            <a:r>
              <a:rPr lang="fa-IR" b="1" dirty="0">
                <a:cs typeface="B Nazanin" panose="00000400000000000000" pitchFamily="2" charset="-78"/>
              </a:rPr>
              <a:t> اقدام: در این صورت برای ارتقای تکامل کودک، فعالیت ها و تمرین های تکاملي 2-</a:t>
            </a:r>
            <a:r>
              <a:rPr lang="en-US" b="1" dirty="0">
                <a:cs typeface="B Nazanin" panose="00000400000000000000" pitchFamily="2" charset="-78"/>
              </a:rPr>
              <a:t>SE:ASQ</a:t>
            </a:r>
            <a:r>
              <a:rPr lang="fa-IR" b="1" dirty="0">
                <a:cs typeface="B Nazanin" panose="00000400000000000000" pitchFamily="2" charset="-78"/>
              </a:rPr>
              <a:t>را به خانواده ارائه دهید.</a:t>
            </a: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8956" y="1626308"/>
            <a:ext cx="4196447" cy="473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1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971508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fa-IR" sz="2800" dirty="0">
                <a:cs typeface="B Nazanin" panose="00000400000000000000" pitchFamily="2" charset="-78"/>
              </a:rPr>
              <a:t>مقایسه امتیاز با نقاط برش 2-</a:t>
            </a:r>
            <a:r>
              <a:rPr lang="en-US" sz="2800" dirty="0">
                <a:cs typeface="B Nazanin" panose="00000400000000000000" pitchFamily="2" charset="-78"/>
              </a:rPr>
              <a:t> SE:ASQ</a:t>
            </a:r>
            <a:r>
              <a:rPr lang="fa-IR" sz="2800" dirty="0">
                <a:cs typeface="B Nazanin" panose="00000400000000000000" pitchFamily="2" charset="-78"/>
              </a:rPr>
              <a:t>و تصمیم گیری برای کودک 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70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115877" y="1567541"/>
            <a:ext cx="10693831" cy="41441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Clr>
                <a:srgbClr val="4472C4"/>
              </a:buClr>
              <a:buNone/>
            </a:pPr>
            <a:r>
              <a:rPr lang="fa-IR" b="1" dirty="0">
                <a:solidFill>
                  <a:srgbClr val="7030A0"/>
                </a:solidFill>
                <a:cs typeface="B Nazanin" panose="00000400000000000000" pitchFamily="2" charset="-78"/>
              </a:rPr>
              <a:t>گروه دوم : امتیاز کودک در منطقه پایش قرار می گیرد یا امتیازش در منطقه طبیعي قرار دارد ولي والدینشان در بخش »کلیات« پرسشنامه ابراز نگراني کرده اند، اقدامات زیر را انجام دهید:</a:t>
            </a:r>
          </a:p>
          <a:p>
            <a:pPr marL="0" indent="0" algn="just">
              <a:lnSpc>
                <a:spcPct val="150000"/>
              </a:lnSpc>
              <a:buClr>
                <a:srgbClr val="4472C4"/>
              </a:buClr>
              <a:buNone/>
            </a:pPr>
            <a:r>
              <a:rPr lang="fa-IR" b="1" dirty="0">
                <a:cs typeface="B Nazanin" panose="00000400000000000000" pitchFamily="2" charset="-78"/>
              </a:rPr>
              <a:t>اقدام: فعالیت ها و تمرین های 2- </a:t>
            </a:r>
            <a:r>
              <a:rPr lang="en-US" b="1" dirty="0">
                <a:cs typeface="B Nazanin" panose="00000400000000000000" pitchFamily="2" charset="-78"/>
              </a:rPr>
              <a:t>SE:ASQ</a:t>
            </a:r>
            <a:r>
              <a:rPr lang="fa-IR" b="1" dirty="0">
                <a:cs typeface="B Nazanin" panose="00000400000000000000" pitchFamily="2" charset="-78"/>
              </a:rPr>
              <a:t> را به والدین ارایه می دهیم، به نگرانی های والدین گوش داده و برای حل مشکلات تمهیداتی اتخاذ می کنیم. از والدین می خواهیم 2 هفته بعد مراجعه کنند تا مطمئن شویم که فعالیت ها را درست انجام می دهند</a:t>
            </a:r>
          </a:p>
          <a:p>
            <a:pPr marL="0" indent="0" algn="just">
              <a:lnSpc>
                <a:spcPct val="150000"/>
              </a:lnSpc>
              <a:buClr>
                <a:srgbClr val="4472C4"/>
              </a:buClr>
              <a:buNone/>
            </a:pPr>
            <a:r>
              <a:rPr lang="fa-IR" b="1" dirty="0">
                <a:cs typeface="B Nazanin" panose="00000400000000000000" pitchFamily="2" charset="-78"/>
              </a:rPr>
              <a:t> بعد از 2 ماه مجددا کودک را با همان فرم ارزیابی می کنیم. اگر باز هم امتیاز کودک در منطقه پایش قرار گیرد کودک برای ارزیابی های تکمیلی و تشخیصی به پزشک متخصص تکامل و رفتار ارجاع می شود.</a:t>
            </a: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2779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2800" b="1" dirty="0">
                <a:solidFill>
                  <a:srgbClr val="FF0000"/>
                </a:solidFill>
                <a:cs typeface="B Nazanin" panose="00000400000000000000" pitchFamily="2" charset="-78"/>
              </a:rPr>
              <a:t>توجه کنید </a:t>
            </a:r>
            <a:endParaRPr lang="en-US" sz="2800" b="1" dirty="0">
              <a:solidFill>
                <a:srgbClr val="FF0000"/>
              </a:solidFill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71</a:t>
            </a:fld>
            <a:endParaRPr lang="fa-I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Clr>
                <a:srgbClr val="4472C4"/>
              </a:buClr>
              <a:buNone/>
            </a:pPr>
            <a:endParaRPr lang="fa-IR" b="1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0" indent="0" algn="just">
              <a:lnSpc>
                <a:spcPct val="150000"/>
              </a:lnSpc>
              <a:buClr>
                <a:srgbClr val="4472C4"/>
              </a:buClr>
              <a:buNone/>
            </a:pPr>
            <a:r>
              <a:rPr lang="fa-IR" b="1" dirty="0">
                <a:solidFill>
                  <a:schemeClr val="tx1"/>
                </a:solidFill>
                <a:cs typeface="B Nazanin" panose="00000400000000000000" pitchFamily="2" charset="-78"/>
              </a:rPr>
              <a:t>اگر نمره کودک در منطقه طبیعي یا در منطقه پایش قرار داشته باشد، چنانچه والدین </a:t>
            </a:r>
            <a:r>
              <a:rPr lang="fa-IR" b="1" dirty="0">
                <a:solidFill>
                  <a:srgbClr val="FF0000"/>
                </a:solidFill>
                <a:cs typeface="B Nazanin" panose="00000400000000000000" pitchFamily="2" charset="-78"/>
              </a:rPr>
              <a:t>درمورد هر یک از سوالات پرسشنامه، یا در پاسخ به سوالات کلي آخر پرسشنامه، ابراز نگراني کرده باشند، </a:t>
            </a:r>
          </a:p>
          <a:p>
            <a:pPr marL="0" indent="0" algn="ctr">
              <a:lnSpc>
                <a:spcPct val="150000"/>
              </a:lnSpc>
              <a:buClr>
                <a:srgbClr val="4472C4"/>
              </a:buClr>
              <a:buNone/>
            </a:pPr>
            <a:r>
              <a:rPr lang="fa-IR" b="1" dirty="0">
                <a:solidFill>
                  <a:schemeClr val="tx1"/>
                </a:solidFill>
                <a:cs typeface="B Nazanin" panose="00000400000000000000" pitchFamily="2" charset="-78"/>
              </a:rPr>
              <a:t>نتایج را با پزشک مرکز خدمات جامع سلامت در میان بگذارید؛ </a:t>
            </a:r>
          </a:p>
          <a:p>
            <a:pPr marL="0" indent="0" algn="ctr">
              <a:lnSpc>
                <a:spcPct val="150000"/>
              </a:lnSpc>
              <a:buClr>
                <a:srgbClr val="4472C4"/>
              </a:buClr>
              <a:buNone/>
            </a:pPr>
            <a:r>
              <a:rPr lang="fa-IR" b="1" dirty="0">
                <a:solidFill>
                  <a:schemeClr val="tx1"/>
                </a:solidFill>
                <a:cs typeface="B Nazanin" panose="00000400000000000000" pitchFamily="2" charset="-78"/>
              </a:rPr>
              <a:t>در صورت لزوم کودک به پزشک متخصص تکامل و رفتار ارجاع شود.</a:t>
            </a:r>
            <a:endParaRPr lang="en-US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9864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018902" y="666205"/>
            <a:ext cx="9953898" cy="901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 rtl="1"/>
            <a:r>
              <a:rPr lang="fa-IR" sz="2800" dirty="0"/>
              <a:t/>
            </a:r>
            <a:br>
              <a:rPr lang="fa-IR" sz="2800" dirty="0"/>
            </a:br>
            <a:r>
              <a:rPr lang="fa-IR" sz="3100" b="1" dirty="0">
                <a:cs typeface="B Nazanin" panose="00000400000000000000" pitchFamily="2" charset="-78"/>
              </a:rPr>
              <a:t>ارتباط مناسب با والدین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5CCB78-05C0-4257-8FB3-179BB3D878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968" y="6442075"/>
            <a:ext cx="1600200" cy="2794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140</a:t>
            </a:r>
            <a:r>
              <a:rPr lang="fa-IR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D5DE7-6FFA-43A4-803F-505AF1B38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B41230-C169-4EDB-8901-6341CE2DB250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804530A-588D-4BB4-A8C3-78AD389E0D90}"/>
              </a:ext>
            </a:extLst>
          </p:cNvPr>
          <p:cNvSpPr txBox="1">
            <a:spLocks/>
          </p:cNvSpPr>
          <p:nvPr/>
        </p:nvSpPr>
        <p:spPr>
          <a:xfrm>
            <a:off x="1018902" y="1567541"/>
            <a:ext cx="9953898" cy="48745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70AD47"/>
              </a:buClr>
              <a:buFont typeface="Wingdings" pitchFamily="2" charset="2"/>
              <a:buChar char="Ø"/>
              <a:defRPr/>
            </a:pPr>
            <a:r>
              <a:rPr lang="fa-IR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وقت کافی و مناسبی را برای انجام مراقبت در نظر بگیرید</a:t>
            </a:r>
          </a:p>
          <a:p>
            <a:pPr>
              <a:buClr>
                <a:srgbClr val="70AD47"/>
              </a:buClr>
              <a:buFont typeface="Wingdings" pitchFamily="2" charset="2"/>
              <a:buChar char="Ø"/>
              <a:defRPr/>
            </a:pPr>
            <a:r>
              <a:rPr lang="fa-IR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برای حفظ حريم خصوصی اهميت قائل شويد</a:t>
            </a:r>
          </a:p>
          <a:p>
            <a:pPr>
              <a:buClr>
                <a:srgbClr val="70AD47"/>
              </a:buClr>
              <a:buFont typeface="Wingdings" pitchFamily="2" charset="2"/>
              <a:buChar char="Ø"/>
              <a:defRPr/>
            </a:pPr>
            <a:r>
              <a:rPr lang="ar-SA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برخورد م</a:t>
            </a:r>
            <a:r>
              <a:rPr lang="fa-IR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و</a:t>
            </a:r>
            <a:r>
              <a:rPr lang="ar-SA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دبانه و احترام آميز با والد</a:t>
            </a:r>
            <a:r>
              <a:rPr lang="fa-IR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ین</a:t>
            </a:r>
            <a:r>
              <a:rPr lang="ar-SA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 و كودك در تمام مراحل </a:t>
            </a:r>
            <a:r>
              <a:rPr lang="fa-IR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داشته باشید</a:t>
            </a:r>
          </a:p>
          <a:p>
            <a:pPr>
              <a:buClr>
                <a:srgbClr val="70AD47"/>
              </a:buClr>
              <a:buFont typeface="Wingdings" pitchFamily="2" charset="2"/>
              <a:buChar char="Ø"/>
              <a:defRPr/>
            </a:pPr>
            <a:r>
              <a:rPr lang="fa-IR" sz="1800" b="1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با لبخند و رویی گشاده از والدین استقبال كنيد با آنها احوال پرسی کنید و</a:t>
            </a:r>
            <a:r>
              <a:rPr lang="en-US" sz="1800" b="1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1800" b="1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خود را معرفی نمایید</a:t>
            </a:r>
            <a:r>
              <a:rPr lang="en-US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endParaRPr lang="fa-IR" sz="1800" b="1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>
              <a:buClr>
                <a:srgbClr val="70AD47"/>
              </a:buClr>
              <a:buFont typeface="Wingdings" pitchFamily="2" charset="2"/>
              <a:buChar char="Ø"/>
              <a:defRPr/>
            </a:pPr>
            <a:r>
              <a:rPr lang="ar-SA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با لحن</a:t>
            </a:r>
            <a:r>
              <a:rPr lang="fa-IR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ی</a:t>
            </a:r>
            <a:r>
              <a:rPr lang="ar-SA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 آرام</a:t>
            </a:r>
            <a:r>
              <a:rPr lang="fa-IR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،</a:t>
            </a:r>
            <a:r>
              <a:rPr lang="ar-SA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 مطمئن</a:t>
            </a:r>
            <a:r>
              <a:rPr lang="fa-IR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 و قابل درک</a:t>
            </a:r>
            <a:r>
              <a:rPr lang="ar-SA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 با </a:t>
            </a:r>
            <a:r>
              <a:rPr lang="fa-IR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آنها</a:t>
            </a:r>
            <a:r>
              <a:rPr lang="ar-SA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 صحبت كنيد</a:t>
            </a:r>
            <a:r>
              <a:rPr lang="fa-IR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 و به آنها آرامش دهید </a:t>
            </a:r>
          </a:p>
          <a:p>
            <a:pPr>
              <a:buClr>
                <a:srgbClr val="70AD47"/>
              </a:buClr>
              <a:buFont typeface="Wingdings" pitchFamily="2" charset="2"/>
              <a:buChar char="Ø"/>
              <a:defRPr/>
            </a:pPr>
            <a:r>
              <a:rPr lang="fa-IR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در مورد علت مراجعه سوال کنید و با دقت گوش کنید</a:t>
            </a:r>
          </a:p>
          <a:p>
            <a:pPr>
              <a:buClr>
                <a:srgbClr val="70AD47"/>
              </a:buClr>
              <a:buFont typeface="Wingdings" pitchFamily="2" charset="2"/>
              <a:buChar char="Ø"/>
              <a:defRPr/>
            </a:pPr>
            <a:r>
              <a:rPr lang="ar-SA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در</a:t>
            </a:r>
            <a:r>
              <a:rPr lang="en-US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r>
              <a:rPr lang="ar-SA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كنار</a:t>
            </a:r>
            <a:r>
              <a:rPr lang="fa-IR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صندلی خود، </a:t>
            </a:r>
            <a:r>
              <a:rPr lang="ar-SA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صندلي جهت نشستن </a:t>
            </a:r>
            <a:r>
              <a:rPr lang="fa-IR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والدین در نظر بگیرید </a:t>
            </a:r>
          </a:p>
          <a:p>
            <a:pPr>
              <a:buClr>
                <a:srgbClr val="70AD47"/>
              </a:buClr>
              <a:buFont typeface="Wingdings" pitchFamily="2" charset="2"/>
              <a:buChar char="Ø"/>
              <a:defRPr/>
            </a:pPr>
            <a:r>
              <a:rPr lang="fa-IR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در</a:t>
            </a:r>
            <a:r>
              <a:rPr lang="en-US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r>
              <a:rPr lang="fa-IR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هنگام ارزیابی کودک بیان کنید چه کاری </a:t>
            </a:r>
            <a:r>
              <a:rPr lang="ar-SA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می­خواهید</a:t>
            </a:r>
            <a:r>
              <a:rPr lang="fa-IR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 انجام دهید</a:t>
            </a:r>
          </a:p>
          <a:p>
            <a:pPr>
              <a:buClr>
                <a:srgbClr val="70AD47"/>
              </a:buClr>
              <a:buFont typeface="Wingdings" pitchFamily="2" charset="2"/>
              <a:buChar char="Ø"/>
              <a:defRPr/>
            </a:pPr>
            <a:r>
              <a:rPr lang="fa-IR" sz="1800" b="1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ارائه </a:t>
            </a:r>
            <a:r>
              <a:rPr lang="ar-SA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مراقبت­ها</a:t>
            </a:r>
            <a:r>
              <a:rPr lang="fa-IR" sz="1800" b="1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 را همراه با ارزیابی صحیح انجام دهید</a:t>
            </a:r>
          </a:p>
          <a:p>
            <a:pPr>
              <a:buClr>
                <a:srgbClr val="70AD47"/>
              </a:buClr>
              <a:buFont typeface="Wingdings" pitchFamily="2" charset="2"/>
              <a:buChar char="Ø"/>
              <a:defRPr/>
            </a:pPr>
            <a:r>
              <a:rPr lang="fa-IR" sz="1800" b="1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 آموزش و</a:t>
            </a:r>
            <a:r>
              <a:rPr lang="ar-SA" sz="1800" b="1" dirty="0">
                <a:solidFill>
                  <a:prstClr val="black"/>
                </a:solidFill>
                <a:cs typeface="B Nazanin" panose="00000400000000000000" pitchFamily="2" charset="-78"/>
              </a:rPr>
              <a:t> توصیه­های</a:t>
            </a:r>
            <a:r>
              <a:rPr lang="fa-IR" sz="1800" b="1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 لازم را ارائه دهید و پسخوراند بگیرید</a:t>
            </a:r>
            <a:endParaRPr lang="fa-IR" sz="1800" b="1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>
              <a:buClr>
                <a:srgbClr val="70AD47"/>
              </a:buClr>
              <a:buFont typeface="Wingdings" pitchFamily="2" charset="2"/>
              <a:buChar char="Ø"/>
              <a:defRPr/>
            </a:pPr>
            <a:r>
              <a:rPr lang="fa-IR" sz="1800" b="1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زمان مرجعه بعدی را تعیین کنید.</a:t>
            </a:r>
            <a:endParaRPr lang="en-US" sz="1800" b="1" dirty="0">
              <a:solidFill>
                <a:prstClr val="black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07D8A639-B496-40D1-BE8E-5E702E8B3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2600D7-E868-4DEA-A27E-C5A99CA2B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686" y="541745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3628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>
            <a:extLst>
              <a:ext uri="{FF2B5EF4-FFF2-40B4-BE49-F238E27FC236}">
                <a16:creationId xmlns:a16="http://schemas.microsoft.com/office/drawing/2014/main" id="{23EC83BA-9AAE-43B4-8161-4BD3A021DF6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109213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7191" y="5594866"/>
            <a:ext cx="673582" cy="741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Bevel 4">
            <a:extLst>
              <a:ext uri="{FF2B5EF4-FFF2-40B4-BE49-F238E27FC236}">
                <a16:creationId xmlns:a16="http://schemas.microsoft.com/office/drawing/2014/main" id="{52A755B8-0DD6-44C9-A6A2-76196BF88069}"/>
              </a:ext>
            </a:extLst>
          </p:cNvPr>
          <p:cNvSpPr/>
          <p:nvPr/>
        </p:nvSpPr>
        <p:spPr>
          <a:xfrm>
            <a:off x="1676147" y="1071564"/>
            <a:ext cx="8925592" cy="4523301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4400" b="1" dirty="0">
                <a:cs typeface="B Nazanin" panose="00000400000000000000" pitchFamily="2" charset="-78"/>
              </a:rPr>
              <a:t>کارگروهی / پرسش و پاسخ</a:t>
            </a:r>
            <a:endParaRPr lang="en-US" sz="44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4638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7191" y="5594866"/>
            <a:ext cx="673582" cy="741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Bevel 4">
            <a:extLst>
              <a:ext uri="{FF2B5EF4-FFF2-40B4-BE49-F238E27FC236}">
                <a16:creationId xmlns:a16="http://schemas.microsoft.com/office/drawing/2014/main" id="{52A755B8-0DD6-44C9-A6A2-76196BF88069}"/>
              </a:ext>
            </a:extLst>
          </p:cNvPr>
          <p:cNvSpPr/>
          <p:nvPr/>
        </p:nvSpPr>
        <p:spPr>
          <a:xfrm>
            <a:off x="1676147" y="1071564"/>
            <a:ext cx="8925592" cy="4523301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2400" b="1" dirty="0">
                <a:cs typeface="B Nazanin" panose="00000400000000000000" pitchFamily="2" charset="-78"/>
              </a:rPr>
              <a:t>غربالگری اتیسم</a:t>
            </a:r>
          </a:p>
          <a:p>
            <a:pPr algn="ctr" rtl="1"/>
            <a:r>
              <a:rPr lang="fa-IR" sz="2400" b="1" dirty="0">
                <a:cs typeface="B Nazanin" panose="00000400000000000000" pitchFamily="2" charset="-78"/>
              </a:rPr>
              <a:t>خانم طاهره رضی</a:t>
            </a:r>
          </a:p>
          <a:p>
            <a:pPr algn="ctr" rtl="1"/>
            <a:r>
              <a:rPr lang="fa-IR" sz="2400" b="1" dirty="0">
                <a:cs typeface="B Nazanin" panose="00000400000000000000" pitchFamily="2" charset="-78"/>
              </a:rPr>
              <a:t>دانشجو دکترای آموزش بهداشت و ارتقاء سلامت </a:t>
            </a:r>
          </a:p>
          <a:p>
            <a:pPr algn="ctr" rtl="1"/>
            <a:r>
              <a:rPr lang="fa-IR" sz="2400" b="1" dirty="0">
                <a:cs typeface="B Nazanin" panose="00000400000000000000" pitchFamily="2" charset="-78"/>
              </a:rPr>
              <a:t>دانشگاه علوم پزشکی همدان</a:t>
            </a:r>
            <a:endParaRPr lang="en-US" sz="24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945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018902" y="666205"/>
            <a:ext cx="9953898" cy="90133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a-IR" sz="2800" b="1" dirty="0">
                <a:cs typeface="B Nazanin" pitchFamily="2" charset="-78"/>
              </a:rPr>
              <a:t> اهداف آموزشی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1966" y="1567543"/>
            <a:ext cx="9940834" cy="468085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 rtl="1">
              <a:lnSpc>
                <a:spcPct val="170000"/>
              </a:lnSpc>
              <a:buNone/>
            </a:pPr>
            <a:r>
              <a:rPr lang="fa-IR" dirty="0">
                <a:cs typeface="B Nazanin" panose="00000400000000000000" pitchFamily="2" charset="-78"/>
              </a:rPr>
              <a:t> انتظار </a:t>
            </a:r>
            <a:r>
              <a:rPr lang="ar-SA" dirty="0">
                <a:solidFill>
                  <a:prstClr val="black"/>
                </a:solidFill>
                <a:cs typeface="B Nazanin" panose="00000400000000000000" pitchFamily="2" charset="-78"/>
              </a:rPr>
              <a:t>می­</a:t>
            </a:r>
            <a:r>
              <a:rPr lang="fa-IR" dirty="0">
                <a:cs typeface="B Nazanin" panose="00000400000000000000" pitchFamily="2" charset="-78"/>
              </a:rPr>
              <a:t>رود در پایان این بخش مخاطبین برنامه بتوانند:</a:t>
            </a:r>
          </a:p>
          <a:p>
            <a:pPr algn="just" rtl="1">
              <a:lnSpc>
                <a:spcPct val="17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a-IR" dirty="0">
                <a:cs typeface="B Nazanin" panose="00000400000000000000" pitchFamily="2" charset="-78"/>
              </a:rPr>
              <a:t>  انواع ابزارهای غربالگری اتیسم را بیان کنند </a:t>
            </a:r>
          </a:p>
          <a:p>
            <a:pPr algn="just" rtl="1">
              <a:lnSpc>
                <a:spcPct val="17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a-IR" dirty="0">
                <a:cs typeface="B Nazanin" panose="00000400000000000000" pitchFamily="2" charset="-78"/>
              </a:rPr>
              <a:t>  ابزارهای غربالگری عمومی اتیسم نام ببرند</a:t>
            </a:r>
          </a:p>
          <a:p>
            <a:pPr algn="just" rtl="1">
              <a:lnSpc>
                <a:spcPct val="17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a-IR" dirty="0">
                <a:cs typeface="B Nazanin" panose="00000400000000000000" pitchFamily="2" charset="-78"/>
              </a:rPr>
              <a:t>  ابزارهای غربالگری اختصاصی اتیسم را نام ببرند</a:t>
            </a:r>
          </a:p>
          <a:p>
            <a:pPr algn="just" rtl="1">
              <a:lnSpc>
                <a:spcPct val="17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endParaRPr lang="fa-IR" dirty="0">
              <a:cs typeface="B Nazanin" panose="00000400000000000000" pitchFamily="2" charset="-78"/>
            </a:endParaRPr>
          </a:p>
          <a:p>
            <a:pPr marL="0" indent="0" algn="just" rtl="1">
              <a:lnSpc>
                <a:spcPct val="170000"/>
              </a:lnSpc>
              <a:buNone/>
            </a:pPr>
            <a:endParaRPr lang="fa-IR" dirty="0">
              <a:cs typeface="B Nazanin" panose="00000400000000000000" pitchFamily="2" charset="-78"/>
            </a:endParaRPr>
          </a:p>
          <a:p>
            <a:pPr marL="0" indent="0" algn="just" rtl="1">
              <a:lnSpc>
                <a:spcPct val="170000"/>
              </a:lnSpc>
              <a:buNone/>
            </a:pPr>
            <a:endParaRPr lang="fa-IR" dirty="0">
              <a:cs typeface="B Nazanin" panose="00000400000000000000" pitchFamily="2" charset="-78"/>
            </a:endParaRPr>
          </a:p>
          <a:p>
            <a:pPr marL="0" indent="0" algn="just" rtl="1">
              <a:lnSpc>
                <a:spcPct val="170000"/>
              </a:lnSpc>
              <a:buNone/>
            </a:pPr>
            <a:endParaRPr lang="fa-IR" dirty="0">
              <a:cs typeface="B Nazanin" panose="00000400000000000000" pitchFamily="2" charset="-78"/>
            </a:endParaRPr>
          </a:p>
          <a:p>
            <a:pPr marL="0" indent="0" algn="just" rtl="1">
              <a:lnSpc>
                <a:spcPct val="170000"/>
              </a:lnSpc>
              <a:buNone/>
            </a:pPr>
            <a:endParaRPr lang="fa-IR" dirty="0">
              <a:cs typeface="B Nazanin" panose="00000400000000000000" pitchFamily="2" charset="-78"/>
            </a:endParaRPr>
          </a:p>
          <a:p>
            <a:pPr marL="0" indent="0" algn="just" rtl="1">
              <a:lnSpc>
                <a:spcPct val="170000"/>
              </a:lnSpc>
              <a:buNone/>
            </a:pPr>
            <a:endParaRPr lang="fa-IR" dirty="0">
              <a:cs typeface="B Nazanin" panose="00000400000000000000" pitchFamily="2" charset="-78"/>
            </a:endParaRPr>
          </a:p>
          <a:p>
            <a:pPr marL="0" indent="0" algn="just" rtl="1">
              <a:lnSpc>
                <a:spcPct val="170000"/>
              </a:lnSpc>
              <a:buNone/>
            </a:pPr>
            <a:endParaRPr lang="fa-IR" sz="2800" dirty="0">
              <a:cs typeface="B Nazanin" pitchFamily="2" charset="-78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800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B90BB6-F41B-4E80-B90A-94EEA91C1F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2308" y="63992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E23A3-D07E-4C09-9C53-AE17C5BD7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76</a:t>
            </a:fld>
            <a:endParaRPr lang="fa-IR" dirty="0"/>
          </a:p>
        </p:txBody>
      </p:sp>
      <p:pic>
        <p:nvPicPr>
          <p:cNvPr id="7" name="Picture 6" descr="C:\Users\MEHR\Desktop\2-1.png">
            <a:extLst>
              <a:ext uri="{FF2B5EF4-FFF2-40B4-BE49-F238E27FC236}">
                <a16:creationId xmlns:a16="http://schemas.microsoft.com/office/drawing/2014/main" id="{994F4EF5-A53F-47D6-A3DF-0FFAFE3CC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38C138-E866-4D51-B6B6-DA398FB75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384" y="5707319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2585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018902" y="666205"/>
            <a:ext cx="9953898" cy="90133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a-IR" sz="2800" b="1" dirty="0">
                <a:cs typeface="B Nazanin" pitchFamily="2" charset="-78"/>
              </a:rPr>
              <a:t>غربالگری اتیسم 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1966" y="1567543"/>
            <a:ext cx="4967052" cy="468085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 rtl="1">
              <a:lnSpc>
                <a:spcPct val="17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a-IR" sz="3200" dirty="0">
                <a:cs typeface="B Nazanin" pitchFamily="2" charset="-78"/>
              </a:rPr>
              <a:t> </a:t>
            </a:r>
            <a:r>
              <a:rPr lang="fa-IR" sz="3200" dirty="0">
                <a:solidFill>
                  <a:schemeClr val="accent1"/>
                </a:solidFill>
                <a:cs typeface="B Nazanin" pitchFamily="2" charset="-78"/>
              </a:rPr>
              <a:t>اتیسم(</a:t>
            </a:r>
            <a:r>
              <a:rPr lang="en-US" dirty="0">
                <a:solidFill>
                  <a:schemeClr val="accent1"/>
                </a:solidFill>
                <a:cs typeface="B Nazanin" pitchFamily="2" charset="-78"/>
              </a:rPr>
              <a:t>Autism</a:t>
            </a:r>
            <a:r>
              <a:rPr lang="fa-IR" sz="3200" dirty="0">
                <a:solidFill>
                  <a:schemeClr val="accent1"/>
                </a:solidFill>
                <a:cs typeface="B Nazanin" pitchFamily="2" charset="-78"/>
              </a:rPr>
              <a:t>)</a:t>
            </a:r>
            <a:r>
              <a:rPr lang="ar-SA" sz="3200" dirty="0">
                <a:cs typeface="B Nazanin" panose="00000400000000000000" pitchFamily="2" charset="-78"/>
              </a:rPr>
              <a:t>،</a:t>
            </a:r>
            <a:r>
              <a:rPr lang="fa-IR" sz="3200">
                <a:cs typeface="B Nazanin" panose="00000400000000000000" pitchFamily="2" charset="-78"/>
              </a:rPr>
              <a:t> </a:t>
            </a:r>
            <a:r>
              <a:rPr lang="ar-SA" sz="3200">
                <a:cs typeface="B Nazanin" panose="00000400000000000000" pitchFamily="2" charset="-78"/>
              </a:rPr>
              <a:t>یک</a:t>
            </a:r>
            <a:r>
              <a:rPr lang="fa-IR" sz="3200" dirty="0">
                <a:cs typeface="B Nazanin" pitchFamily="2" charset="-78"/>
              </a:rPr>
              <a:t> اختلال تکاملی عصبی </a:t>
            </a:r>
            <a:r>
              <a:rPr lang="ar-SA" sz="3200" dirty="0">
                <a:cs typeface="B Nazanin" pitchFamily="2" charset="-78"/>
              </a:rPr>
              <a:t>است که عملکرد مغز را تحت تأثیر قرار می‌دهد</a:t>
            </a:r>
            <a:endParaRPr lang="fa-IR" sz="3200" dirty="0">
              <a:cs typeface="B Nazanin" pitchFamily="2" charset="-78"/>
            </a:endParaRPr>
          </a:p>
          <a:p>
            <a:pPr algn="just" rtl="1">
              <a:lnSpc>
                <a:spcPct val="17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a-IR" sz="3200" dirty="0">
                <a:solidFill>
                  <a:schemeClr val="accent1"/>
                </a:solidFill>
                <a:cs typeface="B Nazanin" pitchFamily="2" charset="-78"/>
              </a:rPr>
              <a:t>غربالگری(</a:t>
            </a:r>
            <a:r>
              <a:rPr lang="en-US" sz="2600" dirty="0">
                <a:solidFill>
                  <a:schemeClr val="accent1"/>
                </a:solidFill>
                <a:cs typeface="B Nazanin" pitchFamily="2" charset="-78"/>
              </a:rPr>
              <a:t>Screening</a:t>
            </a:r>
            <a:r>
              <a:rPr lang="fa-IR" sz="3200" dirty="0">
                <a:solidFill>
                  <a:schemeClr val="accent1"/>
                </a:solidFill>
                <a:cs typeface="B Nazanin" pitchFamily="2" charset="-78"/>
              </a:rPr>
              <a:t>)</a:t>
            </a:r>
            <a:r>
              <a:rPr lang="ar-SA" sz="3200" dirty="0">
                <a:cs typeface="B Nazanin" panose="00000400000000000000" pitchFamily="2" charset="-78"/>
              </a:rPr>
              <a:t>،</a:t>
            </a:r>
            <a:r>
              <a:rPr lang="fa-IR" sz="3200" dirty="0">
                <a:cs typeface="B Nazanin" pitchFamily="2" charset="-78"/>
              </a:rPr>
              <a:t> بررسی افراد به ظاهر سالم با استفاده از </a:t>
            </a:r>
            <a:r>
              <a:rPr lang="fa-IR" dirty="0">
                <a:cs typeface="B Nazanin" panose="00000400000000000000" pitchFamily="2" charset="-78"/>
              </a:rPr>
              <a:t>آزمون­های</a:t>
            </a:r>
            <a:r>
              <a:rPr lang="fa-IR" sz="3200" dirty="0">
                <a:cs typeface="B Nazanin" pitchFamily="2" charset="-78"/>
              </a:rPr>
              <a:t> ویژه جهت تشخیص زودهنگام بیماری است.</a:t>
            </a:r>
            <a:endParaRPr lang="en-US" sz="3200" dirty="0">
              <a:cs typeface="B Nazanin" pitchFamily="2" charset="-78"/>
            </a:endParaRPr>
          </a:p>
          <a:p>
            <a:pPr algn="just">
              <a:lnSpc>
                <a:spcPct val="120000"/>
              </a:lnSpc>
              <a:buNone/>
            </a:pPr>
            <a:endParaRPr lang="fa-IR" sz="2800" dirty="0">
              <a:cs typeface="B Nazanin" pitchFamily="2" charset="-78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800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B90BB6-F41B-4E80-B90A-94EEA91C1F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2308" y="63992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E23A3-D07E-4C09-9C53-AE17C5BD7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77</a:t>
            </a:fld>
            <a:endParaRPr lang="fa-IR" dirty="0"/>
          </a:p>
        </p:txBody>
      </p:sp>
      <p:pic>
        <p:nvPicPr>
          <p:cNvPr id="7" name="Picture 6" descr="C:\Users\MEHR\Desktop\2-1.png">
            <a:extLst>
              <a:ext uri="{FF2B5EF4-FFF2-40B4-BE49-F238E27FC236}">
                <a16:creationId xmlns:a16="http://schemas.microsoft.com/office/drawing/2014/main" id="{994F4EF5-A53F-47D6-A3DF-0FFAFE3CC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38C138-E866-4D51-B6B6-DA398FB75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384" y="5707319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471AAE7-C1CD-49D1-9676-2315938515E1}"/>
              </a:ext>
            </a:extLst>
          </p:cNvPr>
          <p:cNvSpPr txBox="1">
            <a:spLocks/>
          </p:cNvSpPr>
          <p:nvPr/>
        </p:nvSpPr>
        <p:spPr>
          <a:xfrm>
            <a:off x="6018812" y="1567542"/>
            <a:ext cx="4953988" cy="46808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lnSpc>
                <a:spcPct val="170000"/>
              </a:lnSpc>
              <a:buFont typeface="Arial" panose="020B0604020202020204" pitchFamily="34" charset="0"/>
              <a:buNone/>
            </a:pPr>
            <a:endParaRPr lang="en-US" sz="3200" dirty="0">
              <a:cs typeface="B Nazanin" pitchFamily="2" charset="-78"/>
            </a:endParaRPr>
          </a:p>
          <a:p>
            <a:pPr algn="just">
              <a:lnSpc>
                <a:spcPct val="120000"/>
              </a:lnSpc>
              <a:buFont typeface="Arial" panose="020B0604020202020204" pitchFamily="34" charset="0"/>
              <a:buNone/>
            </a:pPr>
            <a:endParaRPr lang="fa-IR" dirty="0">
              <a:cs typeface="B Nazanin" pitchFamily="2" charset="-78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cs typeface="B Nazanin" pitchFamily="2" charset="-78"/>
            </a:endParaRPr>
          </a:p>
        </p:txBody>
      </p:sp>
      <p:pic>
        <p:nvPicPr>
          <p:cNvPr id="12" name="Picture 11" descr="C:\Users\MEHR\Desktop\ژورنال\New folder\0be1237d571116f3e8a27d36355605066dc264b6_1690161579.jpg">
            <a:extLst>
              <a:ext uri="{FF2B5EF4-FFF2-40B4-BE49-F238E27FC236}">
                <a16:creationId xmlns:a16="http://schemas.microsoft.com/office/drawing/2014/main" id="{B80FB934-90C6-40F4-B4EA-598ADE197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29265" t="31189" r="27821" b="18809"/>
          <a:stretch>
            <a:fillRect/>
          </a:stretch>
        </p:blipFill>
        <p:spPr bwMode="auto">
          <a:xfrm>
            <a:off x="6026727" y="1593273"/>
            <a:ext cx="4959927" cy="4641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745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018902" y="666205"/>
            <a:ext cx="9953898" cy="90133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en-US" sz="2400" b="1" dirty="0"/>
              <a:t/>
            </a:r>
            <a:br>
              <a:rPr lang="en-US" sz="2400" b="1" dirty="0"/>
            </a:br>
            <a:r>
              <a:rPr lang="fa-IR" sz="2400" b="1" dirty="0"/>
              <a:t>اهمیت غربالگری اتیسم</a:t>
            </a:r>
            <a:endParaRPr lang="en-US" sz="24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5CCB78-05C0-4257-8FB3-179BB3D878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968" y="6442075"/>
            <a:ext cx="1600200" cy="2794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140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endParaRPr kumimoji="0" lang="fa-I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D5DE7-6FFA-43A4-803F-505AF1B38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B41230-C169-4EDB-8901-6341CE2DB250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804530A-588D-4BB4-A8C3-78AD389E0D90}"/>
              </a:ext>
            </a:extLst>
          </p:cNvPr>
          <p:cNvSpPr txBox="1">
            <a:spLocks/>
          </p:cNvSpPr>
          <p:nvPr/>
        </p:nvSpPr>
        <p:spPr>
          <a:xfrm>
            <a:off x="1018902" y="1567541"/>
            <a:ext cx="9953898" cy="43694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85000" lnSpcReduction="20000"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prstClr val="white">
                  <a:lumMod val="50000"/>
                </a:prstClr>
              </a:buClr>
              <a:buFont typeface="Wingdings" panose="05000000000000000000" pitchFamily="2" charset="2"/>
              <a:buChar char="ü"/>
              <a:defRPr/>
            </a:pPr>
            <a:r>
              <a:rPr lang="ar-SA" dirty="0">
                <a:solidFill>
                  <a:prstClr val="black"/>
                </a:solidFill>
                <a:cs typeface="B Nazanin" panose="00000400000000000000" pitchFamily="2" charset="-78"/>
              </a:rPr>
              <a:t>غربالگری و تشخیص</a:t>
            </a:r>
            <a:r>
              <a:rPr lang="fa-IR" dirty="0">
                <a:solidFill>
                  <a:prstClr val="black"/>
                </a:solidFill>
                <a:cs typeface="B Nazanin" panose="00000400000000000000" pitchFamily="2" charset="-78"/>
              </a:rPr>
              <a:t> زودهنگام</a:t>
            </a:r>
            <a:r>
              <a:rPr lang="ar-SA" dirty="0">
                <a:solidFill>
                  <a:prstClr val="black"/>
                </a:solidFill>
                <a:cs typeface="B Nazanin" panose="00000400000000000000" pitchFamily="2" charset="-78"/>
              </a:rPr>
              <a:t> اختلال طيف اتیسم همواره از </a:t>
            </a:r>
            <a:r>
              <a:rPr lang="ar-SA" dirty="0">
                <a:solidFill>
                  <a:schemeClr val="accent1"/>
                </a:solidFill>
                <a:cs typeface="B Nazanin" panose="00000400000000000000" pitchFamily="2" charset="-78"/>
              </a:rPr>
              <a:t>نیازهای اساسی </a:t>
            </a:r>
            <a:r>
              <a:rPr lang="ar-SA" dirty="0">
                <a:solidFill>
                  <a:prstClr val="black"/>
                </a:solidFill>
                <a:cs typeface="B Nazanin" panose="00000400000000000000" pitchFamily="2" charset="-78"/>
              </a:rPr>
              <a:t>در </a:t>
            </a:r>
            <a:r>
              <a:rPr lang="fa-IR" dirty="0">
                <a:solidFill>
                  <a:prstClr val="black"/>
                </a:solidFill>
                <a:cs typeface="B Nazanin" panose="00000400000000000000" pitchFamily="2" charset="-78"/>
              </a:rPr>
              <a:t>زمینه سلامت کودکان</a:t>
            </a:r>
            <a:r>
              <a:rPr lang="ar-SA" dirty="0">
                <a:solidFill>
                  <a:prstClr val="black"/>
                </a:solidFill>
                <a:cs typeface="B Nazanin" panose="00000400000000000000" pitchFamily="2" charset="-78"/>
              </a:rPr>
              <a:t> است</a:t>
            </a:r>
            <a:endParaRPr lang="fa-IR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marL="0" indent="0" algn="just">
              <a:buClr>
                <a:prstClr val="white">
                  <a:lumMod val="50000"/>
                </a:prstClr>
              </a:buClr>
              <a:buNone/>
              <a:defRPr/>
            </a:pPr>
            <a:endParaRPr lang="fa-IR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algn="just">
              <a:buClr>
                <a:prstClr val="white">
                  <a:lumMod val="50000"/>
                </a:prstClr>
              </a:buClr>
              <a:buFont typeface="Wingdings" panose="05000000000000000000" pitchFamily="2" charset="2"/>
              <a:buChar char="ü"/>
              <a:defRPr/>
            </a:pPr>
            <a:r>
              <a:rPr lang="fa-IR" dirty="0">
                <a:solidFill>
                  <a:srgbClr val="FF0000"/>
                </a:solidFill>
                <a:cs typeface="B Nazanin" panose="00000400000000000000" pitchFamily="2" charset="-78"/>
              </a:rPr>
              <a:t>حدود یک درصد کودکان ممکن است به اختلال طیف اتیسم مبتلا باشند</a:t>
            </a:r>
          </a:p>
          <a:p>
            <a:pPr marL="0" indent="0" algn="just">
              <a:buClr>
                <a:prstClr val="white">
                  <a:lumMod val="50000"/>
                </a:prstClr>
              </a:buClr>
              <a:buNone/>
              <a:defRPr/>
            </a:pPr>
            <a:endParaRPr lang="fa-IR" dirty="0">
              <a:solidFill>
                <a:prstClr val="black"/>
              </a:solidFill>
              <a:cs typeface="B Nazanin" panose="00000400000000000000" pitchFamily="2" charset="-78"/>
            </a:endParaRPr>
          </a:p>
          <a:p>
            <a:pPr marR="0" lvl="0" algn="just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>
                  <a:lumMod val="50000"/>
                </a:prstClr>
              </a:buClr>
              <a:buSzPct val="115000"/>
              <a:buFont typeface="Wingdings" panose="05000000000000000000" pitchFamily="2" charset="2"/>
              <a:buChar char="ü"/>
              <a:tabLst/>
              <a:defRPr/>
            </a:pPr>
            <a:r>
              <a:rPr lang="fa-IR" dirty="0">
                <a:solidFill>
                  <a:prstClr val="black"/>
                </a:solidFill>
                <a:latin typeface="Calibri" panose="020F0502020204030204"/>
                <a:cs typeface="B Nazanin" panose="00000400000000000000" pitchFamily="2" charset="-78"/>
              </a:rPr>
              <a:t>ب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ا يك برنامه غربالگری مناسب، كودكانی كه روند تكامل غيرطبيعی دارند و ممکن است مبتلا به اتیسم باشند 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سریع­تر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تشخيص 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داده می­شوند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>
                  <a:lumMod val="50000"/>
                </a:prstClr>
              </a:buClr>
              <a:buSzPct val="115000"/>
              <a:buNone/>
              <a:tabLst/>
              <a:defRPr/>
            </a:pPr>
            <a:endParaRPr kumimoji="0" lang="fa-I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  <a:p>
            <a:pPr lvl="0" algn="just">
              <a:buClr>
                <a:prstClr val="white">
                  <a:lumMod val="50000"/>
                </a:prstClr>
              </a:buClr>
              <a:buFont typeface="Wingdings" panose="05000000000000000000" pitchFamily="2" charset="2"/>
              <a:buChar char="ü"/>
              <a:defRPr/>
            </a:pP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 با 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مداخله به موقع 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در جهت اصلاح يا كاهش مشكلات آنها </a:t>
            </a:r>
            <a:r>
              <a:rPr lang="ar-SA" dirty="0">
                <a:solidFill>
                  <a:prstClr val="black"/>
                </a:solidFill>
                <a:cs typeface="B Nazanin" panose="00000400000000000000" pitchFamily="2" charset="-78"/>
              </a:rPr>
              <a:t>می­توان 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گام­های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 موثری برداشت و از 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بروز 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معلولیت­ها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 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پيشگيری نمود</a:t>
            </a:r>
          </a:p>
          <a:p>
            <a:pPr marR="0" lvl="0" algn="just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472C4"/>
              </a:buClr>
              <a:buSzPct val="115000"/>
              <a:buFont typeface="Wingdings" panose="05000000000000000000" pitchFamily="2" charset="2"/>
              <a:buChar char="ü"/>
              <a:tabLst/>
              <a:defRPr/>
            </a:pPr>
            <a:endParaRPr kumimoji="0" lang="fa-I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  <a:p>
            <a:pPr marR="0" lvl="0" algn="just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>
                  <a:lumMod val="50000"/>
                </a:prstClr>
              </a:buClr>
              <a:buSzPct val="115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کیفیت 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زندگی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 کودک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ان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 مبتلا و 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خانواده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 آنها را می­توان با تشخیص زودهنگام و مداخل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ات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 مناسب به طور چشمگیری بهبود بخشید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>
                  <a:lumMod val="50000"/>
                </a:prstClr>
              </a:buClr>
              <a:buSzPct val="11500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472C4"/>
              </a:buClr>
              <a:buSzPct val="115000"/>
              <a:buFont typeface="Arial"/>
              <a:buNone/>
              <a:tabLst/>
              <a:defRPr/>
            </a:pPr>
            <a:endParaRPr kumimoji="0" lang="fa-I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07D8A639-B496-40D1-BE8E-5E702E8B3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2600D7-E868-4DEA-A27E-C5A99CA2B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686" y="5540491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6441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2800" b="1" dirty="0">
                <a:cs typeface="B Nazanin" pitchFamily="2" charset="-78"/>
              </a:rPr>
              <a:t> </a:t>
            </a:r>
            <a:r>
              <a:rPr lang="fa-IR" sz="2800" b="1" dirty="0">
                <a:solidFill>
                  <a:schemeClr val="tx1"/>
                </a:solidFill>
                <a:cs typeface="B Nazanin" panose="00000400000000000000" pitchFamily="2" charset="-78"/>
              </a:rPr>
              <a:t>ابزارهای غربالگری اتیسم</a:t>
            </a:r>
            <a:endParaRPr lang="en-US" sz="2800" b="1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79</a:t>
            </a:fld>
            <a:endParaRPr lang="fa-I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1000"/>
              </a:spcBef>
              <a:spcAft>
                <a:spcPts val="0"/>
              </a:spcAft>
              <a:buClr>
                <a:srgbClr val="92278F"/>
              </a:buClr>
              <a:buSzPct val="80000"/>
              <a:buNone/>
              <a:defRPr/>
            </a:pPr>
            <a:r>
              <a:rPr lang="fa-IR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B Nazanin" panose="00000400000000000000" pitchFamily="2" charset="-78"/>
              </a:rPr>
              <a:t> </a:t>
            </a:r>
            <a:r>
              <a:rPr lang="fa-IR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B Nazanin" panose="00000400000000000000" pitchFamily="2" charset="-78"/>
              </a:rPr>
              <a:t>ابزارهای ساده ای هستند که به شناسایی کودکان مشکوک به  اختلال طیف اتیسم کمک </a:t>
            </a:r>
            <a:r>
              <a:rPr lang="ar-SA" sz="2000" dirty="0">
                <a:solidFill>
                  <a:prstClr val="black"/>
                </a:solidFill>
                <a:cs typeface="B Nazanin" panose="00000400000000000000" pitchFamily="2" charset="-78"/>
              </a:rPr>
              <a:t>می</a:t>
            </a:r>
            <a:r>
              <a:rPr lang="fa-IR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B Nazanin" panose="00000400000000000000" pitchFamily="2" charset="-78"/>
              </a:rPr>
              <a:t>کنند</a:t>
            </a:r>
          </a:p>
          <a:p>
            <a:pPr marL="0" lvl="0" indent="0">
              <a:spcBef>
                <a:spcPts val="1000"/>
              </a:spcBef>
              <a:spcAft>
                <a:spcPts val="0"/>
              </a:spcAft>
              <a:buClr>
                <a:srgbClr val="92278F"/>
              </a:buClr>
              <a:buSzPct val="80000"/>
              <a:buNone/>
              <a:defRPr/>
            </a:pPr>
            <a:endParaRPr lang="fa-IR" sz="2000" b="1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B Nazanin" panose="00000400000000000000" pitchFamily="2" charset="-78"/>
            </a:endParaRPr>
          </a:p>
          <a:p>
            <a:pPr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a-IR" sz="2000" b="1" dirty="0">
                <a:solidFill>
                  <a:schemeClr val="accent1"/>
                </a:solidFill>
                <a:latin typeface="Century Gothic" panose="020B0502020202020204"/>
                <a:cs typeface="B Nazanin" panose="00000400000000000000" pitchFamily="2" charset="-78"/>
              </a:rPr>
              <a:t>ابزارهای غربالگری عمومی :</a:t>
            </a:r>
          </a:p>
          <a:p>
            <a:pPr algn="l">
              <a:buClr>
                <a:prstClr val="white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ASQ3     </a:t>
            </a:r>
            <a:r>
              <a:rPr lang="en-US" sz="2000" b="1" dirty="0">
                <a:solidFill>
                  <a:schemeClr val="tx1"/>
                </a:solidFill>
                <a:cs typeface="B Nazanin" panose="00000400000000000000" pitchFamily="2" charset="-78"/>
              </a:rPr>
              <a:t>Ages &amp; Stages Questionnaire3</a:t>
            </a:r>
            <a:r>
              <a:rPr lang="en-US" sz="20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 </a:t>
            </a:r>
          </a:p>
          <a:p>
            <a:pPr algn="l">
              <a:buClr>
                <a:prstClr val="white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ASQ : SE   </a:t>
            </a:r>
            <a:r>
              <a:rPr lang="en-US" sz="2000" b="1" dirty="0">
                <a:solidFill>
                  <a:schemeClr val="tx1"/>
                </a:solidFill>
                <a:cs typeface="B Nazanin" panose="00000400000000000000" pitchFamily="2" charset="-78"/>
              </a:rPr>
              <a:t>Ages &amp; Stages Questionnaire</a:t>
            </a:r>
            <a:r>
              <a:rPr lang="en-US" sz="20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 : Social Emotional</a:t>
            </a:r>
          </a:p>
          <a:p>
            <a:pPr algn="l">
              <a:buClr>
                <a:prstClr val="white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Bayley</a:t>
            </a:r>
          </a:p>
          <a:p>
            <a:pPr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a-IR" sz="20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ا</a:t>
            </a:r>
            <a:r>
              <a:rPr lang="fa-IR" sz="2000" b="1" dirty="0">
                <a:solidFill>
                  <a:schemeClr val="accent1"/>
                </a:solidFill>
                <a:latin typeface="Century Gothic" panose="020B0502020202020204"/>
                <a:cs typeface="B Nazanin" panose="00000400000000000000" pitchFamily="2" charset="-78"/>
              </a:rPr>
              <a:t>بزارهای غربالگری اختصاصی :</a:t>
            </a:r>
            <a:endParaRPr lang="en-US" sz="2000" b="1" dirty="0">
              <a:solidFill>
                <a:schemeClr val="accent1"/>
              </a:solidFill>
              <a:latin typeface="Century Gothic" panose="020B0502020202020204"/>
              <a:cs typeface="B Nazanin" panose="00000400000000000000" pitchFamily="2" charset="-78"/>
            </a:endParaRPr>
          </a:p>
          <a:p>
            <a:pPr marL="0" indent="0" algn="l">
              <a:buClr>
                <a:prstClr val="white"/>
              </a:buClr>
              <a:buNone/>
            </a:pPr>
            <a:r>
              <a:rPr lang="en-US" sz="20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Q-CHAT    </a:t>
            </a:r>
            <a:r>
              <a:rPr lang="en-US" sz="2000" b="1" dirty="0">
                <a:solidFill>
                  <a:schemeClr val="tx1"/>
                </a:solidFill>
                <a:cs typeface="B Nazanin" panose="00000400000000000000" pitchFamily="2" charset="-78"/>
              </a:rPr>
              <a:t>Quantitative Checklist Autism in Toddlers</a:t>
            </a:r>
          </a:p>
          <a:p>
            <a:pPr marL="0" indent="0" algn="l">
              <a:buClr>
                <a:prstClr val="white"/>
              </a:buClr>
              <a:buNone/>
            </a:pPr>
            <a:r>
              <a:rPr lang="en-US" sz="20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M-CHAT   Modified Checklist Autism in Toddlers</a:t>
            </a:r>
            <a:endParaRPr lang="fa-IR" sz="2000" b="1" dirty="0">
              <a:solidFill>
                <a:schemeClr val="tx1"/>
              </a:solidFill>
              <a:latin typeface="Century Gothic" panose="020B0502020202020204"/>
              <a:cs typeface="B Nazanin" panose="00000400000000000000" pitchFamily="2" charset="-78"/>
            </a:endParaRPr>
          </a:p>
          <a:p>
            <a:pPr algn="l">
              <a:buClr>
                <a:prstClr val="white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ADI-R       </a:t>
            </a:r>
            <a:r>
              <a:rPr lang="en-US" sz="2000" b="1" dirty="0">
                <a:solidFill>
                  <a:schemeClr val="tx1"/>
                </a:solidFill>
                <a:cs typeface="B Nazanin" panose="00000400000000000000" pitchFamily="2" charset="-78"/>
              </a:rPr>
              <a:t>Autism Diagnostic Interview-Revised</a:t>
            </a:r>
            <a:endParaRPr lang="fa-IR" sz="2000" b="1" dirty="0">
              <a:solidFill>
                <a:schemeClr val="tx1"/>
              </a:solidFill>
              <a:latin typeface="Century Gothic" panose="020B0502020202020204"/>
              <a:cs typeface="B Nazanin" panose="00000400000000000000" pitchFamily="2" charset="-78"/>
            </a:endParaRPr>
          </a:p>
          <a:p>
            <a:pPr marL="0" lvl="0" indent="0">
              <a:spcBef>
                <a:spcPts val="1000"/>
              </a:spcBef>
              <a:spcAft>
                <a:spcPts val="0"/>
              </a:spcAft>
              <a:buClr>
                <a:srgbClr val="92278F"/>
              </a:buClr>
              <a:buSzPct val="80000"/>
              <a:buNone/>
              <a:defRPr/>
            </a:pPr>
            <a:endParaRPr lang="fa-IR" sz="1800" b="1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473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018902" y="666205"/>
            <a:ext cx="9953898" cy="90133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rtl="1"/>
            <a:r>
              <a:rPr lang="fa-IR" sz="2800" dirty="0"/>
              <a:t/>
            </a:r>
            <a:br>
              <a:rPr lang="fa-IR" sz="2800" dirty="0"/>
            </a:br>
            <a:r>
              <a:rPr lang="en-US" sz="28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ASQ3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5CCB78-05C0-4257-8FB3-179BB3D878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968" y="6442075"/>
            <a:ext cx="1600200" cy="2794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140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endParaRPr kumimoji="0" lang="fa-I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D5DE7-6FFA-43A4-803F-505AF1B38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B41230-C169-4EDB-8901-6341CE2DB250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804530A-588D-4BB4-A8C3-78AD389E0D90}"/>
              </a:ext>
            </a:extLst>
          </p:cNvPr>
          <p:cNvSpPr txBox="1">
            <a:spLocks/>
          </p:cNvSpPr>
          <p:nvPr/>
        </p:nvSpPr>
        <p:spPr>
          <a:xfrm>
            <a:off x="1018902" y="1567541"/>
            <a:ext cx="9953898" cy="43694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r" defTabSz="4572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prstClr val="white">
                  <a:lumMod val="50000"/>
                </a:prstClr>
              </a:buClr>
              <a:buSzPct val="115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ابزار غربالگری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ASQ 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 حاوی 21 پرسشنامه برای 21 گروه سنی مختلف از 2 تا 60 ماهگی است</a:t>
            </a:r>
          </a:p>
          <a:p>
            <a:pPr marL="285750" marR="0" lvl="0" indent="-285750" algn="r" defTabSz="4572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prstClr val="white">
                  <a:lumMod val="50000"/>
                </a:prstClr>
              </a:buClr>
              <a:buSzPct val="115000"/>
              <a:buFont typeface="Arial"/>
              <a:buChar char="•"/>
              <a:tabLst/>
              <a:defRPr/>
            </a:pP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 فواصل انجام غربالگری با اين تست در سال اول و دوم هر2 ماه يكبار، در سال سوم هر 3 ماه يكبار، در سال چهارم و پنجم هر 6 ماه يكباراست</a:t>
            </a:r>
          </a:p>
          <a:p>
            <a:pPr marL="285750" marR="0" lvl="0" indent="-285750" algn="r" defTabSz="4572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prstClr val="white">
                  <a:lumMod val="50000"/>
                </a:prstClr>
              </a:buClr>
              <a:buSzPct val="115000"/>
              <a:buFont typeface="Arial"/>
              <a:buChar char="•"/>
              <a:tabLst/>
              <a:defRPr/>
            </a:pP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در اغلب موارد اين 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پرسشنامه­ها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 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می­توانند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 کودکانی را كه به 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ارزیابی­های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 بيشتر يا مداخلات درمانی زودهنگام نياز دارند از كودكان سالم جدا کنند</a:t>
            </a:r>
          </a:p>
          <a:p>
            <a:pPr marL="285750" marR="0" lvl="0" indent="-285750" algn="r" defTabSz="4572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prstClr val="white">
                  <a:lumMod val="50000"/>
                </a:prstClr>
              </a:buClr>
              <a:buSzPct val="115000"/>
              <a:buFont typeface="Arial"/>
              <a:buChar char="•"/>
              <a:tabLst/>
              <a:defRPr/>
            </a:pP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هر پرسشنامه حاوی 30 سوال در 5 حيطه تکاملی است كه به زبان ساده در مورد تكامل كودك نوشته شده و در آن سؤالات هر حيطه به ترتيب از 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فعالیت­های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 آسان­تر به 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فعالیت­ها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 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سخت­تر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 مرتب شده است.</a:t>
            </a:r>
            <a:endParaRPr kumimoji="0" lang="fa-I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07D8A639-B496-40D1-BE8E-5E702E8B3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2600D7-E868-4DEA-A27E-C5A99CA2B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686" y="5612456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9353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38200" y="666205"/>
            <a:ext cx="10134600" cy="90133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 rtl="1"/>
            <a:r>
              <a:rPr lang="fa-IR" sz="2800" b="1" dirty="0">
                <a:cs typeface="B Nazanin" pitchFamily="2" charset="-78"/>
              </a:rPr>
              <a:t> </a:t>
            </a:r>
            <a:r>
              <a:rPr lang="fa-IR" sz="2800" b="1" dirty="0">
                <a:solidFill>
                  <a:schemeClr val="tx1"/>
                </a:solidFill>
                <a:latin typeface="Arial" pitchFamily="34" charset="0"/>
                <a:cs typeface="B Nazanin" pitchFamily="2" charset="-78"/>
              </a:rPr>
              <a:t>حیطه های  </a:t>
            </a:r>
            <a:r>
              <a:rPr lang="en-US" sz="2800" b="1" dirty="0">
                <a:solidFill>
                  <a:schemeClr val="tx1"/>
                </a:solidFill>
                <a:latin typeface="Arial" pitchFamily="34" charset="0"/>
                <a:cs typeface="B Nazanin" pitchFamily="2" charset="-78"/>
              </a:rPr>
              <a:t>ASQ</a:t>
            </a:r>
            <a:r>
              <a:rPr lang="fa-IR" sz="2800" b="1" dirty="0">
                <a:solidFill>
                  <a:schemeClr val="tx1"/>
                </a:solidFill>
                <a:latin typeface="Arial" pitchFamily="34" charset="0"/>
                <a:cs typeface="B Nazanin" pitchFamily="2" charset="-78"/>
              </a:rPr>
              <a:t/>
            </a:r>
            <a:br>
              <a:rPr lang="fa-IR" sz="2800" b="1" dirty="0">
                <a:solidFill>
                  <a:schemeClr val="tx1"/>
                </a:solidFill>
                <a:latin typeface="Arial" pitchFamily="34" charset="0"/>
                <a:cs typeface="B Nazanin" pitchFamily="2" charset="-78"/>
              </a:rPr>
            </a:b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1DBDF-35F2-42E6-84E6-02B97C276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</a:t>
            </a:r>
            <a:r>
              <a:rPr lang="fa-IR" dirty="0"/>
              <a:t>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BF24D-8C24-455A-8AA4-78BE4DC3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81</a:t>
            </a:fld>
            <a:endParaRPr lang="fa-I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A2614B3-305B-4822-AC25-2A5587036EFB}"/>
              </a:ext>
            </a:extLst>
          </p:cNvPr>
          <p:cNvSpPr txBox="1">
            <a:spLocks/>
          </p:cNvSpPr>
          <p:nvPr/>
        </p:nvSpPr>
        <p:spPr>
          <a:xfrm>
            <a:off x="1018902" y="1567542"/>
            <a:ext cx="9953897" cy="444406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ct val="500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fa-IR" sz="1800" dirty="0">
                <a:solidFill>
                  <a:schemeClr val="tx1"/>
                </a:solidFill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000" dirty="0">
                <a:solidFill>
                  <a:schemeClr val="tx1"/>
                </a:solidFill>
                <a:latin typeface="Times New Roman" pitchFamily="18" charset="0"/>
                <a:cs typeface="B Nazanin" pitchFamily="2" charset="-78"/>
              </a:rPr>
              <a:t>برقراری ارتباط (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  <a:r>
              <a:rPr lang="fa-IR" sz="2000" dirty="0">
                <a:solidFill>
                  <a:schemeClr val="tx1"/>
                </a:solidFill>
                <a:latin typeface="Times New Roman" pitchFamily="18" charset="0"/>
                <a:cs typeface="B Nazanin" pitchFamily="2" charset="-78"/>
              </a:rPr>
              <a:t>)</a:t>
            </a:r>
            <a:r>
              <a:rPr lang="fa-IR" sz="2000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B Nazanin" pitchFamily="2" charset="-78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  <a:buClr>
                <a:schemeClr val="bg1">
                  <a:lumMod val="50000"/>
                </a:schemeClr>
              </a:buClr>
              <a:defRPr/>
            </a:pPr>
            <a:r>
              <a:rPr lang="fa-IR" sz="2000" dirty="0">
                <a:solidFill>
                  <a:schemeClr val="tx1"/>
                </a:solidFill>
                <a:latin typeface="Times New Roman" pitchFamily="18" charset="0"/>
                <a:cs typeface="B Nazanin" pitchFamily="2" charset="-78"/>
              </a:rPr>
              <a:t> حرکات درشت (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Gross Motor</a:t>
            </a:r>
            <a:r>
              <a:rPr lang="fa-IR" sz="2000" dirty="0">
                <a:solidFill>
                  <a:schemeClr val="tx1"/>
                </a:solidFill>
                <a:latin typeface="Times New Roman" pitchFamily="18" charset="0"/>
                <a:cs typeface="B Nazanin" pitchFamily="2" charset="-78"/>
              </a:rPr>
              <a:t>)</a:t>
            </a:r>
            <a:r>
              <a:rPr lang="fa-IR" sz="2000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</a:p>
          <a:p>
            <a:pPr algn="just">
              <a:lnSpc>
                <a:spcPct val="150000"/>
              </a:lnSpc>
              <a:spcBef>
                <a:spcPct val="50000"/>
              </a:spcBef>
              <a:buClr>
                <a:schemeClr val="bg1">
                  <a:lumMod val="50000"/>
                </a:schemeClr>
              </a:buClr>
              <a:defRPr/>
            </a:pPr>
            <a:r>
              <a:rPr lang="fa-IR" sz="2000" dirty="0">
                <a:solidFill>
                  <a:schemeClr val="tx1"/>
                </a:solidFill>
                <a:latin typeface="Times New Roman" pitchFamily="18" charset="0"/>
                <a:cs typeface="B Nazanin" pitchFamily="2" charset="-78"/>
              </a:rPr>
              <a:t> حرکات ظریف (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Fine Motor</a:t>
            </a:r>
            <a:r>
              <a:rPr lang="fa-IR" sz="2000" dirty="0">
                <a:solidFill>
                  <a:schemeClr val="tx1"/>
                </a:solidFill>
                <a:latin typeface="Times New Roman" pitchFamily="18" charset="0"/>
                <a:cs typeface="B Nazanin" pitchFamily="2" charset="-78"/>
              </a:rPr>
              <a:t>)</a:t>
            </a:r>
            <a:r>
              <a:rPr lang="fa-IR" sz="2000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  <a:endParaRPr lang="fa-IR" sz="2000" dirty="0">
              <a:solidFill>
                <a:schemeClr val="tx1"/>
              </a:solidFill>
              <a:latin typeface="Times New Roman" pitchFamily="18" charset="0"/>
              <a:cs typeface="B Nazanin" pitchFamily="2" charset="-78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  <a:buClr>
                <a:schemeClr val="bg1">
                  <a:lumMod val="50000"/>
                </a:schemeClr>
              </a:buClr>
              <a:defRPr/>
            </a:pPr>
            <a:r>
              <a:rPr lang="fa-IR" sz="2000" dirty="0">
                <a:solidFill>
                  <a:schemeClr val="tx1"/>
                </a:solidFill>
                <a:latin typeface="Times New Roman" pitchFamily="18" charset="0"/>
                <a:cs typeface="B Nazanin" pitchFamily="2" charset="-78"/>
              </a:rPr>
              <a:t> حل مسئله (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Solving</a:t>
            </a:r>
            <a:r>
              <a:rPr lang="fa-IR" sz="2000" dirty="0">
                <a:solidFill>
                  <a:schemeClr val="tx1"/>
                </a:solidFill>
                <a:latin typeface="Times New Roman" pitchFamily="18" charset="0"/>
                <a:cs typeface="B Nazanin" pitchFamily="2" charset="-78"/>
              </a:rPr>
              <a:t>)</a:t>
            </a:r>
            <a:r>
              <a:rPr lang="fa-IR" sz="2000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</a:p>
          <a:p>
            <a:pPr algn="just">
              <a:lnSpc>
                <a:spcPct val="150000"/>
              </a:lnSpc>
              <a:spcBef>
                <a:spcPct val="50000"/>
              </a:spcBef>
              <a:buClr>
                <a:schemeClr val="bg1">
                  <a:lumMod val="50000"/>
                </a:schemeClr>
              </a:buClr>
              <a:defRPr/>
            </a:pPr>
            <a:r>
              <a:rPr lang="fa-IR" sz="2000" dirty="0">
                <a:solidFill>
                  <a:schemeClr val="tx1"/>
                </a:solidFill>
                <a:latin typeface="Times New Roman" pitchFamily="18" charset="0"/>
                <a:cs typeface="B Nazanin" pitchFamily="2" charset="-78"/>
              </a:rPr>
              <a:t>شخصی- اجتماعی (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Personal-Social</a:t>
            </a:r>
            <a:r>
              <a:rPr lang="fa-IR" sz="2000" dirty="0">
                <a:solidFill>
                  <a:schemeClr val="tx1"/>
                </a:solidFill>
                <a:latin typeface="Times New Roman" pitchFamily="18" charset="0"/>
                <a:cs typeface="B Nazanin" pitchFamily="2" charset="-78"/>
              </a:rPr>
              <a:t>)</a:t>
            </a:r>
            <a:r>
              <a:rPr lang="fa-IR" sz="2000" dirty="0">
                <a:solidFill>
                  <a:prstClr val="black"/>
                </a:solidFill>
                <a:cs typeface="B Nazanin" panose="00000400000000000000" pitchFamily="2" charset="-78"/>
              </a:rPr>
              <a:t> </a:t>
            </a:r>
          </a:p>
          <a:p>
            <a:pPr marL="0" indent="0" algn="ctr">
              <a:lnSpc>
                <a:spcPct val="150000"/>
              </a:lnSpc>
              <a:spcBef>
                <a:spcPct val="50000"/>
              </a:spcBef>
              <a:buClr>
                <a:schemeClr val="bg1">
                  <a:lumMod val="50000"/>
                </a:schemeClr>
              </a:buClr>
              <a:buNone/>
              <a:defRPr/>
            </a:pPr>
            <a:r>
              <a:rPr lang="fa-IR" sz="2000" dirty="0">
                <a:solidFill>
                  <a:prstClr val="black"/>
                </a:solidFill>
                <a:cs typeface="B Nazanin" panose="00000400000000000000" pitchFamily="2" charset="-78"/>
              </a:rPr>
              <a:t>در انتهای هر پرسشنامه يك بخش به نام </a:t>
            </a:r>
            <a:r>
              <a:rPr lang="fa-IR" sz="2000" dirty="0">
                <a:solidFill>
                  <a:srgbClr val="4472C4"/>
                </a:solidFill>
                <a:cs typeface="B Nazanin" panose="00000400000000000000" pitchFamily="2" charset="-78"/>
              </a:rPr>
              <a:t>"موارد كلی" </a:t>
            </a:r>
            <a:r>
              <a:rPr lang="fa-IR" sz="2000" dirty="0">
                <a:solidFill>
                  <a:prstClr val="black"/>
                </a:solidFill>
                <a:cs typeface="B Nazanin" panose="00000400000000000000" pitchFamily="2" charset="-78"/>
              </a:rPr>
              <a:t>برای كسب نظرات کلی والدين در نظر گرفته شده است</a:t>
            </a:r>
            <a:r>
              <a:rPr lang="fa-IR" sz="1800" dirty="0">
                <a:solidFill>
                  <a:prstClr val="black"/>
                </a:solidFill>
                <a:cs typeface="B Nazanin" panose="00000400000000000000" pitchFamily="2" charset="-78"/>
              </a:rPr>
              <a:t>.</a:t>
            </a:r>
          </a:p>
          <a:p>
            <a:pPr marL="0" indent="0" algn="just">
              <a:lnSpc>
                <a:spcPct val="150000"/>
              </a:lnSpc>
              <a:spcBef>
                <a:spcPct val="50000"/>
              </a:spcBef>
              <a:buNone/>
              <a:defRPr/>
            </a:pPr>
            <a:endParaRPr lang="en-US" sz="1800" dirty="0">
              <a:solidFill>
                <a:schemeClr val="tx1"/>
              </a:solidFill>
              <a:latin typeface="Times New Roman" pitchFamily="18" charset="0"/>
              <a:cs typeface="B Nazanin" pitchFamily="2" charset="-78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  <a:defRPr/>
            </a:pPr>
            <a:endParaRPr lang="fa-IR" sz="1800" dirty="0">
              <a:solidFill>
                <a:schemeClr val="tx1"/>
              </a:solidFill>
              <a:cs typeface="B Nazanin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5D1EB378-3428-48DD-BACA-EDE9968F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35B067-C141-4075-B1FB-40C5BC01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16" y="555171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3948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018902" y="666205"/>
            <a:ext cx="9953898" cy="90133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rtl="1"/>
            <a:r>
              <a:rPr lang="fa-IR" sz="2800" dirty="0"/>
              <a:t/>
            </a:r>
            <a:br>
              <a:rPr lang="fa-IR" sz="2800" dirty="0"/>
            </a:br>
            <a:r>
              <a:rPr lang="en-US" sz="28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ASQ : SE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5CCB78-05C0-4257-8FB3-179BB3D878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968" y="6442075"/>
            <a:ext cx="1600200" cy="2794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140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endParaRPr kumimoji="0" lang="fa-I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D5DE7-6FFA-43A4-803F-505AF1B38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B41230-C169-4EDB-8901-6341CE2DB250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804530A-588D-4BB4-A8C3-78AD389E0D90}"/>
              </a:ext>
            </a:extLst>
          </p:cNvPr>
          <p:cNvSpPr txBox="1">
            <a:spLocks/>
          </p:cNvSpPr>
          <p:nvPr/>
        </p:nvSpPr>
        <p:spPr>
          <a:xfrm>
            <a:off x="1018902" y="1567541"/>
            <a:ext cx="9953898" cy="43694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 ابزار</a:t>
            </a:r>
            <a:r>
              <a:rPr lang="en-US" dirty="0">
                <a:solidFill>
                  <a:schemeClr val="accent1"/>
                </a:solidFill>
                <a:cs typeface="B Nazanin" panose="00000400000000000000" pitchFamily="2" charset="-78"/>
              </a:rPr>
              <a:t> ASQ: SE-2 </a:t>
            </a:r>
            <a:r>
              <a:rPr lang="fa-IR" dirty="0">
                <a:cs typeface="B Nazanin" panose="00000400000000000000" pitchFamily="2" charset="-78"/>
              </a:rPr>
              <a:t>را باید در کنار و همراه با ابزار </a:t>
            </a:r>
            <a:r>
              <a:rPr lang="en-US" dirty="0">
                <a:cs typeface="B Nazanin" panose="00000400000000000000" pitchFamily="2" charset="-78"/>
              </a:rPr>
              <a:t> ASQ-3 </a:t>
            </a:r>
            <a:r>
              <a:rPr lang="fa-IR" dirty="0">
                <a:cs typeface="B Nazanin" panose="00000400000000000000" pitchFamily="2" charset="-78"/>
              </a:rPr>
              <a:t>استفاده کرد</a:t>
            </a:r>
            <a:endParaRPr lang="en-US" dirty="0">
              <a:cs typeface="B Nazanin" panose="00000400000000000000" pitchFamily="2" charset="-78"/>
            </a:endParaRPr>
          </a:p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a-IR">
                <a:cs typeface="B Nazanin" panose="00000400000000000000" pitchFamily="2" charset="-78"/>
              </a:rPr>
              <a:t> پرسشنامه</a:t>
            </a:r>
            <a:r>
              <a:rPr lang="en-US">
                <a:cs typeface="B Nazanin" panose="00000400000000000000" pitchFamily="2" charset="-78"/>
              </a:rPr>
              <a:t> </a:t>
            </a:r>
            <a:r>
              <a:rPr lang="fa-IR" dirty="0">
                <a:cs typeface="B Nazanin" panose="00000400000000000000" pitchFamily="2" charset="-78"/>
              </a:rPr>
              <a:t>شامل سوالاتي است</a:t>
            </a:r>
            <a:r>
              <a:rPr lang="en-US" dirty="0">
                <a:cs typeface="B Nazanin" panose="00000400000000000000" pitchFamily="2" charset="-78"/>
              </a:rPr>
              <a:t> </a:t>
            </a:r>
            <a:r>
              <a:rPr lang="fa-IR" dirty="0">
                <a:cs typeface="B Nazanin" panose="00000400000000000000" pitchFamily="2" charset="-78"/>
              </a:rPr>
              <a:t>که نسبت به تأخیرهای هیجاني اجتماعي و اتیسم حساسیت دارد</a:t>
            </a:r>
            <a:endParaRPr lang="en-US" dirty="0">
              <a:cs typeface="B Nazanin" panose="00000400000000000000" pitchFamily="2" charset="-78"/>
            </a:endParaRPr>
          </a:p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a-IR" dirty="0">
                <a:cs typeface="B Nazanin" panose="00000400000000000000" pitchFamily="2" charset="-78"/>
              </a:rPr>
              <a:t>این سوالات رفتارهای ارتباطي اجتماعي،</a:t>
            </a:r>
            <a:r>
              <a:rPr lang="en-US" dirty="0">
                <a:cs typeface="B Nazanin" panose="00000400000000000000" pitchFamily="2" charset="-78"/>
              </a:rPr>
              <a:t> </a:t>
            </a:r>
            <a:r>
              <a:rPr lang="fa-IR" dirty="0">
                <a:cs typeface="B Nazanin" panose="00000400000000000000" pitchFamily="2" charset="-78"/>
              </a:rPr>
              <a:t>تطبیقي و استقلال کودک را مورد هدف قرار می­د­هند </a:t>
            </a:r>
            <a:endParaRPr lang="en-US" dirty="0">
              <a:cs typeface="B Nazanin" panose="00000400000000000000" pitchFamily="2" charset="-78"/>
            </a:endParaRPr>
          </a:p>
          <a:p>
            <a:pPr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a-IR" dirty="0">
                <a:cs typeface="B Nazanin" panose="00000400000000000000" pitchFamily="2" charset="-78"/>
              </a:rPr>
              <a:t> طیف سني مورد پوشش ابزار با استفاده از 9 پرسشنامه</a:t>
            </a:r>
            <a:r>
              <a:rPr lang="en-US" dirty="0">
                <a:cs typeface="B Nazanin" panose="00000400000000000000" pitchFamily="2" charset="-78"/>
              </a:rPr>
              <a:t> </a:t>
            </a:r>
            <a:r>
              <a:rPr lang="fa-IR" dirty="0">
                <a:cs typeface="B Nazanin" panose="00000400000000000000" pitchFamily="2" charset="-78"/>
              </a:rPr>
              <a:t>برای گروه های سني 2، 6 ، 12، 18 ، 24 ، 30 ، 36 ، 48 و 60 ماهگي است، در واقع کودکان را از 1 ماهگي تا 72ماهگي پوشش می­د­هد.</a:t>
            </a:r>
            <a:endParaRPr kumimoji="0" lang="fa-I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07D8A639-B496-40D1-BE8E-5E702E8B3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2600D7-E868-4DEA-A27E-C5A99CA2B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686" y="5427424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2216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018902" y="666205"/>
            <a:ext cx="9953898" cy="90133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fa-IR" sz="2800" dirty="0"/>
              <a:t/>
            </a:r>
            <a:br>
              <a:rPr lang="fa-IR" sz="2800" dirty="0"/>
            </a:br>
            <a:r>
              <a:rPr lang="en-US" sz="28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ASQ : SE</a:t>
            </a:r>
            <a:r>
              <a:rPr lang="fa-IR" sz="28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 حیطه های 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5CCB78-05C0-4257-8FB3-179BB3D878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968" y="6442075"/>
            <a:ext cx="1600200" cy="2794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140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endParaRPr kumimoji="0" lang="fa-I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D5DE7-6FFA-43A4-803F-505AF1B38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B41230-C169-4EDB-8901-6341CE2DB250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804530A-588D-4BB4-A8C3-78AD389E0D90}"/>
              </a:ext>
            </a:extLst>
          </p:cNvPr>
          <p:cNvSpPr txBox="1">
            <a:spLocks/>
          </p:cNvSpPr>
          <p:nvPr/>
        </p:nvSpPr>
        <p:spPr>
          <a:xfrm>
            <a:off x="1018902" y="1567541"/>
            <a:ext cx="9953898" cy="43694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  <a:tabLst>
                <a:tab pos="164465" algn="r"/>
              </a:tabLst>
            </a:pPr>
            <a:r>
              <a:rPr lang="fa-I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خود تنظیمی (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Self-regulation</a:t>
            </a:r>
            <a:r>
              <a:rPr lang="fa-I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  <a:tabLst>
                <a:tab pos="254635" algn="r"/>
              </a:tabLst>
            </a:pPr>
            <a:r>
              <a:rPr lang="fa-I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پیروی (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Compliance</a:t>
            </a:r>
            <a:r>
              <a:rPr lang="fa-I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  <a:tabLst>
                <a:tab pos="164465" algn="r"/>
              </a:tabLst>
            </a:pPr>
            <a:r>
              <a:rPr lang="fa-I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عملکرد تطبیقی(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Adaptive functioning</a:t>
            </a:r>
            <a:r>
              <a:rPr lang="fa-I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  <a:tabLst>
                <a:tab pos="434340" algn="r"/>
              </a:tabLst>
            </a:pPr>
            <a:r>
              <a:rPr lang="fa-I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استقلال (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Autonomy</a:t>
            </a:r>
            <a:r>
              <a:rPr lang="fa-I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)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  <a:tabLst>
                <a:tab pos="434340" algn="r"/>
              </a:tabLst>
            </a:pPr>
            <a:r>
              <a:rPr lang="fa-I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عاطفه (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Affect</a:t>
            </a:r>
            <a:r>
              <a:rPr lang="fa-I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  <a:tabLst>
                <a:tab pos="344805" algn="r"/>
              </a:tabLst>
            </a:pPr>
            <a:r>
              <a:rPr lang="fa-I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ارتباطات اجتماعی (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Social communication</a:t>
            </a:r>
            <a:r>
              <a:rPr lang="fa-I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)</a:t>
            </a:r>
            <a:endParaRPr lang="fa-IR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  <a:tabLst>
                <a:tab pos="344805" algn="r"/>
              </a:tabLst>
            </a:pPr>
            <a:r>
              <a:rPr lang="fa-I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تعامل با دیگران (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Interaction</a:t>
            </a:r>
            <a:r>
              <a:rPr lang="fa-I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)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07D8A639-B496-40D1-BE8E-5E702E8B3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2600D7-E868-4DEA-A27E-C5A99CA2B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686" y="5427424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5283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018902" y="666205"/>
            <a:ext cx="9953898" cy="90133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Bayley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5CCB78-05C0-4257-8FB3-179BB3D878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968" y="6442075"/>
            <a:ext cx="1600200" cy="2794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140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endParaRPr kumimoji="0" lang="fa-I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D5DE7-6FFA-43A4-803F-505AF1B38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B41230-C169-4EDB-8901-6341CE2DB250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804530A-588D-4BB4-A8C3-78AD389E0D90}"/>
              </a:ext>
            </a:extLst>
          </p:cNvPr>
          <p:cNvSpPr txBox="1">
            <a:spLocks/>
          </p:cNvSpPr>
          <p:nvPr/>
        </p:nvSpPr>
        <p:spPr>
          <a:xfrm>
            <a:off x="1018902" y="1567541"/>
            <a:ext cx="9953898" cy="43694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prstClr val="white">
                  <a:lumMod val="50000"/>
                </a:prstClr>
              </a:buClr>
              <a:buFont typeface="Wingdings" panose="05000000000000000000" pitchFamily="2" charset="2"/>
              <a:buChar char="ü"/>
              <a:defRPr/>
            </a:pPr>
            <a:r>
              <a:rPr lang="ar-SA" dirty="0">
                <a:solidFill>
                  <a:schemeClr val="accent1"/>
                </a:solidFill>
                <a:cs typeface="B Nazanin" panose="00000400000000000000" pitchFamily="2" charset="-78"/>
              </a:rPr>
              <a:t>یک</a:t>
            </a:r>
            <a:r>
              <a:rPr lang="ar-SA" dirty="0">
                <a:cs typeface="B Nazanin" panose="00000400000000000000" pitchFamily="2" charset="-78"/>
              </a:rPr>
              <a:t> </a:t>
            </a:r>
            <a:r>
              <a:rPr lang="ar-SA" dirty="0">
                <a:solidFill>
                  <a:schemeClr val="accent1"/>
                </a:solidFill>
                <a:cs typeface="B Nazanin" panose="00000400000000000000" pitchFamily="2" charset="-78"/>
              </a:rPr>
              <a:t>ابزار</a:t>
            </a:r>
            <a:r>
              <a:rPr lang="ar-SA" dirty="0">
                <a:cs typeface="B Nazanin" panose="00000400000000000000" pitchFamily="2" charset="-78"/>
              </a:rPr>
              <a:t> استاندارد طلایی در میان سایر ابزارهای غربالگری</a:t>
            </a:r>
            <a:r>
              <a:rPr lang="fa-IR" dirty="0">
                <a:cs typeface="B Nazanin" panose="00000400000000000000" pitchFamily="2" charset="-78"/>
              </a:rPr>
              <a:t> تکامل</a:t>
            </a:r>
            <a:r>
              <a:rPr lang="ar-SA" dirty="0">
                <a:cs typeface="B Nazanin" panose="00000400000000000000" pitchFamily="2" charset="-78"/>
              </a:rPr>
              <a:t> است</a:t>
            </a:r>
            <a:endParaRPr lang="fa-IR" dirty="0">
              <a:cs typeface="B Nazanin" panose="00000400000000000000" pitchFamily="2" charset="-78"/>
            </a:endParaRPr>
          </a:p>
          <a:p>
            <a:pPr lvl="0">
              <a:lnSpc>
                <a:spcPct val="150000"/>
              </a:lnSpc>
              <a:buClr>
                <a:prstClr val="white">
                  <a:lumMod val="50000"/>
                </a:prstClr>
              </a:buClr>
              <a:buFont typeface="Wingdings" panose="05000000000000000000" pitchFamily="2" charset="2"/>
              <a:buChar char="ü"/>
              <a:defRPr/>
            </a:pPr>
            <a:r>
              <a:rPr lang="en-US" dirty="0">
                <a:cs typeface="B Nazanin" panose="00000400000000000000" pitchFamily="2" charset="-78"/>
              </a:rPr>
              <a:t> </a:t>
            </a:r>
            <a:r>
              <a:rPr lang="ar-SA" dirty="0">
                <a:cs typeface="B Nazanin" panose="00000400000000000000" pitchFamily="2" charset="-78"/>
              </a:rPr>
              <a:t>ابزاری است که برای ارزیابی </a:t>
            </a:r>
            <a:r>
              <a:rPr lang="fa-IR" dirty="0">
                <a:cs typeface="B Nazanin" panose="00000400000000000000" pitchFamily="2" charset="-78"/>
              </a:rPr>
              <a:t>تکامل </a:t>
            </a:r>
            <a:r>
              <a:rPr lang="ar-SA" dirty="0">
                <a:cs typeface="B Nazanin" panose="00000400000000000000" pitchFamily="2" charset="-78"/>
              </a:rPr>
              <a:t>کودکان 1 تا 42 ماهه استفاده </a:t>
            </a:r>
            <a:r>
              <a:rPr lang="fa-IR" dirty="0">
                <a:cs typeface="B Nazanin" panose="00000400000000000000" pitchFamily="2" charset="-78"/>
              </a:rPr>
              <a:t>می­</a:t>
            </a:r>
            <a:r>
              <a:rPr lang="ar-SA" dirty="0">
                <a:cs typeface="B Nazanin" panose="00000400000000000000" pitchFamily="2" charset="-78"/>
              </a:rPr>
              <a:t>شود</a:t>
            </a:r>
            <a:endParaRPr lang="fa-IR" dirty="0">
              <a:cs typeface="B Nazanin" panose="00000400000000000000" pitchFamily="2" charset="-78"/>
            </a:endParaRPr>
          </a:p>
          <a:p>
            <a:pPr lvl="0">
              <a:lnSpc>
                <a:spcPct val="150000"/>
              </a:lnSpc>
              <a:buClr>
                <a:prstClr val="white">
                  <a:lumMod val="50000"/>
                </a:prstClr>
              </a:buClr>
              <a:buFont typeface="Wingdings" panose="05000000000000000000" pitchFamily="2" charset="2"/>
              <a:buChar char="ü"/>
              <a:defRPr/>
            </a:pPr>
            <a:r>
              <a:rPr lang="ar-SA" dirty="0">
                <a:cs typeface="B Nazanin" panose="00000400000000000000" pitchFamily="2" charset="-78"/>
              </a:rPr>
              <a:t> این ابزار برای اندازه گیری مهارت های شناختی، حرکتی، زبانی، اجتماعی</a:t>
            </a:r>
            <a:r>
              <a:rPr lang="en-US" dirty="0">
                <a:cs typeface="B Nazanin" panose="00000400000000000000" pitchFamily="2" charset="-78"/>
              </a:rPr>
              <a:t> </a:t>
            </a:r>
            <a:r>
              <a:rPr lang="ar-SA" dirty="0">
                <a:cs typeface="B Nazanin" panose="00000400000000000000" pitchFamily="2" charset="-78"/>
              </a:rPr>
              <a:t>هیجانی و رفتار انطباقی در نظر گرفته شده است</a:t>
            </a:r>
            <a:endParaRPr lang="fa-IR" dirty="0">
              <a:cs typeface="B Nazanin" panose="00000400000000000000" pitchFamily="2" charset="-78"/>
            </a:endParaRPr>
          </a:p>
          <a:p>
            <a:pPr lvl="0">
              <a:lnSpc>
                <a:spcPct val="150000"/>
              </a:lnSpc>
              <a:buClr>
                <a:prstClr val="white">
                  <a:lumMod val="50000"/>
                </a:prstClr>
              </a:buClr>
              <a:buFont typeface="Wingdings" panose="05000000000000000000" pitchFamily="2" charset="2"/>
              <a:buChar char="ü"/>
              <a:defRPr/>
            </a:pPr>
            <a:r>
              <a:rPr lang="ar-SA" dirty="0">
                <a:cs typeface="B Nazanin" panose="00000400000000000000" pitchFamily="2" charset="-78"/>
              </a:rPr>
              <a:t>به کمک این ابزار تشخیص زودهنگام اختلالات </a:t>
            </a:r>
            <a:r>
              <a:rPr lang="fa-IR" dirty="0">
                <a:cs typeface="B Nazanin" panose="00000400000000000000" pitchFamily="2" charset="-78"/>
              </a:rPr>
              <a:t>تکاملی</a:t>
            </a:r>
            <a:r>
              <a:rPr lang="ar-SA" dirty="0">
                <a:cs typeface="B Nazanin" panose="00000400000000000000" pitchFamily="2" charset="-78"/>
              </a:rPr>
              <a:t> انجام می‌گیرد </a:t>
            </a:r>
            <a:r>
              <a:rPr lang="fa-IR" dirty="0">
                <a:cs typeface="B Nazanin" panose="00000400000000000000" pitchFamily="2" charset="-78"/>
              </a:rPr>
              <a:t>و</a:t>
            </a:r>
            <a:r>
              <a:rPr lang="ar-SA" dirty="0">
                <a:cs typeface="B Nazanin" panose="00000400000000000000" pitchFamily="2" charset="-78"/>
              </a:rPr>
              <a:t> کلید طلایی </a:t>
            </a:r>
            <a:r>
              <a:rPr lang="fa-IR" dirty="0">
                <a:cs typeface="B Nazanin" panose="00000400000000000000" pitchFamily="2" charset="-78"/>
              </a:rPr>
              <a:t>جهت تشخیص</a:t>
            </a:r>
            <a:r>
              <a:rPr lang="ar-SA" dirty="0">
                <a:cs typeface="B Nazanin" panose="00000400000000000000" pitchFamily="2" charset="-78"/>
              </a:rPr>
              <a:t> اختلالاتی </a:t>
            </a:r>
            <a:r>
              <a:rPr lang="fa-IR" dirty="0">
                <a:cs typeface="B Nazanin" panose="00000400000000000000" pitchFamily="2" charset="-78"/>
              </a:rPr>
              <a:t>چون</a:t>
            </a:r>
            <a:r>
              <a:rPr lang="ar-SA" dirty="0">
                <a:cs typeface="B Nazanin" panose="00000400000000000000" pitchFamily="2" charset="-78"/>
              </a:rPr>
              <a:t> </a:t>
            </a:r>
            <a:r>
              <a:rPr lang="fa-IR" dirty="0">
                <a:cs typeface="B Nazanin" panose="00000400000000000000" pitchFamily="2" charset="-78"/>
              </a:rPr>
              <a:t>اختلال </a:t>
            </a:r>
            <a:r>
              <a:rPr lang="ar-SA" dirty="0">
                <a:cs typeface="B Nazanin" panose="00000400000000000000" pitchFamily="2" charset="-78"/>
              </a:rPr>
              <a:t>طیف اتیسم </a:t>
            </a:r>
            <a:r>
              <a:rPr lang="fa-IR" dirty="0">
                <a:cs typeface="B Nazanin" panose="00000400000000000000" pitchFamily="2" charset="-78"/>
              </a:rPr>
              <a:t>می­</a:t>
            </a:r>
            <a:r>
              <a:rPr lang="ar-SA" dirty="0">
                <a:cs typeface="B Nazanin" panose="00000400000000000000" pitchFamily="2" charset="-78"/>
              </a:rPr>
              <a:t>باشد</a:t>
            </a:r>
            <a:r>
              <a:rPr lang="fa-IR" dirty="0">
                <a:cs typeface="B Nazanin" panose="00000400000000000000" pitchFamily="2" charset="-78"/>
              </a:rPr>
              <a:t>.</a:t>
            </a:r>
            <a:endParaRPr kumimoji="0" lang="fa-I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07D8A639-B496-40D1-BE8E-5E702E8B3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2600D7-E868-4DEA-A27E-C5A99CA2B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320" y="5612456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4088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018902" y="666205"/>
            <a:ext cx="9953898" cy="90133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Bayley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5CCB78-05C0-4257-8FB3-179BB3D878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968" y="6442075"/>
            <a:ext cx="1600200" cy="2794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140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endParaRPr kumimoji="0" lang="fa-I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D5DE7-6FFA-43A4-803F-505AF1B38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B41230-C169-4EDB-8901-6341CE2DB250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804530A-588D-4BB4-A8C3-78AD389E0D90}"/>
              </a:ext>
            </a:extLst>
          </p:cNvPr>
          <p:cNvSpPr txBox="1">
            <a:spLocks/>
          </p:cNvSpPr>
          <p:nvPr/>
        </p:nvSpPr>
        <p:spPr>
          <a:xfrm>
            <a:off x="1018902" y="1567541"/>
            <a:ext cx="9953898" cy="43694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ar-SA" dirty="0">
                <a:cs typeface="B Nazanin" panose="00000400000000000000" pitchFamily="2" charset="-78"/>
              </a:rPr>
              <a:t>این تست </a:t>
            </a:r>
            <a:r>
              <a:rPr lang="fa-IR" dirty="0">
                <a:cs typeface="B Nazanin" panose="00000400000000000000" pitchFamily="2" charset="-78"/>
              </a:rPr>
              <a:t>سه</a:t>
            </a:r>
            <a:r>
              <a:rPr lang="ar-SA" dirty="0">
                <a:cs typeface="B Nazanin" panose="00000400000000000000" pitchFamily="2" charset="-78"/>
              </a:rPr>
              <a:t> </a:t>
            </a: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حیطه</a:t>
            </a:r>
            <a:r>
              <a:rPr lang="ar-SA" dirty="0">
                <a:cs typeface="B Nazanin" panose="00000400000000000000" pitchFamily="2" charset="-78"/>
              </a:rPr>
              <a:t> تکاملی کودکان را بررسی </a:t>
            </a:r>
            <a:r>
              <a:rPr lang="fa-IR" dirty="0">
                <a:cs typeface="B Nazanin" panose="00000400000000000000" pitchFamily="2" charset="-78"/>
              </a:rPr>
              <a:t>می­</a:t>
            </a:r>
            <a:r>
              <a:rPr lang="ar-SA" dirty="0">
                <a:cs typeface="B Nazanin" panose="00000400000000000000" pitchFamily="2" charset="-78"/>
              </a:rPr>
              <a:t>کند :</a:t>
            </a:r>
            <a:endParaRPr lang="en-US" dirty="0">
              <a:cs typeface="B Nazanin" panose="00000400000000000000" pitchFamily="2" charset="-78"/>
            </a:endParaRP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ar-SA" dirty="0">
                <a:cs typeface="B Nazanin" panose="00000400000000000000" pitchFamily="2" charset="-78"/>
              </a:rPr>
              <a:t>    1-  </a:t>
            </a: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حیطه شناختی </a:t>
            </a:r>
            <a:r>
              <a:rPr lang="ar-SA" dirty="0">
                <a:solidFill>
                  <a:schemeClr val="accent1"/>
                </a:solidFill>
                <a:cs typeface="B Nazanin" panose="00000400000000000000" pitchFamily="2" charset="-78"/>
              </a:rPr>
              <a:t>: </a:t>
            </a:r>
            <a:r>
              <a:rPr lang="ar-SA" dirty="0">
                <a:cs typeface="B Nazanin" panose="00000400000000000000" pitchFamily="2" charset="-78"/>
              </a:rPr>
              <a:t>حافظه،  تولید اطلاعات،  دقت بینایی،  ترجیحات بینایی، مقایسه اشکال و</a:t>
            </a:r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ar-SA" dirty="0">
                <a:cs typeface="B Nazanin" panose="00000400000000000000" pitchFamily="2" charset="-78"/>
              </a:rPr>
              <a:t>رنگ</a:t>
            </a:r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ar-SA" dirty="0">
                <a:cs typeface="B Nazanin" panose="00000400000000000000" pitchFamily="2" charset="-78"/>
              </a:rPr>
              <a:t>ها</a:t>
            </a:r>
            <a:endParaRPr lang="en-US" dirty="0">
              <a:cs typeface="B Nazanin" panose="00000400000000000000" pitchFamily="2" charset="-78"/>
            </a:endParaRP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ar-SA" dirty="0">
                <a:cs typeface="B Nazanin" panose="00000400000000000000" pitchFamily="2" charset="-78"/>
              </a:rPr>
              <a:t>    2 -  </a:t>
            </a: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حیطه زبانی</a:t>
            </a:r>
            <a:r>
              <a:rPr lang="ar-SA" dirty="0">
                <a:cs typeface="B Nazanin" panose="00000400000000000000" pitchFamily="2" charset="-78"/>
              </a:rPr>
              <a:t> :</a:t>
            </a:r>
            <a:endParaRPr lang="en-US" dirty="0">
              <a:cs typeface="B Nazanin" panose="00000400000000000000" pitchFamily="2" charset="-78"/>
            </a:endParaRPr>
          </a:p>
          <a:p>
            <a:pPr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ar-SA" dirty="0">
                <a:cs typeface="B Nazanin" panose="00000400000000000000" pitchFamily="2" charset="-78"/>
              </a:rPr>
              <a:t>  ادراکی: تمایز صداها، تشخیص اشیا</a:t>
            </a:r>
            <a:r>
              <a:rPr lang="fa-IR" dirty="0">
                <a:cs typeface="B Nazanin" panose="00000400000000000000" pitchFamily="2" charset="-78"/>
              </a:rPr>
              <a:t>ء</a:t>
            </a:r>
            <a:r>
              <a:rPr lang="ar-SA" dirty="0">
                <a:cs typeface="B Nazanin" panose="00000400000000000000" pitchFamily="2" charset="-78"/>
              </a:rPr>
              <a:t>، اجرای دستورات، تشخیص ضمایر، رنگ ها، کاربرد اشیا</a:t>
            </a:r>
            <a:r>
              <a:rPr lang="fa-IR" dirty="0">
                <a:cs typeface="B Nazanin" panose="00000400000000000000" pitchFamily="2" charset="-78"/>
              </a:rPr>
              <a:t>ء و</a:t>
            </a:r>
            <a:r>
              <a:rPr lang="ar-SA" dirty="0">
                <a:cs typeface="B Nazanin" panose="00000400000000000000" pitchFamily="2" charset="-78"/>
              </a:rPr>
              <a:t> زمان افعال</a:t>
            </a:r>
            <a:endParaRPr lang="en-US" dirty="0">
              <a:cs typeface="B Nazanin" panose="00000400000000000000" pitchFamily="2" charset="-78"/>
            </a:endParaRPr>
          </a:p>
          <a:p>
            <a:pPr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ar-SA" dirty="0">
                <a:cs typeface="B Nazanin" panose="00000400000000000000" pitchFamily="2" charset="-78"/>
              </a:rPr>
              <a:t>  بیانی: بیان آواها، نام گذاری اشیا</a:t>
            </a:r>
            <a:r>
              <a:rPr lang="fa-IR" dirty="0">
                <a:cs typeface="B Nazanin" panose="00000400000000000000" pitchFamily="2" charset="-78"/>
              </a:rPr>
              <a:t>ء</a:t>
            </a:r>
            <a:r>
              <a:rPr lang="ar-SA" dirty="0">
                <a:cs typeface="B Nazanin" panose="00000400000000000000" pitchFamily="2" charset="-78"/>
              </a:rPr>
              <a:t> و</a:t>
            </a:r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ar-SA" dirty="0">
                <a:cs typeface="B Nazanin" panose="00000400000000000000" pitchFamily="2" charset="-78"/>
              </a:rPr>
              <a:t>اشکال، زمان افعال</a:t>
            </a:r>
            <a:r>
              <a:rPr lang="fa-IR" dirty="0">
                <a:cs typeface="B Nazanin" panose="00000400000000000000" pitchFamily="2" charset="-78"/>
              </a:rPr>
              <a:t> و</a:t>
            </a:r>
            <a:r>
              <a:rPr lang="ar-SA" dirty="0">
                <a:cs typeface="B Nazanin" panose="00000400000000000000" pitchFamily="2" charset="-78"/>
              </a:rPr>
              <a:t> بیان تصاویر</a:t>
            </a:r>
            <a:endParaRPr lang="en-US" dirty="0">
              <a:cs typeface="B Nazanin" panose="00000400000000000000" pitchFamily="2" charset="-78"/>
            </a:endParaRP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ar-SA" dirty="0">
                <a:cs typeface="B Nazanin" panose="00000400000000000000" pitchFamily="2" charset="-78"/>
              </a:rPr>
              <a:t>  3-  </a:t>
            </a:r>
            <a:r>
              <a:rPr lang="ar-SA" b="1" dirty="0">
                <a:solidFill>
                  <a:schemeClr val="accent1"/>
                </a:solidFill>
                <a:cs typeface="B Nazanin" panose="00000400000000000000" pitchFamily="2" charset="-78"/>
              </a:rPr>
              <a:t>حیطه حرکتی</a:t>
            </a:r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 </a:t>
            </a:r>
            <a:r>
              <a:rPr lang="ar-SA" dirty="0">
                <a:cs typeface="B Nazanin" panose="00000400000000000000" pitchFamily="2" charset="-78"/>
              </a:rPr>
              <a:t>:</a:t>
            </a:r>
            <a:endParaRPr lang="en-US" dirty="0">
              <a:cs typeface="B Nazanin" panose="00000400000000000000" pitchFamily="2" charset="-78"/>
            </a:endParaRPr>
          </a:p>
          <a:p>
            <a:pPr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ar-SA" dirty="0">
                <a:cs typeface="B Nazanin" panose="00000400000000000000" pitchFamily="2" charset="-78"/>
              </a:rPr>
              <a:t> حرکات ظریف</a:t>
            </a:r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ar-SA" dirty="0">
                <a:cs typeface="B Nazanin" panose="00000400000000000000" pitchFamily="2" charset="-78"/>
              </a:rPr>
              <a:t>: مهارت حرکات دست، مهارت دنبال کردن چشم، مهارت گرفتن</a:t>
            </a:r>
            <a:r>
              <a:rPr lang="fa-IR" dirty="0">
                <a:cs typeface="B Nazanin" panose="00000400000000000000" pitchFamily="2" charset="-78"/>
              </a:rPr>
              <a:t> و</a:t>
            </a:r>
            <a:r>
              <a:rPr lang="ar-SA" dirty="0">
                <a:cs typeface="B Nazanin" panose="00000400000000000000" pitchFamily="2" charset="-78"/>
              </a:rPr>
              <a:t> پاسخ به لمس</a:t>
            </a:r>
            <a:endParaRPr lang="en-US" dirty="0">
              <a:cs typeface="B Nazanin" panose="00000400000000000000" pitchFamily="2" charset="-78"/>
            </a:endParaRPr>
          </a:p>
          <a:p>
            <a:pPr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ar-SA" dirty="0">
                <a:cs typeface="B Nazanin" panose="00000400000000000000" pitchFamily="2" charset="-78"/>
              </a:rPr>
              <a:t> حرکات درشت : وضعیت نشستن، ایستادن، برخاستن، راه رفتن، دویدن</a:t>
            </a:r>
            <a:r>
              <a:rPr lang="fa-IR" dirty="0">
                <a:cs typeface="B Nazanin" panose="00000400000000000000" pitchFamily="2" charset="-78"/>
              </a:rPr>
              <a:t> و</a:t>
            </a:r>
            <a:r>
              <a:rPr lang="ar-SA" dirty="0">
                <a:cs typeface="B Nazanin" panose="00000400000000000000" pitchFamily="2" charset="-78"/>
              </a:rPr>
              <a:t> تعادل</a:t>
            </a:r>
            <a:r>
              <a:rPr lang="fa-IR" dirty="0">
                <a:cs typeface="B Nazanin" panose="00000400000000000000" pitchFamily="2" charset="-78"/>
              </a:rPr>
              <a:t> داشتن.</a:t>
            </a:r>
            <a:endParaRPr lang="en-US" dirty="0">
              <a:cs typeface="B Nazanin" panose="00000400000000000000" pitchFamily="2" charset="-78"/>
            </a:endParaRPr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07D8A639-B496-40D1-BE8E-5E702E8B3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2600D7-E868-4DEA-A27E-C5A99CA2B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320" y="5612456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9454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018902" y="666205"/>
            <a:ext cx="9953898" cy="90133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Bayley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5CCB78-05C0-4257-8FB3-179BB3D878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968" y="6442075"/>
            <a:ext cx="1600200" cy="2794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140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endParaRPr kumimoji="0" lang="fa-I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D5DE7-6FFA-43A4-803F-505AF1B38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B41230-C169-4EDB-8901-6341CE2DB250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804530A-588D-4BB4-A8C3-78AD389E0D90}"/>
              </a:ext>
            </a:extLst>
          </p:cNvPr>
          <p:cNvSpPr txBox="1">
            <a:spLocks/>
          </p:cNvSpPr>
          <p:nvPr/>
        </p:nvSpPr>
        <p:spPr>
          <a:xfrm>
            <a:off x="1018902" y="1567541"/>
            <a:ext cx="9953898" cy="43694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r>
              <a:rPr lang="ar-SA" b="1" dirty="0">
                <a:cs typeface="B Nazanin" panose="00000400000000000000" pitchFamily="2" charset="-78"/>
              </a:rPr>
              <a:t> </a:t>
            </a:r>
            <a:endParaRPr lang="fa-IR" b="1" dirty="0">
              <a:cs typeface="B Nazanin" panose="00000400000000000000" pitchFamily="2" charset="-78"/>
            </a:endParaRPr>
          </a:p>
          <a:p>
            <a:pPr marL="0" indent="0" algn="just">
              <a:buClr>
                <a:schemeClr val="bg1">
                  <a:lumMod val="50000"/>
                </a:schemeClr>
              </a:buClr>
              <a:buNone/>
            </a:pPr>
            <a:r>
              <a:rPr lang="ar-SA" dirty="0">
                <a:cs typeface="B Nazanin" panose="00000400000000000000" pitchFamily="2" charset="-78"/>
              </a:rPr>
              <a:t>تعداد سوالات در هر حیطه به شرح ذیل است :</a:t>
            </a:r>
            <a:endParaRPr lang="en-US" dirty="0">
              <a:cs typeface="B Nazanin" panose="00000400000000000000" pitchFamily="2" charset="-78"/>
            </a:endParaRPr>
          </a:p>
          <a:p>
            <a:pPr algn="just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ar-SA" dirty="0">
                <a:cs typeface="B Nazanin" panose="00000400000000000000" pitchFamily="2" charset="-78"/>
              </a:rPr>
              <a:t>       </a:t>
            </a:r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ar-SA" dirty="0">
                <a:cs typeface="B Nazanin" panose="00000400000000000000" pitchFamily="2" charset="-78"/>
              </a:rPr>
              <a:t> حیطه شناختی : 91 سوال</a:t>
            </a:r>
            <a:r>
              <a:rPr lang="en-US" dirty="0">
                <a:cs typeface="B Nazanin" panose="00000400000000000000" pitchFamily="2" charset="-78"/>
              </a:rPr>
              <a:t>  </a:t>
            </a:r>
            <a:endParaRPr lang="fa-IR" dirty="0">
              <a:cs typeface="B Nazanin" panose="00000400000000000000" pitchFamily="2" charset="-78"/>
            </a:endParaRPr>
          </a:p>
          <a:p>
            <a:pPr algn="just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n-US" dirty="0">
                <a:cs typeface="B Nazanin" panose="00000400000000000000" pitchFamily="2" charset="-78"/>
              </a:rPr>
              <a:t>        </a:t>
            </a:r>
            <a:r>
              <a:rPr lang="ar-SA" dirty="0">
                <a:cs typeface="B Nazanin" panose="00000400000000000000" pitchFamily="2" charset="-78"/>
              </a:rPr>
              <a:t>حیطه ادراکی :  49 سوال</a:t>
            </a:r>
            <a:r>
              <a:rPr lang="en-US" dirty="0">
                <a:cs typeface="B Nazanin" panose="00000400000000000000" pitchFamily="2" charset="-78"/>
              </a:rPr>
              <a:t>                   </a:t>
            </a:r>
          </a:p>
          <a:p>
            <a:pPr algn="just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ar-SA" dirty="0">
                <a:cs typeface="B Nazanin" panose="00000400000000000000" pitchFamily="2" charset="-78"/>
              </a:rPr>
              <a:t>      </a:t>
            </a:r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ar-SA" dirty="0">
                <a:cs typeface="B Nazanin" panose="00000400000000000000" pitchFamily="2" charset="-78"/>
              </a:rPr>
              <a:t>  حیطه بیانی : 48 سوال</a:t>
            </a:r>
            <a:r>
              <a:rPr lang="en-US" dirty="0">
                <a:cs typeface="B Nazanin" panose="00000400000000000000" pitchFamily="2" charset="-78"/>
              </a:rPr>
              <a:t>    </a:t>
            </a:r>
            <a:endParaRPr lang="fa-IR" dirty="0">
              <a:cs typeface="B Nazanin" panose="00000400000000000000" pitchFamily="2" charset="-78"/>
            </a:endParaRPr>
          </a:p>
          <a:p>
            <a:pPr algn="just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n-US" dirty="0">
                <a:cs typeface="B Nazanin" panose="00000400000000000000" pitchFamily="2" charset="-78"/>
              </a:rPr>
              <a:t>         </a:t>
            </a:r>
            <a:r>
              <a:rPr lang="ar-SA" dirty="0">
                <a:cs typeface="B Nazanin" panose="00000400000000000000" pitchFamily="2" charset="-78"/>
              </a:rPr>
              <a:t>حیطه حرکات ظریف: 66 سوال</a:t>
            </a:r>
            <a:r>
              <a:rPr lang="en-US" dirty="0">
                <a:cs typeface="B Nazanin" panose="00000400000000000000" pitchFamily="2" charset="-78"/>
              </a:rPr>
              <a:t>   </a:t>
            </a:r>
          </a:p>
          <a:p>
            <a:pPr algn="just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ar-SA" dirty="0">
                <a:cs typeface="B Nazanin" panose="00000400000000000000" pitchFamily="2" charset="-78"/>
              </a:rPr>
              <a:t>    </a:t>
            </a:r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ar-SA" dirty="0">
                <a:cs typeface="B Nazanin" panose="00000400000000000000" pitchFamily="2" charset="-78"/>
              </a:rPr>
              <a:t>   حیطه حرکات درشت : 72 سوال</a:t>
            </a:r>
            <a:r>
              <a:rPr lang="fa-IR" dirty="0">
                <a:cs typeface="B Nazanin" panose="00000400000000000000" pitchFamily="2" charset="-78"/>
              </a:rPr>
              <a:t>.</a:t>
            </a:r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07D8A639-B496-40D1-BE8E-5E702E8B3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2600D7-E868-4DEA-A27E-C5A99CA2B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320" y="5612456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35856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018902" y="666205"/>
            <a:ext cx="9953898" cy="90133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Bayley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5CCB78-05C0-4257-8FB3-179BB3D878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968" y="6442075"/>
            <a:ext cx="1600200" cy="2794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140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endParaRPr kumimoji="0" lang="fa-I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D5DE7-6FFA-43A4-803F-505AF1B38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B41230-C169-4EDB-8901-6341CE2DB250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804530A-588D-4BB4-A8C3-78AD389E0D90}"/>
              </a:ext>
            </a:extLst>
          </p:cNvPr>
          <p:cNvSpPr txBox="1">
            <a:spLocks/>
          </p:cNvSpPr>
          <p:nvPr/>
        </p:nvSpPr>
        <p:spPr>
          <a:xfrm>
            <a:off x="1018902" y="1567541"/>
            <a:ext cx="9953898" cy="43694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 lnSpcReduction="20000"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fa-IR" dirty="0"/>
          </a:p>
          <a:p>
            <a:pPr algn="just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fa-IR" dirty="0">
                <a:cs typeface="B Nazanin" panose="00000400000000000000" pitchFamily="2" charset="-78"/>
              </a:rPr>
              <a:t>معاینه کننده</a:t>
            </a:r>
            <a:r>
              <a:rPr lang="ar-SA" dirty="0">
                <a:cs typeface="B Nazanin" panose="00000400000000000000" pitchFamily="2" charset="-78"/>
              </a:rPr>
              <a:t> عملکرد کودک را در هر </a:t>
            </a:r>
            <a:r>
              <a:rPr lang="fa-IR" dirty="0">
                <a:cs typeface="B Nazanin" panose="00000400000000000000" pitchFamily="2" charset="-78"/>
              </a:rPr>
              <a:t>حیطه</a:t>
            </a:r>
            <a:r>
              <a:rPr lang="ar-SA" dirty="0">
                <a:cs typeface="B Nazanin" panose="00000400000000000000" pitchFamily="2" charset="-78"/>
              </a:rPr>
              <a:t> رتبه بندی می کند و امتیازها </a:t>
            </a:r>
            <a:r>
              <a:rPr lang="fa-IR" dirty="0">
                <a:cs typeface="B Nazanin" panose="00000400000000000000" pitchFamily="2" charset="-78"/>
              </a:rPr>
              <a:t>را </a:t>
            </a:r>
            <a:r>
              <a:rPr lang="ar-SA" dirty="0">
                <a:cs typeface="B Nazanin" panose="00000400000000000000" pitchFamily="2" charset="-78"/>
              </a:rPr>
              <a:t>جمع </a:t>
            </a:r>
            <a:r>
              <a:rPr lang="fa-IR" dirty="0">
                <a:cs typeface="B Nazanin" panose="00000400000000000000" pitchFamily="2" charset="-78"/>
              </a:rPr>
              <a:t>می­کند</a:t>
            </a:r>
          </a:p>
          <a:p>
            <a:pPr marL="0" indent="0" algn="just">
              <a:buClr>
                <a:schemeClr val="bg1">
                  <a:lumMod val="50000"/>
                </a:schemeClr>
              </a:buClr>
              <a:buNone/>
            </a:pPr>
            <a:endParaRPr lang="fa-IR" dirty="0">
              <a:cs typeface="B Nazanin" panose="00000400000000000000" pitchFamily="2" charset="-78"/>
            </a:endParaRPr>
          </a:p>
          <a:p>
            <a:pPr algn="just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ar-SA" dirty="0">
                <a:cs typeface="B Nazanin" panose="00000400000000000000" pitchFamily="2" charset="-78"/>
              </a:rPr>
              <a:t> نمرات خام با جداول نمرات سایر کودکان هم سن کودک مقایسه </a:t>
            </a:r>
            <a:r>
              <a:rPr lang="fa-IR" dirty="0">
                <a:cs typeface="B Nazanin" panose="00000400000000000000" pitchFamily="2" charset="-78"/>
              </a:rPr>
              <a:t>می­</a:t>
            </a:r>
            <a:r>
              <a:rPr lang="ar-SA" dirty="0">
                <a:cs typeface="B Nazanin" panose="00000400000000000000" pitchFamily="2" charset="-78"/>
              </a:rPr>
              <a:t>شود </a:t>
            </a:r>
            <a:endParaRPr lang="fa-IR" dirty="0">
              <a:cs typeface="B Nazanin" panose="00000400000000000000" pitchFamily="2" charset="-78"/>
            </a:endParaRPr>
          </a:p>
          <a:p>
            <a:pPr marL="0" indent="0" algn="just">
              <a:buClr>
                <a:schemeClr val="bg1">
                  <a:lumMod val="50000"/>
                </a:schemeClr>
              </a:buClr>
              <a:buNone/>
            </a:pPr>
            <a:endParaRPr lang="fa-IR" dirty="0">
              <a:cs typeface="B Nazanin" panose="00000400000000000000" pitchFamily="2" charset="-78"/>
            </a:endParaRPr>
          </a:p>
          <a:p>
            <a:pPr algn="just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ar-SA" dirty="0">
                <a:cs typeface="B Nazanin" panose="00000400000000000000" pitchFamily="2" charset="-78"/>
              </a:rPr>
              <a:t>این فرآیند نمره استانداردی را به دست </a:t>
            </a:r>
            <a:r>
              <a:rPr lang="fa-IR" dirty="0">
                <a:cs typeface="B Nazanin" panose="00000400000000000000" pitchFamily="2" charset="-78"/>
              </a:rPr>
              <a:t>می­</a:t>
            </a:r>
            <a:r>
              <a:rPr lang="ar-SA" dirty="0">
                <a:cs typeface="B Nazanin" panose="00000400000000000000" pitchFamily="2" charset="-78"/>
              </a:rPr>
              <a:t>دهد</a:t>
            </a:r>
            <a:r>
              <a:rPr lang="fa-IR" dirty="0">
                <a:cs typeface="B Nazanin" panose="00000400000000000000" pitchFamily="2" charset="-78"/>
              </a:rPr>
              <a:t> و</a:t>
            </a:r>
            <a:r>
              <a:rPr lang="ar-SA" dirty="0">
                <a:cs typeface="B Nazanin" panose="00000400000000000000" pitchFamily="2" charset="-78"/>
              </a:rPr>
              <a:t> </a:t>
            </a:r>
            <a:r>
              <a:rPr lang="fa-IR" dirty="0">
                <a:cs typeface="B Nazanin" panose="00000400000000000000" pitchFamily="2" charset="-78"/>
              </a:rPr>
              <a:t>معاینه کننده</a:t>
            </a:r>
            <a:r>
              <a:rPr lang="ar-SA" dirty="0">
                <a:cs typeface="B Nazanin" panose="00000400000000000000" pitchFamily="2" charset="-78"/>
              </a:rPr>
              <a:t> را قادر </a:t>
            </a:r>
            <a:r>
              <a:rPr lang="fa-IR" dirty="0">
                <a:cs typeface="B Nazanin" panose="00000400000000000000" pitchFamily="2" charset="-78"/>
              </a:rPr>
              <a:t>می­</a:t>
            </a:r>
            <a:r>
              <a:rPr lang="ar-SA" dirty="0">
                <a:cs typeface="B Nazanin" panose="00000400000000000000" pitchFamily="2" charset="-78"/>
              </a:rPr>
              <a:t>سازد</a:t>
            </a:r>
            <a:r>
              <a:rPr lang="fa-IR" dirty="0">
                <a:cs typeface="B Nazanin" panose="00000400000000000000" pitchFamily="2" charset="-78"/>
              </a:rPr>
              <a:t>:</a:t>
            </a:r>
          </a:p>
          <a:p>
            <a:pPr algn="just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ar-SA" dirty="0">
                <a:cs typeface="B Nazanin" panose="00000400000000000000" pitchFamily="2" charset="-78"/>
              </a:rPr>
              <a:t> </a:t>
            </a:r>
            <a:r>
              <a:rPr lang="fa-IR" dirty="0">
                <a:cs typeface="B Nazanin" panose="00000400000000000000" pitchFamily="2" charset="-78"/>
              </a:rPr>
              <a:t>ر</a:t>
            </a:r>
            <a:r>
              <a:rPr lang="ar-SA" dirty="0">
                <a:cs typeface="B Nazanin" panose="00000400000000000000" pitchFamily="2" charset="-78"/>
              </a:rPr>
              <a:t>شد کودک را در مقایسه با سایر کودکان هم سن او تخمین بزند</a:t>
            </a:r>
            <a:endParaRPr lang="fa-IR" dirty="0">
              <a:cs typeface="B Nazanin" panose="00000400000000000000" pitchFamily="2" charset="-78"/>
            </a:endParaRPr>
          </a:p>
          <a:p>
            <a:pPr algn="just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ar-SA" dirty="0">
                <a:cs typeface="B Nazanin" panose="00000400000000000000" pitchFamily="2" charset="-78"/>
              </a:rPr>
              <a:t>تعیین کند که آیا کودک دارای تأخیر</a:t>
            </a:r>
            <a:r>
              <a:rPr lang="fa-IR" dirty="0">
                <a:cs typeface="B Nazanin" panose="00000400000000000000" pitchFamily="2" charset="-78"/>
              </a:rPr>
              <a:t> تکاملی</a:t>
            </a:r>
            <a:r>
              <a:rPr lang="ar-SA" dirty="0">
                <a:cs typeface="B Nazanin" panose="00000400000000000000" pitchFamily="2" charset="-78"/>
              </a:rPr>
              <a:t> است یا خیر</a:t>
            </a:r>
            <a:endParaRPr lang="fa-IR" dirty="0">
              <a:cs typeface="B Nazanin" panose="00000400000000000000" pitchFamily="2" charset="-78"/>
            </a:endParaRPr>
          </a:p>
          <a:p>
            <a:pPr algn="just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ar-SA" dirty="0">
                <a:cs typeface="B Nazanin" panose="00000400000000000000" pitchFamily="2" charset="-78"/>
              </a:rPr>
              <a:t> در مورد اهمیت آن قضاوت کند </a:t>
            </a:r>
            <a:endParaRPr lang="fa-IR" dirty="0">
              <a:cs typeface="B Nazanin" panose="00000400000000000000" pitchFamily="2" charset="-78"/>
            </a:endParaRPr>
          </a:p>
          <a:p>
            <a:pPr algn="just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ar-SA" dirty="0">
                <a:cs typeface="B Nazanin" panose="00000400000000000000" pitchFamily="2" charset="-78"/>
              </a:rPr>
              <a:t> یک برنامه مداخله زودهنگام مناسب برای کودک </a:t>
            </a:r>
            <a:r>
              <a:rPr lang="fa-IR" dirty="0">
                <a:cs typeface="B Nazanin" panose="00000400000000000000" pitchFamily="2" charset="-78"/>
              </a:rPr>
              <a:t>تدوین نماید</a:t>
            </a:r>
            <a:r>
              <a:rPr lang="ar-SA" dirty="0">
                <a:cs typeface="B Nazanin" panose="00000400000000000000" pitchFamily="2" charset="-78"/>
              </a:rPr>
              <a:t>. </a:t>
            </a:r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07D8A639-B496-40D1-BE8E-5E702E8B3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2600D7-E868-4DEA-A27E-C5A99CA2B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320" y="5612456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2807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018902" y="666205"/>
            <a:ext cx="9953898" cy="90133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rtl="1"/>
            <a:r>
              <a:rPr lang="fa-IR" sz="2800" dirty="0"/>
              <a:t/>
            </a:r>
            <a:br>
              <a:rPr lang="fa-IR" sz="2800" dirty="0"/>
            </a:br>
            <a:r>
              <a:rPr lang="en-US" sz="28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Q-CHAT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5CCB78-05C0-4257-8FB3-179BB3D878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968" y="6442075"/>
            <a:ext cx="1600200" cy="2794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140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endParaRPr kumimoji="0" lang="fa-I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D5DE7-6FFA-43A4-803F-505AF1B38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B41230-C169-4EDB-8901-6341CE2DB250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804530A-588D-4BB4-A8C3-78AD389E0D90}"/>
              </a:ext>
            </a:extLst>
          </p:cNvPr>
          <p:cNvSpPr txBox="1">
            <a:spLocks/>
          </p:cNvSpPr>
          <p:nvPr/>
        </p:nvSpPr>
        <p:spPr>
          <a:xfrm>
            <a:off x="1018902" y="1567541"/>
            <a:ext cx="9953898" cy="43694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lnSpcReduction="10000"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ar-SA" dirty="0">
                <a:solidFill>
                  <a:schemeClr val="accent1"/>
                </a:solidFill>
                <a:cs typeface="B Nazanin" panose="00000400000000000000" pitchFamily="2" charset="-78"/>
              </a:rPr>
              <a:t>ابزار غربالگری </a:t>
            </a:r>
            <a:r>
              <a:rPr lang="ar-SA" dirty="0">
                <a:cs typeface="B Nazanin" panose="00000400000000000000" pitchFamily="2" charset="-78"/>
              </a:rPr>
              <a:t>برای کمک به تشخیص علائم اولیه اختلال طیف اتیسم در </a:t>
            </a:r>
            <a:r>
              <a:rPr lang="fa-IR" dirty="0">
                <a:cs typeface="B Nazanin" panose="00000400000000000000" pitchFamily="2" charset="-78"/>
              </a:rPr>
              <a:t>کودکان</a:t>
            </a:r>
            <a:r>
              <a:rPr lang="ar-SA" dirty="0">
                <a:cs typeface="B Nazanin" panose="00000400000000000000" pitchFamily="2" charset="-78"/>
              </a:rPr>
              <a:t> 18 تا 24 ماهه است</a:t>
            </a:r>
            <a:endParaRPr lang="fa-IR" dirty="0">
              <a:cs typeface="B Nazanin" panose="00000400000000000000" pitchFamily="2" charset="-78"/>
            </a:endParaRPr>
          </a:p>
          <a:p>
            <a:pPr algn="just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n-US" dirty="0">
                <a:cs typeface="B Nazanin" panose="00000400000000000000" pitchFamily="2" charset="-78"/>
              </a:rPr>
              <a:t> </a:t>
            </a:r>
            <a:r>
              <a:rPr lang="ar-SA" dirty="0">
                <a:cs typeface="B Nazanin" panose="00000400000000000000" pitchFamily="2" charset="-78"/>
              </a:rPr>
              <a:t>این تست توسط والدین یا مراقب</a:t>
            </a:r>
            <a:r>
              <a:rPr lang="fa-IR" dirty="0">
                <a:cs typeface="B Nazanin" panose="00000400000000000000" pitchFamily="2" charset="-78"/>
              </a:rPr>
              <a:t>ی</a:t>
            </a:r>
            <a:r>
              <a:rPr lang="ar-SA" dirty="0">
                <a:cs typeface="B Nazanin" panose="00000400000000000000" pitchFamily="2" charset="-78"/>
              </a:rPr>
              <a:t>ن کودک تکمیل می‌شود و رفتارهایی مانند تعامل اجتماعی، ارتباطات، رفتارهای تکراری، تماس چشمی، پاسخ به نام و رفتار اشاره کردن را ارزیابی می‌کند</a:t>
            </a:r>
            <a:endParaRPr lang="fa-IR" dirty="0">
              <a:cs typeface="B Nazanin" panose="00000400000000000000" pitchFamily="2" charset="-78"/>
            </a:endParaRPr>
          </a:p>
          <a:p>
            <a:pPr algn="just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n-US" dirty="0">
                <a:cs typeface="B Nazanin" panose="00000400000000000000" pitchFamily="2" charset="-78"/>
              </a:rPr>
              <a:t> </a:t>
            </a:r>
            <a:r>
              <a:rPr lang="ar-SA" dirty="0">
                <a:cs typeface="B Nazanin" panose="00000400000000000000" pitchFamily="2" charset="-78"/>
              </a:rPr>
              <a:t>والدین به 25 سوال با مقیاس پنج‌نمره‌ای (از 0 تا 4) پاسخ می‌دهند که میزان انجام یک رفتار یا عدم انجام آن را توسط کودک توصیف می‌کند</a:t>
            </a:r>
            <a:endParaRPr lang="fa-IR" dirty="0">
              <a:cs typeface="B Nazanin" panose="00000400000000000000" pitchFamily="2" charset="-78"/>
            </a:endParaRPr>
          </a:p>
          <a:p>
            <a:pPr algn="just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ar-SA" dirty="0">
                <a:cs typeface="B Nazanin" panose="00000400000000000000" pitchFamily="2" charset="-78"/>
              </a:rPr>
              <a:t>امتیاز نهایی</a:t>
            </a:r>
            <a:r>
              <a:rPr lang="fa-IR" dirty="0">
                <a:cs typeface="B Nazanin" panose="00000400000000000000" pitchFamily="2" charset="-78"/>
              </a:rPr>
              <a:t> تست</a:t>
            </a:r>
            <a:r>
              <a:rPr lang="ar-SA" dirty="0">
                <a:cs typeface="B Nazanin" panose="00000400000000000000" pitchFamily="2" charset="-78"/>
              </a:rPr>
              <a:t> 100 است و هر چه امتیاز به 100 نزدیک‌تر باشد، خطر اتیسم بالاتر است</a:t>
            </a:r>
            <a:endParaRPr lang="fa-IR" dirty="0">
              <a:cs typeface="B Nazanin" panose="00000400000000000000" pitchFamily="2" charset="-78"/>
            </a:endParaRPr>
          </a:p>
          <a:p>
            <a:pPr algn="just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kumimoji="0" lang="fa-I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B Nazanin" panose="00000400000000000000" pitchFamily="2" charset="-78"/>
              </a:rPr>
              <a:t>بر اساس امتیاز حاصله اقدامات</a:t>
            </a:r>
            <a:r>
              <a:rPr lang="fa-IR" dirty="0">
                <a:solidFill>
                  <a:prstClr val="black"/>
                </a:solidFill>
                <a:latin typeface="Arial" pitchFamily="34" charset="0"/>
                <a:cs typeface="B Nazanin" panose="00000400000000000000" pitchFamily="2" charset="-78"/>
              </a:rPr>
              <a:t>ی چون پیگیری یا ارجاع</a:t>
            </a:r>
            <a:r>
              <a:rPr kumimoji="0" lang="fa-I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B Nazanin" panose="00000400000000000000" pitchFamily="2" charset="-78"/>
              </a:rPr>
              <a:t> انجام </a:t>
            </a:r>
            <a:r>
              <a:rPr lang="fa-IR" dirty="0">
                <a:cs typeface="B Nazanin" panose="00000400000000000000" pitchFamily="2" charset="-78"/>
              </a:rPr>
              <a:t>می­</a:t>
            </a:r>
            <a:r>
              <a:rPr lang="ar-SA" dirty="0">
                <a:cs typeface="B Nazanin" panose="00000400000000000000" pitchFamily="2" charset="-78"/>
              </a:rPr>
              <a:t>شود</a:t>
            </a:r>
            <a:r>
              <a:rPr kumimoji="0" lang="fa-I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B Nazanin" panose="00000400000000000000" pitchFamily="2" charset="-78"/>
              </a:rPr>
              <a:t>.</a:t>
            </a: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07D8A639-B496-40D1-BE8E-5E702E8B3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2600D7-E868-4DEA-A27E-C5A99CA2B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686" y="5612456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3782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018902" y="666205"/>
            <a:ext cx="9953898" cy="90133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rtl="1"/>
            <a:r>
              <a:rPr lang="fa-IR" sz="2800" dirty="0"/>
              <a:t/>
            </a:r>
            <a:br>
              <a:rPr lang="fa-IR" sz="2800" dirty="0"/>
            </a:br>
            <a:r>
              <a:rPr lang="en-US" sz="28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M-CHAT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5CCB78-05C0-4257-8FB3-179BB3D878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968" y="6442075"/>
            <a:ext cx="1600200" cy="2794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140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endParaRPr kumimoji="0" lang="fa-I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D5DE7-6FFA-43A4-803F-505AF1B38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B41230-C169-4EDB-8901-6341CE2DB250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fa-I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804530A-588D-4BB4-A8C3-78AD389E0D90}"/>
              </a:ext>
            </a:extLst>
          </p:cNvPr>
          <p:cNvSpPr txBox="1">
            <a:spLocks/>
          </p:cNvSpPr>
          <p:nvPr/>
        </p:nvSpPr>
        <p:spPr>
          <a:xfrm>
            <a:off x="1018902" y="1567541"/>
            <a:ext cx="9953898" cy="43694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85000" lnSpcReduction="10000"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>
                <a:prstClr val="white">
                  <a:lumMod val="50000"/>
                </a:prstClr>
              </a:buClr>
              <a:buFont typeface="Wingdings" panose="05000000000000000000" pitchFamily="2" charset="2"/>
              <a:buChar char="ü"/>
              <a:defRPr/>
            </a:pPr>
            <a:r>
              <a:rPr kumimoji="0" lang="fa-IR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itchFamily="34" charset="0"/>
                <a:cs typeface="B Nazanin" panose="00000400000000000000" pitchFamily="2" charset="-78"/>
              </a:rPr>
              <a:t>این ابزار </a:t>
            </a:r>
            <a:r>
              <a:rPr kumimoji="0" lang="fa-I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B Nazanin" panose="00000400000000000000" pitchFamily="2" charset="-78"/>
              </a:rPr>
              <a:t>دارای دو بخش </a:t>
            </a:r>
            <a:r>
              <a:rPr lang="fa-IR" sz="2600" dirty="0">
                <a:cs typeface="B Nazanin" panose="00000400000000000000" pitchFamily="2" charset="-78"/>
              </a:rPr>
              <a:t>چک­لیست</a:t>
            </a:r>
            <a:r>
              <a:rPr kumimoji="0" lang="fa-I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B Nazanin" panose="00000400000000000000" pitchFamily="2" charset="-78"/>
              </a:rPr>
              <a:t> و فرم مصاحبه</a:t>
            </a:r>
            <a:r>
              <a:rPr lang="ar-SA" sz="2800" dirty="0">
                <a:cs typeface="B Nazanin" panose="00000400000000000000" pitchFamily="2" charset="-78"/>
              </a:rPr>
              <a:t> برای کمک به تشخیص علائم اولیه اختلال طیف اتیسم در </a:t>
            </a:r>
            <a:r>
              <a:rPr lang="fa-IR" sz="2800" dirty="0">
                <a:cs typeface="B Nazanin" panose="00000400000000000000" pitchFamily="2" charset="-78"/>
              </a:rPr>
              <a:t>کودکان</a:t>
            </a:r>
            <a:r>
              <a:rPr lang="ar-SA" sz="2800" dirty="0">
                <a:cs typeface="B Nazanin" panose="00000400000000000000" pitchFamily="2" charset="-78"/>
              </a:rPr>
              <a:t> </a:t>
            </a:r>
            <a:r>
              <a:rPr lang="fa-IR" sz="2800" dirty="0">
                <a:cs typeface="B Nazanin" panose="00000400000000000000" pitchFamily="2" charset="-78"/>
              </a:rPr>
              <a:t>است</a:t>
            </a:r>
          </a:p>
          <a:p>
            <a:pPr algn="just">
              <a:lnSpc>
                <a:spcPct val="150000"/>
              </a:lnSpc>
              <a:buClr>
                <a:prstClr val="white">
                  <a:lumMod val="50000"/>
                </a:prstClr>
              </a:buClr>
              <a:buFont typeface="Wingdings" panose="05000000000000000000" pitchFamily="2" charset="2"/>
              <a:buChar char="ü"/>
              <a:defRPr/>
            </a:pPr>
            <a:r>
              <a:rPr lang="fa-IR" sz="2800" dirty="0">
                <a:solidFill>
                  <a:prstClr val="black"/>
                </a:solidFill>
                <a:latin typeface="Arial" pitchFamily="34" charset="0"/>
                <a:cs typeface="B Nazanin" panose="00000400000000000000" pitchFamily="2" charset="-78"/>
              </a:rPr>
              <a:t>برای کودکان 16 تا 30 ماهه طراحی شده است</a:t>
            </a:r>
          </a:p>
          <a:p>
            <a:pPr lvl="0" algn="just">
              <a:lnSpc>
                <a:spcPct val="150000"/>
              </a:lnSpc>
              <a:buClr>
                <a:prstClr val="white">
                  <a:lumMod val="50000"/>
                </a:prstClr>
              </a:buClr>
              <a:buFont typeface="Wingdings" panose="05000000000000000000" pitchFamily="2" charset="2"/>
              <a:buChar char="ü"/>
              <a:defRPr/>
            </a:pPr>
            <a:r>
              <a:rPr lang="fa-IR" sz="2800" dirty="0">
                <a:solidFill>
                  <a:prstClr val="black"/>
                </a:solidFill>
                <a:latin typeface="Arial" pitchFamily="34" charset="0"/>
                <a:cs typeface="B Nazanin" panose="00000400000000000000" pitchFamily="2" charset="-78"/>
              </a:rPr>
              <a:t>چک لیست شامل 20 سوال به صورت بله و خیر با امتیازدهی صفر و یک تکمیل </a:t>
            </a:r>
            <a:r>
              <a:rPr lang="fa-IR" sz="2800" dirty="0">
                <a:cs typeface="B Nazanin" panose="00000400000000000000" pitchFamily="2" charset="-78"/>
              </a:rPr>
              <a:t>می­</a:t>
            </a:r>
            <a:r>
              <a:rPr lang="ar-SA" sz="2800" dirty="0">
                <a:cs typeface="B Nazanin" panose="00000400000000000000" pitchFamily="2" charset="-78"/>
              </a:rPr>
              <a:t>شود</a:t>
            </a:r>
            <a:endParaRPr lang="en-US" sz="2800" dirty="0">
              <a:cs typeface="B Nazanin" panose="00000400000000000000" pitchFamily="2" charset="-78"/>
            </a:endParaRPr>
          </a:p>
          <a:p>
            <a:pPr lvl="0" algn="just">
              <a:lnSpc>
                <a:spcPct val="150000"/>
              </a:lnSpc>
              <a:buClr>
                <a:prstClr val="white">
                  <a:lumMod val="50000"/>
                </a:prstClr>
              </a:buClr>
              <a:buFont typeface="Wingdings" panose="05000000000000000000" pitchFamily="2" charset="2"/>
              <a:buChar char="ü"/>
              <a:defRPr/>
            </a:pPr>
            <a:r>
              <a:rPr lang="fa-IR" sz="2800" dirty="0">
                <a:cs typeface="B Nazanin" panose="00000400000000000000" pitchFamily="2" charset="-78"/>
              </a:rPr>
              <a:t> فرم مصاحبه هم شامل 20 قسمت است که به صورت بله و خیر تکمیل می­</a:t>
            </a:r>
            <a:r>
              <a:rPr lang="ar-SA" sz="2800" dirty="0">
                <a:cs typeface="B Nazanin" panose="00000400000000000000" pitchFamily="2" charset="-78"/>
              </a:rPr>
              <a:t>شود</a:t>
            </a:r>
            <a:endParaRPr lang="fa-IR" sz="2800" dirty="0">
              <a:solidFill>
                <a:prstClr val="black"/>
              </a:solidFill>
              <a:latin typeface="Arial" pitchFamily="34" charset="0"/>
              <a:cs typeface="B Nazanin" panose="00000400000000000000" pitchFamily="2" charset="-78"/>
            </a:endParaRPr>
          </a:p>
          <a:p>
            <a:pPr algn="just">
              <a:lnSpc>
                <a:spcPct val="150000"/>
              </a:lnSpc>
              <a:buClr>
                <a:prstClr val="white">
                  <a:lumMod val="50000"/>
                </a:prstClr>
              </a:buClr>
              <a:buFont typeface="Wingdings" panose="05000000000000000000" pitchFamily="2" charset="2"/>
              <a:buChar char="ü"/>
              <a:defRPr/>
            </a:pPr>
            <a:r>
              <a:rPr lang="fa-IR" sz="2800" dirty="0">
                <a:solidFill>
                  <a:prstClr val="black"/>
                </a:solidFill>
                <a:latin typeface="Arial" pitchFamily="34" charset="0"/>
                <a:cs typeface="B Nazanin" panose="00000400000000000000" pitchFamily="2" charset="-78"/>
              </a:rPr>
              <a:t>بر اساس نمره چک لیست اقداماتی نظیر </a:t>
            </a:r>
            <a:r>
              <a:rPr lang="fa-IR" sz="2800" dirty="0">
                <a:solidFill>
                  <a:srgbClr val="FF0000"/>
                </a:solidFill>
                <a:latin typeface="Arial" pitchFamily="34" charset="0"/>
                <a:cs typeface="B Nazanin" panose="00000400000000000000" pitchFamily="2" charset="-78"/>
              </a:rPr>
              <a:t>پیگیری</a:t>
            </a:r>
            <a:r>
              <a:rPr lang="fa-IR" sz="2800" dirty="0">
                <a:solidFill>
                  <a:srgbClr val="FF0000"/>
                </a:solidFill>
                <a:cs typeface="B Nazanin" panose="00000400000000000000" pitchFamily="2" charset="-78"/>
              </a:rPr>
              <a:t>،</a:t>
            </a:r>
            <a:r>
              <a:rPr lang="fa-IR" sz="2800" dirty="0">
                <a:solidFill>
                  <a:srgbClr val="FF0000"/>
                </a:solidFill>
                <a:latin typeface="Arial" pitchFamily="34" charset="0"/>
                <a:cs typeface="B Nazanin" panose="00000400000000000000" pitchFamily="2" charset="-78"/>
              </a:rPr>
              <a:t> تکمیل فرم مصاحبه و یا ارجاع جهت </a:t>
            </a:r>
            <a:r>
              <a:rPr lang="fa-IR" sz="3000" dirty="0">
                <a:solidFill>
                  <a:srgbClr val="FF0000"/>
                </a:solidFill>
                <a:latin typeface="Arial" pitchFamily="34" charset="0"/>
                <a:cs typeface="B Nazanin" panose="00000400000000000000" pitchFamily="2" charset="-78"/>
              </a:rPr>
              <a:t>انجام </a:t>
            </a:r>
            <a:r>
              <a:rPr lang="fa-IR" sz="3000" dirty="0">
                <a:solidFill>
                  <a:srgbClr val="FF0000"/>
                </a:solidFill>
                <a:cs typeface="B Nazanin" panose="00000400000000000000" pitchFamily="2" charset="-78"/>
              </a:rPr>
              <a:t>تست­های</a:t>
            </a:r>
            <a:r>
              <a:rPr lang="fa-IR" sz="3000" dirty="0">
                <a:solidFill>
                  <a:srgbClr val="FF0000"/>
                </a:solidFill>
                <a:latin typeface="Arial" pitchFamily="34" charset="0"/>
                <a:cs typeface="B Nazanin" panose="00000400000000000000" pitchFamily="2" charset="-78"/>
              </a:rPr>
              <a:t> </a:t>
            </a:r>
            <a:r>
              <a:rPr lang="fa-IR" sz="2800" dirty="0">
                <a:solidFill>
                  <a:srgbClr val="FF0000"/>
                </a:solidFill>
                <a:latin typeface="Arial" pitchFamily="34" charset="0"/>
                <a:cs typeface="B Nazanin" panose="00000400000000000000" pitchFamily="2" charset="-78"/>
              </a:rPr>
              <a:t>تشخیصی </a:t>
            </a:r>
            <a:r>
              <a:rPr lang="fa-IR" sz="2800" dirty="0">
                <a:solidFill>
                  <a:srgbClr val="FF0000"/>
                </a:solidFill>
                <a:cs typeface="B Nazanin" panose="00000400000000000000" pitchFamily="2" charset="-78"/>
              </a:rPr>
              <a:t>جامع­تر</a:t>
            </a:r>
            <a:r>
              <a:rPr lang="fa-IR" sz="2800" dirty="0">
                <a:solidFill>
                  <a:srgbClr val="FF0000"/>
                </a:solidFill>
                <a:latin typeface="Arial" pitchFamily="34" charset="0"/>
                <a:cs typeface="B Nazanin" panose="00000400000000000000" pitchFamily="2" charset="-78"/>
              </a:rPr>
              <a:t> </a:t>
            </a:r>
            <a:r>
              <a:rPr lang="fa-IR" sz="3000" dirty="0">
                <a:solidFill>
                  <a:prstClr val="black"/>
                </a:solidFill>
                <a:latin typeface="Arial" pitchFamily="34" charset="0"/>
                <a:cs typeface="B Nazanin" panose="00000400000000000000" pitchFamily="2" charset="-78"/>
              </a:rPr>
              <a:t>صورت </a:t>
            </a:r>
            <a:r>
              <a:rPr lang="fa-IR" sz="3000" dirty="0">
                <a:cs typeface="B Nazanin" panose="00000400000000000000" pitchFamily="2" charset="-78"/>
              </a:rPr>
              <a:t>می­</a:t>
            </a:r>
            <a:r>
              <a:rPr lang="fa-IR" sz="3000" dirty="0">
                <a:solidFill>
                  <a:prstClr val="black"/>
                </a:solidFill>
                <a:latin typeface="Arial" pitchFamily="34" charset="0"/>
                <a:cs typeface="B Nazanin" panose="00000400000000000000" pitchFamily="2" charset="-78"/>
              </a:rPr>
              <a:t>گیرد.</a:t>
            </a:r>
            <a:endParaRPr kumimoji="0" lang="fa-IR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07D8A639-B496-40D1-BE8E-5E702E8B3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2600D7-E868-4DEA-A27E-C5A99CA2B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320" y="5478775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2450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018902" y="666205"/>
            <a:ext cx="9953898" cy="90133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rtl="1"/>
            <a:r>
              <a:rPr lang="fa-IR" sz="2800" dirty="0"/>
              <a:t/>
            </a:r>
            <a:br>
              <a:rPr lang="fa-IR" sz="2800" dirty="0"/>
            </a:br>
            <a:r>
              <a:rPr lang="en-US" sz="2800" b="1" dirty="0">
                <a:solidFill>
                  <a:schemeClr val="tx1"/>
                </a:solidFill>
                <a:latin typeface="Century Gothic" panose="020B0502020202020204"/>
                <a:cs typeface="B Nazanin" panose="00000400000000000000" pitchFamily="2" charset="-78"/>
              </a:rPr>
              <a:t>ADI-R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b="1" dirty="0">
              <a:cs typeface="B Nazanin" pitchFamily="2" charset="-78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5CCB78-05C0-4257-8FB3-179BB3D878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968" y="6442075"/>
            <a:ext cx="1600200" cy="2794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140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endParaRPr kumimoji="0" lang="fa-I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D5DE7-6FFA-43A4-803F-505AF1B38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B41230-C169-4EDB-8901-6341CE2DB250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804530A-588D-4BB4-A8C3-78AD389E0D90}"/>
              </a:ext>
            </a:extLst>
          </p:cNvPr>
          <p:cNvSpPr txBox="1">
            <a:spLocks/>
          </p:cNvSpPr>
          <p:nvPr/>
        </p:nvSpPr>
        <p:spPr>
          <a:xfrm>
            <a:off x="1018902" y="1567541"/>
            <a:ext cx="9953898" cy="43694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  <a:buClr>
                <a:prstClr val="white">
                  <a:lumMod val="50000"/>
                </a:prstClr>
              </a:buClr>
              <a:buFont typeface="Wingdings" panose="05000000000000000000" pitchFamily="2" charset="2"/>
              <a:buChar char="ü"/>
              <a:defRPr/>
            </a:pPr>
            <a:r>
              <a:rPr lang="fa-IR" dirty="0"/>
              <a:t> 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این ابزار </a:t>
            </a:r>
            <a:r>
              <a:rPr lang="fa-IR" dirty="0">
                <a:cs typeface="B Nazanin" panose="00000400000000000000" pitchFamily="2" charset="-78"/>
              </a:rPr>
              <a:t>به صورت یک </a:t>
            </a:r>
            <a:r>
              <a:rPr lang="ar-SA" dirty="0">
                <a:cs typeface="B Nazanin" panose="00000400000000000000" pitchFamily="2" charset="-78"/>
              </a:rPr>
              <a:t>پرسشنامه حاوی 93 سوال، برای ارزیابی و تشخیص</a:t>
            </a:r>
            <a:r>
              <a:rPr lang="fa-IR" dirty="0">
                <a:cs typeface="B Nazanin" panose="00000400000000000000" pitchFamily="2" charset="-78"/>
              </a:rPr>
              <a:t> اختلال طیف</a:t>
            </a:r>
            <a:r>
              <a:rPr lang="ar-SA" dirty="0">
                <a:cs typeface="B Nazanin" panose="00000400000000000000" pitchFamily="2" charset="-78"/>
              </a:rPr>
              <a:t> اتیسم</a:t>
            </a:r>
            <a:r>
              <a:rPr lang="fa-IR" dirty="0">
                <a:cs typeface="B Nazanin" panose="00000400000000000000" pitchFamily="2" charset="-78"/>
              </a:rPr>
              <a:t> است</a:t>
            </a:r>
            <a:r>
              <a:rPr lang="en-US" dirty="0">
                <a:cs typeface="B Nazanin" panose="00000400000000000000" pitchFamily="2" charset="-78"/>
              </a:rPr>
              <a:t> </a:t>
            </a:r>
            <a:endParaRPr lang="fa-IR" dirty="0">
              <a:cs typeface="B Nazanin" panose="00000400000000000000" pitchFamily="2" charset="-78"/>
            </a:endParaRPr>
          </a:p>
          <a:p>
            <a:pPr lvl="0" algn="just">
              <a:lnSpc>
                <a:spcPct val="150000"/>
              </a:lnSpc>
              <a:buClr>
                <a:prstClr val="white">
                  <a:lumMod val="50000"/>
                </a:prstClr>
              </a:buClr>
              <a:buFont typeface="Wingdings" panose="05000000000000000000" pitchFamily="2" charset="2"/>
              <a:buChar char="ü"/>
              <a:defRPr/>
            </a:pPr>
            <a:r>
              <a:rPr lang="en-US" dirty="0">
                <a:cs typeface="B Nazanin" panose="00000400000000000000" pitchFamily="2" charset="-78"/>
              </a:rPr>
              <a:t> </a:t>
            </a:r>
            <a:r>
              <a:rPr lang="ar-SA" dirty="0">
                <a:cs typeface="B Nazanin" panose="00000400000000000000" pitchFamily="2" charset="-78"/>
              </a:rPr>
              <a:t>برای کودکان با سن حداقل </a:t>
            </a:r>
            <a:r>
              <a:rPr lang="fa-IR" dirty="0">
                <a:cs typeface="B Nazanin" panose="00000400000000000000" pitchFamily="2" charset="-78"/>
              </a:rPr>
              <a:t>دو</a:t>
            </a:r>
            <a:r>
              <a:rPr lang="ar-SA" dirty="0">
                <a:cs typeface="B Nazanin" panose="00000400000000000000" pitchFamily="2" charset="-78"/>
              </a:rPr>
              <a:t> سال و بالاتر طراحی شده است</a:t>
            </a:r>
            <a:endParaRPr lang="fa-IR" dirty="0">
              <a:cs typeface="B Nazanin" panose="00000400000000000000" pitchFamily="2" charset="-78"/>
            </a:endParaRPr>
          </a:p>
          <a:p>
            <a:pPr algn="just">
              <a:lnSpc>
                <a:spcPct val="150000"/>
              </a:lnSpc>
              <a:buClr>
                <a:prstClr val="white">
                  <a:lumMod val="50000"/>
                </a:prstClr>
              </a:buClr>
              <a:buFont typeface="Wingdings" panose="05000000000000000000" pitchFamily="2" charset="2"/>
              <a:buChar char="ü"/>
              <a:defRPr/>
            </a:pPr>
            <a:r>
              <a:rPr lang="ar-SA" dirty="0">
                <a:cs typeface="B Nazanin" panose="00000400000000000000" pitchFamily="2" charset="-78"/>
              </a:rPr>
              <a:t> با جمع‌آوری اطلاعات جامع در مورد رفتارهای کنونی و گذشته </a:t>
            </a:r>
            <a:r>
              <a:rPr lang="fa-IR" dirty="0">
                <a:cs typeface="B Nazanin" panose="00000400000000000000" pitchFamily="2" charset="-78"/>
              </a:rPr>
              <a:t>کودکان</a:t>
            </a:r>
            <a:r>
              <a:rPr lang="ar-SA" dirty="0">
                <a:cs typeface="B Nazanin" panose="00000400000000000000" pitchFamily="2" charset="-78"/>
              </a:rPr>
              <a:t> از طریق مصاحبه </a:t>
            </a:r>
            <a:r>
              <a:rPr lang="fa-IR" dirty="0">
                <a:cs typeface="B Nazanin" panose="00000400000000000000" pitchFamily="2" charset="-78"/>
              </a:rPr>
              <a:t>ساختار یافته </a:t>
            </a:r>
            <a:r>
              <a:rPr lang="ar-SA" dirty="0">
                <a:cs typeface="B Nazanin" panose="00000400000000000000" pitchFamily="2" charset="-78"/>
              </a:rPr>
              <a:t>با </a:t>
            </a:r>
            <a:r>
              <a:rPr lang="fa-IR" dirty="0">
                <a:cs typeface="B Nazanin" panose="00000400000000000000" pitchFamily="2" charset="-78"/>
              </a:rPr>
              <a:t>والدین یا مراقبین آنها که حدود یک تا دو ساعت طول </a:t>
            </a:r>
            <a:r>
              <a:rPr lang="ar-SA" dirty="0">
                <a:cs typeface="B Nazanin" panose="00000400000000000000" pitchFamily="2" charset="-78"/>
              </a:rPr>
              <a:t>می‌کشد</a:t>
            </a:r>
            <a:r>
              <a:rPr lang="fa-IR" dirty="0">
                <a:cs typeface="B Nazanin" panose="00000400000000000000" pitchFamily="2" charset="-78"/>
              </a:rPr>
              <a:t>، </a:t>
            </a:r>
            <a:r>
              <a:rPr lang="ar-SA" dirty="0">
                <a:cs typeface="B Nazanin" panose="00000400000000000000" pitchFamily="2" charset="-78"/>
              </a:rPr>
              <a:t>با ارزیابی علائم در سه حوزه اصلی </a:t>
            </a:r>
            <a:r>
              <a:rPr lang="ar-SA" dirty="0">
                <a:solidFill>
                  <a:srgbClr val="FF0000"/>
                </a:solidFill>
                <a:cs typeface="B Nazanin" panose="00000400000000000000" pitchFamily="2" charset="-78"/>
              </a:rPr>
              <a:t>تعاملات اجتماعی، ارتباطات و زبان و الگوهای رفتاری تکراری </a:t>
            </a:r>
            <a:r>
              <a:rPr lang="ar-SA" dirty="0">
                <a:cs typeface="B Nazanin" panose="00000400000000000000" pitchFamily="2" charset="-78"/>
              </a:rPr>
              <a:t>به تشخیص اتیسم کمک می‌کند</a:t>
            </a:r>
            <a:endParaRPr lang="fa-IR" dirty="0">
              <a:cs typeface="B Nazanin" panose="00000400000000000000" pitchFamily="2" charset="-78"/>
            </a:endParaRPr>
          </a:p>
          <a:p>
            <a:pPr lvl="0" algn="just">
              <a:lnSpc>
                <a:spcPct val="150000"/>
              </a:lnSpc>
              <a:buClr>
                <a:prstClr val="white">
                  <a:lumMod val="50000"/>
                </a:prstClr>
              </a:buClr>
              <a:buFont typeface="Wingdings" panose="05000000000000000000" pitchFamily="2" charset="2"/>
              <a:buChar char="ü"/>
              <a:defRPr/>
            </a:pPr>
            <a:r>
              <a:rPr lang="ar-SA" dirty="0">
                <a:cs typeface="B Nazanin" panose="00000400000000000000" pitchFamily="2" charset="-78"/>
              </a:rPr>
              <a:t>به عنوان یکی از ابزا</a:t>
            </a:r>
            <a:r>
              <a:rPr lang="fa-IR" dirty="0">
                <a:cs typeface="B Nazanin" panose="00000400000000000000" pitchFamily="2" charset="-78"/>
              </a:rPr>
              <a:t>ر</a:t>
            </a:r>
            <a:r>
              <a:rPr lang="ar-SA" dirty="0">
                <a:cs typeface="B Nazanin" panose="00000400000000000000" pitchFamily="2" charset="-78"/>
              </a:rPr>
              <a:t>های استاندارد طلایی، در تشخیص</a:t>
            </a:r>
            <a:r>
              <a:rPr lang="fa-IR" dirty="0">
                <a:cs typeface="B Nazanin" panose="00000400000000000000" pitchFamily="2" charset="-78"/>
              </a:rPr>
              <a:t> انواع سطوح اختلال طیف اتیسم م</a:t>
            </a:r>
            <a:r>
              <a:rPr lang="ar-SA" dirty="0">
                <a:cs typeface="B Nazanin" panose="00000400000000000000" pitchFamily="2" charset="-78"/>
              </a:rPr>
              <a:t>ی‌</a:t>
            </a:r>
            <a:r>
              <a:rPr lang="fa-IR" dirty="0">
                <a:cs typeface="B Nazanin" panose="00000400000000000000" pitchFamily="2" charset="-78"/>
              </a:rPr>
              <a:t>باش</a:t>
            </a:r>
            <a:r>
              <a:rPr lang="ar-SA" dirty="0">
                <a:cs typeface="B Nazanin" panose="00000400000000000000" pitchFamily="2" charset="-78"/>
              </a:rPr>
              <a:t>د</a:t>
            </a:r>
            <a:r>
              <a:rPr lang="fa-IR" dirty="0">
                <a:cs typeface="B Nazanin" panose="00000400000000000000" pitchFamily="2" charset="-78"/>
              </a:rPr>
              <a:t>. </a:t>
            </a:r>
            <a:endParaRPr kumimoji="0" lang="fa-I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B Nazanin" panose="00000400000000000000" pitchFamily="2" charset="-78"/>
            </a:endParaRPr>
          </a:p>
        </p:txBody>
      </p:sp>
      <p:pic>
        <p:nvPicPr>
          <p:cNvPr id="6" name="Picture 5" descr="C:\Users\MEHR\Desktop\2-1.png">
            <a:extLst>
              <a:ext uri="{FF2B5EF4-FFF2-40B4-BE49-F238E27FC236}">
                <a16:creationId xmlns:a16="http://schemas.microsoft.com/office/drawing/2014/main" id="{07D8A639-B496-40D1-BE8E-5E702E8B3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2600D7-E868-4DEA-A27E-C5A99CA2B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686" y="5540491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3098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EHR\Desktop\2-1.png">
            <a:extLst>
              <a:ext uri="{FF2B5EF4-FFF2-40B4-BE49-F238E27FC236}">
                <a16:creationId xmlns:a16="http://schemas.microsoft.com/office/drawing/2014/main" id="{DDFAE56A-A2F2-4157-A3D6-CD28BAEBA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70A669-9797-4122-A167-9EBED1C03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241" y="5554563"/>
            <a:ext cx="673582" cy="64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A307CF38-DD1B-4448-A89B-85F3D247EE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9512"/>
            <a:ext cx="1600200" cy="279400"/>
          </a:xfrm>
        </p:spPr>
        <p:txBody>
          <a:bodyPr/>
          <a:lstStyle/>
          <a:p>
            <a:r>
              <a:rPr lang="en-US" dirty="0"/>
              <a:t>1405</a:t>
            </a:r>
            <a:endParaRPr lang="fa-IR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0232C0-30B8-49B5-A667-DF8B5B65D3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934" t="11383" r="31196" b="6258"/>
          <a:stretch/>
        </p:blipFill>
        <p:spPr>
          <a:xfrm>
            <a:off x="3146156" y="197470"/>
            <a:ext cx="5722891" cy="646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1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92</a:t>
            </a:fld>
            <a:endParaRPr lang="fa-IR"/>
          </a:p>
        </p:txBody>
      </p:sp>
      <p:pic>
        <p:nvPicPr>
          <p:cNvPr id="12" name="Picture 2" descr="D:\mahmood\picture\scene378.JPG">
            <a:extLst>
              <a:ext uri="{FF2B5EF4-FFF2-40B4-BE49-F238E27FC236}">
                <a16:creationId xmlns:a16="http://schemas.microsoft.com/office/drawing/2014/main" id="{65B416FC-7FCE-4845-8BC3-84832681F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"/>
            <a:ext cx="12192000" cy="68579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947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7191" y="5594866"/>
            <a:ext cx="673582" cy="741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Bevel 4">
            <a:extLst>
              <a:ext uri="{FF2B5EF4-FFF2-40B4-BE49-F238E27FC236}">
                <a16:creationId xmlns:a16="http://schemas.microsoft.com/office/drawing/2014/main" id="{52A755B8-0DD6-44C9-A6A2-76196BF88069}"/>
              </a:ext>
            </a:extLst>
          </p:cNvPr>
          <p:cNvSpPr/>
          <p:nvPr/>
        </p:nvSpPr>
        <p:spPr>
          <a:xfrm>
            <a:off x="1676147" y="1071564"/>
            <a:ext cx="8925592" cy="4523301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4400" b="1" dirty="0">
                <a:cs typeface="B Nazanin" panose="00000400000000000000" pitchFamily="2" charset="-78"/>
              </a:rPr>
              <a:t>کارگروهی / پرسش و پاسخ</a:t>
            </a:r>
            <a:endParaRPr lang="en-US" sz="44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080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7191" y="5594866"/>
            <a:ext cx="673582" cy="741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Bevel 4">
            <a:extLst>
              <a:ext uri="{FF2B5EF4-FFF2-40B4-BE49-F238E27FC236}">
                <a16:creationId xmlns:a16="http://schemas.microsoft.com/office/drawing/2014/main" id="{52A755B8-0DD6-44C9-A6A2-76196BF88069}"/>
              </a:ext>
            </a:extLst>
          </p:cNvPr>
          <p:cNvSpPr/>
          <p:nvPr/>
        </p:nvSpPr>
        <p:spPr>
          <a:xfrm>
            <a:off x="1676147" y="1071564"/>
            <a:ext cx="8925592" cy="4523301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2400" b="1" dirty="0">
                <a:cs typeface="B Nazanin" panose="00000400000000000000" pitchFamily="2" charset="-78"/>
              </a:rPr>
              <a:t>معرفی سامانه غربالگری اتیسم</a:t>
            </a:r>
          </a:p>
          <a:p>
            <a:pPr algn="ctr" rtl="1"/>
            <a:r>
              <a:rPr lang="fa-IR" sz="2400" b="1" dirty="0">
                <a:cs typeface="B Nazanin" panose="00000400000000000000" pitchFamily="2" charset="-78"/>
              </a:rPr>
              <a:t>خانم دکتر طاهره اعتصامی فرد</a:t>
            </a:r>
          </a:p>
          <a:p>
            <a:pPr algn="ctr" rtl="1"/>
            <a:r>
              <a:rPr lang="fa-IR" sz="2400" b="1" dirty="0">
                <a:cs typeface="B Nazanin" panose="00000400000000000000" pitchFamily="2" charset="-78"/>
              </a:rPr>
              <a:t>استادیار آموزش بهداشت و ارتقاء سلامت</a:t>
            </a:r>
          </a:p>
          <a:p>
            <a:pPr algn="ctr" rtl="1"/>
            <a:r>
              <a:rPr lang="fa-IR" sz="2400" b="1" dirty="0">
                <a:cs typeface="B Nazanin" panose="00000400000000000000" pitchFamily="2" charset="-78"/>
              </a:rPr>
              <a:t>مرکز تحقیقات اختلالات طیف اتیسم</a:t>
            </a:r>
          </a:p>
          <a:p>
            <a:pPr algn="ctr" rtl="1"/>
            <a:r>
              <a:rPr lang="fa-IR" sz="2400" b="1" dirty="0">
                <a:cs typeface="B Nazanin" panose="00000400000000000000" pitchFamily="2" charset="-78"/>
              </a:rPr>
              <a:t>دانشگاه علوم پزشکی همدان</a:t>
            </a:r>
            <a:endParaRPr lang="en-US" sz="24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050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1220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7191" y="5594866"/>
            <a:ext cx="673582" cy="741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Bevel 4">
            <a:extLst>
              <a:ext uri="{FF2B5EF4-FFF2-40B4-BE49-F238E27FC236}">
                <a16:creationId xmlns:a16="http://schemas.microsoft.com/office/drawing/2014/main" id="{52A755B8-0DD6-44C9-A6A2-76196BF88069}"/>
              </a:ext>
            </a:extLst>
          </p:cNvPr>
          <p:cNvSpPr/>
          <p:nvPr/>
        </p:nvSpPr>
        <p:spPr>
          <a:xfrm>
            <a:off x="1676147" y="1071564"/>
            <a:ext cx="8925592" cy="4523301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4400" b="1" dirty="0">
                <a:cs typeface="B Nazanin" panose="00000400000000000000" pitchFamily="2" charset="-78"/>
              </a:rPr>
              <a:t>کارگروهی / پرسش و پاسخ</a:t>
            </a:r>
            <a:endParaRPr lang="en-US" sz="44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628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7191" y="5594866"/>
            <a:ext cx="673582" cy="741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Bevel 4">
            <a:extLst>
              <a:ext uri="{FF2B5EF4-FFF2-40B4-BE49-F238E27FC236}">
                <a16:creationId xmlns:a16="http://schemas.microsoft.com/office/drawing/2014/main" id="{52A755B8-0DD6-44C9-A6A2-76196BF88069}"/>
              </a:ext>
            </a:extLst>
          </p:cNvPr>
          <p:cNvSpPr/>
          <p:nvPr/>
        </p:nvSpPr>
        <p:spPr>
          <a:xfrm>
            <a:off x="1676147" y="1071564"/>
            <a:ext cx="8925592" cy="4523301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4400" b="1">
                <a:cs typeface="B Nazanin" panose="00000400000000000000" pitchFamily="2" charset="-78"/>
              </a:rPr>
              <a:t>جمع بندی و اختتامیه</a:t>
            </a:r>
            <a:endParaRPr lang="en-US" sz="44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253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7167" y="457200"/>
            <a:ext cx="9942389" cy="7985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a-IR" sz="2800" dirty="0">
                <a:cs typeface="B Nazanin" pitchFamily="2" charset="-78"/>
              </a:rPr>
              <a:t>خلاصه مطالب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77167" y="1510747"/>
            <a:ext cx="9942390" cy="48440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 algn="just" rtl="1">
              <a:buFont typeface="Wingdings" panose="05000000000000000000" pitchFamily="2" charset="2"/>
              <a:buChar char="Ø"/>
            </a:pPr>
            <a:r>
              <a:rPr lang="fa-IR" sz="2800" dirty="0">
                <a:cs typeface="B Nazanin" panose="00000400000000000000" pitchFamily="2" charset="-78"/>
              </a:rPr>
              <a:t>اختلال طیف اتیسم يك اختلال </a:t>
            </a:r>
            <a:r>
              <a:rPr lang="fa-IR" sz="2800" dirty="0">
                <a:solidFill>
                  <a:srgbClr val="00B0F0"/>
                </a:solidFill>
                <a:cs typeface="B Nazanin" panose="00000400000000000000" pitchFamily="2" charset="-78"/>
              </a:rPr>
              <a:t>نورولوژيك</a:t>
            </a:r>
            <a:r>
              <a:rPr lang="fa-IR" sz="2800" dirty="0">
                <a:cs typeface="B Nazanin" panose="00000400000000000000" pitchFamily="2" charset="-78"/>
              </a:rPr>
              <a:t> است كه  عملکرد مغز را تحت تاثیر قرار </a:t>
            </a:r>
            <a:r>
              <a:rPr lang="ar-SA" sz="2800" dirty="0">
                <a:cs typeface="B Nazanin" panose="00000400000000000000" pitchFamily="2" charset="-78"/>
              </a:rPr>
              <a:t>می­دهد</a:t>
            </a:r>
            <a:endParaRPr lang="en-US" sz="2800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Wingdings" panose="05000000000000000000" pitchFamily="2" charset="2"/>
              <a:buChar char="Ø"/>
            </a:pPr>
            <a:r>
              <a:rPr lang="fa-IR" sz="2800" dirty="0">
                <a:cs typeface="B Nazanin" panose="00000400000000000000" pitchFamily="2" charset="-78"/>
              </a:rPr>
              <a:t> شایع‌ترین سن شروع علائم آن </a:t>
            </a:r>
            <a:r>
              <a:rPr lang="fa-IR" sz="2800" dirty="0">
                <a:solidFill>
                  <a:srgbClr val="00B0F0"/>
                </a:solidFill>
                <a:cs typeface="B Nazanin" panose="00000400000000000000" pitchFamily="2" charset="-78"/>
              </a:rPr>
              <a:t>دوازده</a:t>
            </a:r>
            <a:r>
              <a:rPr lang="fa-IR" sz="2800" dirty="0">
                <a:cs typeface="B Nazanin" panose="00000400000000000000" pitchFamily="2" charset="-78"/>
              </a:rPr>
              <a:t> تا </a:t>
            </a:r>
            <a:r>
              <a:rPr lang="fa-IR" sz="2800" dirty="0">
                <a:solidFill>
                  <a:srgbClr val="00B0F0"/>
                </a:solidFill>
                <a:cs typeface="B Nazanin" panose="00000400000000000000" pitchFamily="2" charset="-78"/>
              </a:rPr>
              <a:t>هیجده‌ماهگی</a:t>
            </a:r>
            <a:r>
              <a:rPr lang="fa-IR" sz="2800" dirty="0">
                <a:cs typeface="B Nazanin" panose="00000400000000000000" pitchFamily="2" charset="-78"/>
              </a:rPr>
              <a:t> است</a:t>
            </a:r>
          </a:p>
          <a:p>
            <a:pPr algn="just" rtl="1"/>
            <a:endParaRPr lang="en-US" sz="2800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Wingdings" panose="05000000000000000000" pitchFamily="2" charset="2"/>
              <a:buChar char="Ø"/>
            </a:pPr>
            <a:r>
              <a:rPr lang="ar-SA" sz="2800" dirty="0">
                <a:cs typeface="B Nazanin" panose="00000400000000000000" pitchFamily="2" charset="-78"/>
              </a:rPr>
              <a:t>این اختلال دارای سه سطح است</a:t>
            </a:r>
            <a:r>
              <a:rPr lang="fa-IR" sz="2800" b="1" dirty="0">
                <a:solidFill>
                  <a:schemeClr val="tx1"/>
                </a:solidFill>
              </a:rPr>
              <a:t>،</a:t>
            </a:r>
            <a:r>
              <a:rPr lang="fa-IR" sz="2800" dirty="0"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سطح اول </a:t>
            </a:r>
            <a:r>
              <a:rPr lang="ar-SA" sz="2800" dirty="0">
                <a:solidFill>
                  <a:srgbClr val="00B0F0"/>
                </a:solidFill>
                <a:cs typeface="B Nazanin" panose="00000400000000000000" pitchFamily="2" charset="-78"/>
              </a:rPr>
              <a:t>خفیف</a:t>
            </a:r>
            <a:r>
              <a:rPr lang="ar-SA" sz="2800" dirty="0">
                <a:cs typeface="B Nazanin" panose="00000400000000000000" pitchFamily="2" charset="-78"/>
              </a:rPr>
              <a:t> یا نیازمند حمایت، سطح دوم </a:t>
            </a:r>
            <a:r>
              <a:rPr lang="ar-SA" sz="2800" dirty="0">
                <a:solidFill>
                  <a:srgbClr val="00B0F0"/>
                </a:solidFill>
                <a:cs typeface="B Nazanin" panose="00000400000000000000" pitchFamily="2" charset="-78"/>
              </a:rPr>
              <a:t>متوسط</a:t>
            </a:r>
            <a:r>
              <a:rPr lang="ar-SA" sz="2800" dirty="0">
                <a:cs typeface="B Nazanin" panose="00000400000000000000" pitchFamily="2" charset="-78"/>
              </a:rPr>
              <a:t> یا نیازمند حمایت بیشتر</a:t>
            </a:r>
            <a:r>
              <a:rPr lang="fa-IR" sz="2800" dirty="0"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و سطح سوم </a:t>
            </a:r>
            <a:r>
              <a:rPr lang="ar-SA" sz="2800" dirty="0">
                <a:solidFill>
                  <a:srgbClr val="00B0F0"/>
                </a:solidFill>
                <a:cs typeface="B Nazanin" panose="00000400000000000000" pitchFamily="2" charset="-78"/>
              </a:rPr>
              <a:t>شدید</a:t>
            </a:r>
            <a:r>
              <a:rPr lang="ar-SA" sz="2800" dirty="0">
                <a:cs typeface="B Nazanin" panose="00000400000000000000" pitchFamily="2" charset="-78"/>
              </a:rPr>
              <a:t> یا نیازمند حمایت اساسی </a:t>
            </a:r>
            <a:endParaRPr lang="fa-IR" sz="2800" dirty="0">
              <a:cs typeface="B Nazanin" panose="00000400000000000000" pitchFamily="2" charset="-78"/>
            </a:endParaRPr>
          </a:p>
          <a:p>
            <a:pPr algn="just" rtl="1"/>
            <a:endParaRPr lang="fa-IR" sz="2800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Wingdings" panose="05000000000000000000" pitchFamily="2" charset="2"/>
              <a:buChar char="Ø"/>
            </a:pPr>
            <a:r>
              <a:rPr lang="fa-IR" sz="2800" dirty="0">
                <a:cs typeface="B Nazanin" panose="00000400000000000000" pitchFamily="2" charset="-78"/>
              </a:rPr>
              <a:t>در خصوص </a:t>
            </a:r>
            <a:r>
              <a:rPr lang="fa-IR" sz="2800">
                <a:cs typeface="B Nazanin" panose="00000400000000000000" pitchFamily="2" charset="-78"/>
              </a:rPr>
              <a:t>علائم این </a:t>
            </a:r>
            <a:r>
              <a:rPr lang="fa-IR" sz="2800" dirty="0">
                <a:cs typeface="B Nazanin" panose="00000400000000000000" pitchFamily="2" charset="-78"/>
              </a:rPr>
              <a:t>اختلال </a:t>
            </a:r>
            <a:r>
              <a:rPr lang="ar-SA" sz="2800" dirty="0">
                <a:cs typeface="B Nazanin" panose="00000400000000000000" pitchFamily="2" charset="-78"/>
              </a:rPr>
              <a:t>می</a:t>
            </a:r>
            <a:r>
              <a:rPr lang="ar-SA" dirty="0">
                <a:cs typeface="B Nazanin" panose="00000400000000000000" pitchFamily="2" charset="-78"/>
              </a:rPr>
              <a:t>­</a:t>
            </a:r>
            <a:r>
              <a:rPr lang="ar-SA" sz="2800" dirty="0">
                <a:cs typeface="B Nazanin" panose="00000400000000000000" pitchFamily="2" charset="-78"/>
              </a:rPr>
              <a:t>توان</a:t>
            </a:r>
            <a:r>
              <a:rPr lang="fa-IR" sz="2800" dirty="0">
                <a:cs typeface="B Nazanin" panose="00000400000000000000" pitchFamily="2" charset="-78"/>
              </a:rPr>
              <a:t> گفت که </a:t>
            </a:r>
            <a:r>
              <a:rPr lang="ar-SA" sz="2800" dirty="0">
                <a:cs typeface="B Nazanin" panose="00000400000000000000" pitchFamily="2" charset="-78"/>
              </a:rPr>
              <a:t>مشخصه </a:t>
            </a:r>
            <a:r>
              <a:rPr lang="ar-SA" sz="2800" dirty="0">
                <a:solidFill>
                  <a:srgbClr val="00B0F0"/>
                </a:solidFill>
                <a:cs typeface="B Nazanin" panose="00000400000000000000" pitchFamily="2" charset="-78"/>
              </a:rPr>
              <a:t>اصلی</a:t>
            </a:r>
            <a:r>
              <a:rPr lang="ar-SA" sz="2800" dirty="0">
                <a:cs typeface="B Nazanin" panose="00000400000000000000" pitchFamily="2" charset="-78"/>
              </a:rPr>
              <a:t> آن نقص مداوم در برقراری </a:t>
            </a:r>
            <a:r>
              <a:rPr lang="ar-SA" sz="2800" dirty="0">
                <a:solidFill>
                  <a:srgbClr val="00B0F0"/>
                </a:solidFill>
                <a:cs typeface="B Nazanin" panose="00000400000000000000" pitchFamily="2" charset="-78"/>
              </a:rPr>
              <a:t>ارتباط</a:t>
            </a:r>
            <a:r>
              <a:rPr lang="ar-SA" sz="2800" dirty="0">
                <a:cs typeface="B Nazanin" panose="00000400000000000000" pitchFamily="2" charset="-78"/>
              </a:rPr>
              <a:t> متقابل و تعامل اجتماعی</a:t>
            </a:r>
            <a:r>
              <a:rPr lang="fa-IR" sz="2800" dirty="0">
                <a:cs typeface="B Nazanin" panose="00000400000000000000" pitchFamily="2" charset="-78"/>
              </a:rPr>
              <a:t> و</a:t>
            </a:r>
            <a:r>
              <a:rPr lang="ar-SA" sz="2800" dirty="0">
                <a:cs typeface="B Nazanin" panose="00000400000000000000" pitchFamily="2" charset="-78"/>
              </a:rPr>
              <a:t> الگوهای محدود </a:t>
            </a:r>
            <a:r>
              <a:rPr lang="ar-SA" sz="2800" dirty="0">
                <a:solidFill>
                  <a:srgbClr val="00B0F0"/>
                </a:solidFill>
                <a:cs typeface="B Nazanin" panose="00000400000000000000" pitchFamily="2" charset="-78"/>
              </a:rPr>
              <a:t>تکراری</a:t>
            </a:r>
            <a:r>
              <a:rPr lang="ar-SA" sz="2800" dirty="0">
                <a:cs typeface="B Nazanin" panose="00000400000000000000" pitchFamily="2" charset="-78"/>
              </a:rPr>
              <a:t> در رفتا</a:t>
            </a:r>
            <a:r>
              <a:rPr lang="fa-IR" sz="2800" dirty="0">
                <a:cs typeface="B Nazanin" panose="00000400000000000000" pitchFamily="2" charset="-78"/>
              </a:rPr>
              <a:t>ر</a:t>
            </a:r>
            <a:r>
              <a:rPr lang="ar-SA" sz="2800" dirty="0">
                <a:cs typeface="B Nazanin" panose="00000400000000000000" pitchFamily="2" charset="-78"/>
              </a:rPr>
              <a:t>، علایق و فعالیت‌ها است.</a:t>
            </a:r>
            <a:endParaRPr lang="fa-IR" sz="2800" dirty="0">
              <a:cs typeface="B Nazanin" panose="00000400000000000000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452" y="5849926"/>
            <a:ext cx="673582" cy="64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83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7167" y="457200"/>
            <a:ext cx="9942389" cy="7985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a-IR" sz="2800" dirty="0">
                <a:cs typeface="B Nazanin" pitchFamily="2" charset="-78"/>
              </a:rPr>
              <a:t>خلاصه مطالب 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77167" y="1510747"/>
            <a:ext cx="9942390" cy="48440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 algn="just" rtl="1">
              <a:buFont typeface="Wingdings" panose="05000000000000000000" pitchFamily="2" charset="2"/>
              <a:buChar char="Ø"/>
            </a:pPr>
            <a:r>
              <a:rPr lang="ar-SA" sz="2800" dirty="0">
                <a:cs typeface="B Nazanin" panose="00000400000000000000" pitchFamily="2" charset="-78"/>
              </a:rPr>
              <a:t>تا به حال علت مشخص و قطع</a:t>
            </a:r>
            <a:r>
              <a:rPr lang="fa-IR" sz="2800" dirty="0">
                <a:cs typeface="B Nazanin" panose="00000400000000000000" pitchFamily="2" charset="-78"/>
              </a:rPr>
              <a:t>ی</a:t>
            </a:r>
            <a:r>
              <a:rPr lang="ar-SA" sz="2800" dirty="0">
                <a:cs typeface="B Nazanin" panose="00000400000000000000" pitchFamily="2" charset="-78"/>
              </a:rPr>
              <a:t> برای این اختلال ذكر نشده است اما عوامل </a:t>
            </a:r>
            <a:r>
              <a:rPr lang="ar-SA" sz="2800" dirty="0">
                <a:solidFill>
                  <a:srgbClr val="00B0F0"/>
                </a:solidFill>
                <a:cs typeface="B Nazanin" panose="00000400000000000000" pitchFamily="2" charset="-78"/>
              </a:rPr>
              <a:t>محیط</a:t>
            </a:r>
            <a:r>
              <a:rPr lang="fa-IR" sz="2800" dirty="0">
                <a:solidFill>
                  <a:srgbClr val="00B0F0"/>
                </a:solidFill>
                <a:cs typeface="B Nazanin" panose="00000400000000000000" pitchFamily="2" charset="-78"/>
              </a:rPr>
              <a:t>ی</a:t>
            </a:r>
            <a:r>
              <a:rPr lang="ar-SA" sz="2800" dirty="0">
                <a:cs typeface="B Nazanin" panose="00000400000000000000" pitchFamily="2" charset="-78"/>
              </a:rPr>
              <a:t> و </a:t>
            </a:r>
            <a:r>
              <a:rPr lang="ar-SA" sz="2800" dirty="0">
                <a:solidFill>
                  <a:srgbClr val="00B0F0"/>
                </a:solidFill>
                <a:cs typeface="B Nazanin" panose="00000400000000000000" pitchFamily="2" charset="-78"/>
              </a:rPr>
              <a:t>ژنتیک</a:t>
            </a:r>
            <a:r>
              <a:rPr lang="fa-IR" sz="2800" dirty="0">
                <a:solidFill>
                  <a:srgbClr val="00B0F0"/>
                </a:solidFill>
                <a:cs typeface="B Nazanin" panose="00000400000000000000" pitchFamily="2" charset="-78"/>
              </a:rPr>
              <a:t>ی</a:t>
            </a:r>
            <a:r>
              <a:rPr lang="ar-SA" sz="2800" dirty="0">
                <a:cs typeface="B Nazanin" panose="00000400000000000000" pitchFamily="2" charset="-78"/>
              </a:rPr>
              <a:t> در ایجاد آن </a:t>
            </a:r>
            <a:r>
              <a:rPr lang="fa-IR" sz="2800" dirty="0">
                <a:cs typeface="B Nazanin" panose="00000400000000000000" pitchFamily="2" charset="-78"/>
              </a:rPr>
              <a:t>موثر هستند</a:t>
            </a:r>
          </a:p>
          <a:p>
            <a:pPr marL="457200" indent="-457200" algn="just" rtl="1">
              <a:buFont typeface="Wingdings" panose="05000000000000000000" pitchFamily="2" charset="2"/>
              <a:buChar char="Ø"/>
            </a:pPr>
            <a:endParaRPr lang="en-US" sz="2800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Wingdings" panose="05000000000000000000" pitchFamily="2" charset="2"/>
              <a:buChar char="Ø"/>
            </a:pPr>
            <a:r>
              <a:rPr lang="ar-SA" sz="2800" dirty="0">
                <a:cs typeface="B Nazanin" panose="00000400000000000000" pitchFamily="2" charset="-78"/>
              </a:rPr>
              <a:t>مهمترین نکته در مورد کودکان اتیستیک، </a:t>
            </a:r>
            <a:r>
              <a:rPr lang="ar-SA" sz="2800" dirty="0">
                <a:solidFill>
                  <a:srgbClr val="00B0F0"/>
                </a:solidFill>
                <a:cs typeface="B Nazanin" panose="00000400000000000000" pitchFamily="2" charset="-78"/>
              </a:rPr>
              <a:t>تشخیص</a:t>
            </a:r>
            <a:r>
              <a:rPr lang="ar-SA" sz="2800" dirty="0">
                <a:cs typeface="B Nazanin" panose="00000400000000000000" pitchFamily="2" charset="-78"/>
              </a:rPr>
              <a:t> </a:t>
            </a:r>
            <a:r>
              <a:rPr lang="ar-SA" sz="2800" dirty="0">
                <a:solidFill>
                  <a:srgbClr val="00B0F0"/>
                </a:solidFill>
                <a:cs typeface="B Nazanin" panose="00000400000000000000" pitchFamily="2" charset="-78"/>
              </a:rPr>
              <a:t>به</a:t>
            </a:r>
            <a:r>
              <a:rPr lang="ar-SA" sz="2800" dirty="0">
                <a:cs typeface="B Nazanin" panose="00000400000000000000" pitchFamily="2" charset="-78"/>
              </a:rPr>
              <a:t> </a:t>
            </a:r>
            <a:r>
              <a:rPr lang="ar-SA" sz="2800" dirty="0">
                <a:solidFill>
                  <a:srgbClr val="00B0F0"/>
                </a:solidFill>
                <a:cs typeface="B Nazanin" panose="00000400000000000000" pitchFamily="2" charset="-78"/>
              </a:rPr>
              <a:t>هنگام</a:t>
            </a:r>
            <a:r>
              <a:rPr lang="ar-SA" sz="2800" dirty="0">
                <a:cs typeface="B Nazanin" panose="00000400000000000000" pitchFamily="2" charset="-78"/>
              </a:rPr>
              <a:t> این اختلال است تا بتوان با استفاده از تکنیک</a:t>
            </a:r>
            <a:r>
              <a:rPr lang="fa-IR" sz="2800" dirty="0">
                <a:cs typeface="B Nazanin" panose="00000400000000000000" pitchFamily="2" charset="-78"/>
              </a:rPr>
              <a:t>­</a:t>
            </a:r>
            <a:r>
              <a:rPr lang="ar-SA" sz="2800" dirty="0">
                <a:cs typeface="B Nazanin" panose="00000400000000000000" pitchFamily="2" charset="-78"/>
              </a:rPr>
              <a:t>ها و رویکردهای استاندارد از دوره حساس رشد این کودکان نهایت استفاده را نمود و نقایص به وجود آمده توسط این اختلال را جبران یا پیشگیری کرد</a:t>
            </a:r>
            <a:endParaRPr lang="fa-IR" sz="2800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Wingdings" panose="05000000000000000000" pitchFamily="2" charset="2"/>
              <a:buChar char="Ø"/>
            </a:pPr>
            <a:endParaRPr lang="en-US" sz="2800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Wingdings" panose="05000000000000000000" pitchFamily="2" charset="2"/>
              <a:buChar char="Ø"/>
            </a:pPr>
            <a:r>
              <a:rPr lang="ar-SA" sz="2800" dirty="0">
                <a:solidFill>
                  <a:srgbClr val="00B0F0"/>
                </a:solidFill>
                <a:cs typeface="B Nazanin" panose="00000400000000000000" pitchFamily="2" charset="-78"/>
              </a:rPr>
              <a:t>غربالگری فرآیند رشد</a:t>
            </a:r>
            <a:r>
              <a:rPr lang="fa-IR" sz="2800" dirty="0">
                <a:solidFill>
                  <a:srgbClr val="00B0F0"/>
                </a:solidFill>
                <a:cs typeface="B Nazanin" panose="00000400000000000000" pitchFamily="2" charset="-78"/>
              </a:rPr>
              <a:t> و تکامل</a:t>
            </a:r>
            <a:r>
              <a:rPr lang="ar-SA" sz="2800" dirty="0">
                <a:solidFill>
                  <a:srgbClr val="00B0F0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یک بررسی کوتاه مدت است که مشخص می کند آیا کودک مهارت­های اساسی را در زمان مشخص به دست آورده است و یا اینکه دچار تاخیر در آنها است.</a:t>
            </a:r>
            <a:endParaRPr lang="en-US" sz="2800" dirty="0">
              <a:cs typeface="B Nazanin" panose="00000400000000000000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452" y="5849926"/>
            <a:ext cx="673582" cy="64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414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7167" y="457200"/>
            <a:ext cx="9942389" cy="7985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a-IR" sz="2800" dirty="0">
                <a:cs typeface="B Nazanin" pitchFamily="2" charset="-78"/>
              </a:rPr>
              <a:t>خلاصه مطالب   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77167" y="1510747"/>
            <a:ext cx="9942390" cy="48440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 algn="r" rtl="1">
              <a:buFont typeface="Wingdings" panose="05000000000000000000" pitchFamily="2" charset="2"/>
              <a:buChar char="Ø"/>
            </a:pPr>
            <a:endParaRPr lang="fa-IR" sz="2800" dirty="0">
              <a:cs typeface="B Nazanin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Ø"/>
            </a:pPr>
            <a:r>
              <a:rPr lang="ar-SA" sz="2800" dirty="0">
                <a:cs typeface="B Nazanin" panose="00000400000000000000" pitchFamily="2" charset="-78"/>
              </a:rPr>
              <a:t>با استفاده از </a:t>
            </a:r>
            <a:r>
              <a:rPr lang="ar-SA" sz="2800" dirty="0">
                <a:solidFill>
                  <a:schemeClr val="accent5"/>
                </a:solidFill>
                <a:cs typeface="B Nazanin" panose="00000400000000000000" pitchFamily="2" charset="-78"/>
              </a:rPr>
              <a:t>تست </a:t>
            </a:r>
            <a:r>
              <a:rPr lang="en-US" sz="2800" dirty="0">
                <a:solidFill>
                  <a:schemeClr val="accent5"/>
                </a:solidFill>
                <a:cs typeface="B Nazanin" panose="00000400000000000000" pitchFamily="2" charset="-78"/>
              </a:rPr>
              <a:t>Red Flag</a:t>
            </a:r>
            <a:r>
              <a:rPr lang="ar-SA" sz="2800" dirty="0">
                <a:solidFill>
                  <a:schemeClr val="accent5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و </a:t>
            </a:r>
            <a:r>
              <a:rPr lang="ar-SA" sz="2800" dirty="0">
                <a:solidFill>
                  <a:schemeClr val="accent5"/>
                </a:solidFill>
                <a:cs typeface="B Nazanin" panose="00000400000000000000" pitchFamily="2" charset="-78"/>
              </a:rPr>
              <a:t>پرسشنامه</a:t>
            </a:r>
            <a:r>
              <a:rPr lang="fa-IR" sz="2800" dirty="0">
                <a:solidFill>
                  <a:schemeClr val="accent5"/>
                </a:solidFill>
                <a:cs typeface="B Nazanin" panose="00000400000000000000" pitchFamily="2" charset="-78"/>
              </a:rPr>
              <a:t> های</a:t>
            </a:r>
            <a:r>
              <a:rPr lang="ar-SA" sz="2800" dirty="0">
                <a:solidFill>
                  <a:schemeClr val="accent5"/>
                </a:solidFill>
                <a:cs typeface="B Nazanin" panose="00000400000000000000" pitchFamily="2" charset="-78"/>
              </a:rPr>
              <a:t> </a:t>
            </a:r>
            <a:r>
              <a:rPr lang="en-US" sz="2800" dirty="0">
                <a:solidFill>
                  <a:schemeClr val="accent5"/>
                </a:solidFill>
                <a:cs typeface="B Nazanin" panose="00000400000000000000" pitchFamily="2" charset="-78"/>
              </a:rPr>
              <a:t>ASQ</a:t>
            </a:r>
            <a:r>
              <a:rPr lang="ar-SA" sz="2800" dirty="0">
                <a:solidFill>
                  <a:schemeClr val="accent5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نحوه تکامل کودک از 2ماهگی تا 60 ماهگی ارزیابی می‌شود</a:t>
            </a:r>
            <a:endParaRPr lang="fa-IR" sz="2800" dirty="0">
              <a:cs typeface="B Nazanin" panose="00000400000000000000" pitchFamily="2" charset="-78"/>
            </a:endParaRPr>
          </a:p>
          <a:p>
            <a:pPr algn="r" rtl="1"/>
            <a:endParaRPr lang="fa-IR" sz="2800" dirty="0">
              <a:cs typeface="B Nazanin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Ø"/>
            </a:pPr>
            <a:r>
              <a:rPr lang="ar-SA" sz="2800" dirty="0">
                <a:cs typeface="B Nazanin" panose="00000400000000000000" pitchFamily="2" charset="-78"/>
              </a:rPr>
              <a:t>در صورتی که کودک در این غربال</a:t>
            </a:r>
            <a:r>
              <a:rPr lang="en-US" sz="2800" dirty="0">
                <a:cs typeface="B Nazanin" panose="00000400000000000000" pitchFamily="2" charset="-78"/>
              </a:rPr>
              <a:t> </a:t>
            </a:r>
            <a:r>
              <a:rPr lang="ar-SA" sz="2800" dirty="0">
                <a:solidFill>
                  <a:schemeClr val="accent5"/>
                </a:solidFill>
                <a:cs typeface="B Nazanin" panose="00000400000000000000" pitchFamily="2" charset="-78"/>
              </a:rPr>
              <a:t>علائم نخستین اختلال اتیسم</a:t>
            </a:r>
            <a:r>
              <a:rPr lang="en-US" sz="2800" dirty="0">
                <a:cs typeface="B Nazanin" panose="00000400000000000000" pitchFamily="2" charset="-78"/>
              </a:rPr>
              <a:t> </a:t>
            </a:r>
            <a:r>
              <a:rPr lang="ar-SA" sz="2800" dirty="0">
                <a:cs typeface="B Nazanin" panose="00000400000000000000" pitchFamily="2" charset="-78"/>
              </a:rPr>
              <a:t>را از خود نشان دهد، بای</a:t>
            </a:r>
            <a:r>
              <a:rPr lang="fa-IR" sz="2800" dirty="0">
                <a:cs typeface="B Nazanin" panose="00000400000000000000" pitchFamily="2" charset="-78"/>
              </a:rPr>
              <a:t>د</a:t>
            </a:r>
            <a:r>
              <a:rPr lang="ar-SA" sz="2800" dirty="0">
                <a:cs typeface="B Nazanin" panose="00000400000000000000" pitchFamily="2" charset="-78"/>
              </a:rPr>
              <a:t> ارزیابی جامع تشخیصی نیز برای کودک صورت پذیرد</a:t>
            </a:r>
            <a:endParaRPr lang="fa-IR" sz="2800" dirty="0">
              <a:cs typeface="B Nazanin" panose="00000400000000000000" pitchFamily="2" charset="-78"/>
            </a:endParaRPr>
          </a:p>
          <a:p>
            <a:pPr algn="r" rtl="1"/>
            <a:endParaRPr lang="fa-IR" sz="2800" dirty="0">
              <a:cs typeface="B Nazanin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Ø"/>
            </a:pPr>
            <a:r>
              <a:rPr lang="fa-IR" sz="2800" dirty="0">
                <a:cs typeface="B Nazanin" panose="00000400000000000000" pitchFamily="2" charset="-78"/>
              </a:rPr>
              <a:t>مناسب ترین زمان تشخیص زودهنگام اتیسم، </a:t>
            </a:r>
            <a:r>
              <a:rPr lang="fa-IR" sz="2800" dirty="0">
                <a:solidFill>
                  <a:srgbClr val="0070C0"/>
                </a:solidFill>
                <a:cs typeface="B Nazanin" pitchFamily="2" charset="-78"/>
              </a:rPr>
              <a:t>سن 18 تا 24 ماهگی </a:t>
            </a:r>
            <a:r>
              <a:rPr lang="fa-IR" sz="2800" dirty="0">
                <a:cs typeface="B Nazanin" panose="00000400000000000000" pitchFamily="2" charset="-78"/>
              </a:rPr>
              <a:t>است.</a:t>
            </a:r>
          </a:p>
          <a:p>
            <a:pPr marL="457200" indent="-457200" algn="r" rtl="1">
              <a:buFont typeface="Wingdings" panose="05000000000000000000" pitchFamily="2" charset="2"/>
              <a:buChar char="Ø"/>
            </a:pPr>
            <a:endParaRPr lang="fa-IR" sz="2800" dirty="0">
              <a:cs typeface="B Nazanin" panose="00000400000000000000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452" y="5849926"/>
            <a:ext cx="673582" cy="64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30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7167" y="457200"/>
            <a:ext cx="9942389" cy="7985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a-IR" sz="2800" dirty="0">
                <a:cs typeface="B Nazanin" pitchFamily="2" charset="-78"/>
              </a:rPr>
              <a:t>خلاصه مطالب 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77167" y="1510747"/>
            <a:ext cx="9942390" cy="48440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ar-SA" sz="2800" dirty="0">
                <a:cs typeface="B Nazanin" panose="00000400000000000000" pitchFamily="2" charset="-78"/>
              </a:rPr>
              <a:t>در این مرحله می­توان از تست­های استاندارد تشخیص اتیسم استفاده نمود</a:t>
            </a:r>
            <a:endParaRPr lang="fa-IR" sz="2800" dirty="0">
              <a:cs typeface="B Nazanin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Ø"/>
            </a:pPr>
            <a:endParaRPr lang="fa-IR" sz="2800" dirty="0">
              <a:cs typeface="B Nazanin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Ø"/>
            </a:pPr>
            <a:r>
              <a:rPr lang="ar-SA" sz="2800" dirty="0">
                <a:cs typeface="B Nazanin" panose="00000400000000000000" pitchFamily="2" charset="-78"/>
              </a:rPr>
              <a:t> تست  </a:t>
            </a:r>
            <a:r>
              <a:rPr lang="en-US" sz="2800" dirty="0">
                <a:solidFill>
                  <a:schemeClr val="accent5"/>
                </a:solidFill>
                <a:cs typeface="B Nazanin" panose="00000400000000000000" pitchFamily="2" charset="-78"/>
              </a:rPr>
              <a:t>Bayley</a:t>
            </a:r>
            <a:r>
              <a:rPr lang="ar-SA" sz="2800" dirty="0">
                <a:cs typeface="B Nazanin" panose="00000400000000000000" pitchFamily="2" charset="-78"/>
              </a:rPr>
              <a:t>  جهت بررسی تکامل شیرخواران و کودکان است </a:t>
            </a:r>
            <a:endParaRPr lang="fa-IR" sz="2800" dirty="0">
              <a:cs typeface="B Nazanin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Ø"/>
            </a:pPr>
            <a:endParaRPr lang="fa-IR" sz="2800" dirty="0">
              <a:cs typeface="B Nazanin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Ø"/>
            </a:pPr>
            <a:r>
              <a:rPr lang="ar-SA" sz="2800" dirty="0">
                <a:cs typeface="B Nazanin" panose="00000400000000000000" pitchFamily="2" charset="-78"/>
              </a:rPr>
              <a:t>تست</a:t>
            </a:r>
            <a:r>
              <a:rPr lang="en-US" sz="2800" dirty="0">
                <a:solidFill>
                  <a:schemeClr val="accent5"/>
                </a:solidFill>
                <a:cs typeface="B Nazanin" panose="00000400000000000000" pitchFamily="2" charset="-78"/>
              </a:rPr>
              <a:t>Q-CHAT</a:t>
            </a:r>
            <a:r>
              <a:rPr lang="en-US" sz="2800" dirty="0">
                <a:cs typeface="B Nazanin" panose="00000400000000000000" pitchFamily="2" charset="-78"/>
              </a:rPr>
              <a:t> </a:t>
            </a:r>
            <a:r>
              <a:rPr lang="fa-IR" sz="2800" dirty="0">
                <a:cs typeface="B Nazanin" panose="00000400000000000000" pitchFamily="2" charset="-78"/>
              </a:rPr>
              <a:t> یا</a:t>
            </a:r>
            <a:r>
              <a:rPr lang="en-US" sz="2800" dirty="0">
                <a:cs typeface="B Nazanin" panose="00000400000000000000" pitchFamily="2" charset="-78"/>
              </a:rPr>
              <a:t> </a:t>
            </a:r>
            <a:r>
              <a:rPr lang="en-US" sz="2800" dirty="0">
                <a:solidFill>
                  <a:schemeClr val="accent5"/>
                </a:solidFill>
                <a:cs typeface="B Nazanin" panose="00000400000000000000" pitchFamily="2" charset="-78"/>
              </a:rPr>
              <a:t>M-CHAT</a:t>
            </a:r>
            <a:r>
              <a:rPr lang="en-US" sz="2800" dirty="0"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جهت تشخیص علائم اولیه اختلال طیف اتیسم در کودکان است</a:t>
            </a:r>
            <a:endParaRPr lang="fa-IR" sz="2800" dirty="0">
              <a:cs typeface="B Nazanin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Ø"/>
            </a:pPr>
            <a:endParaRPr lang="en-US" sz="2800" dirty="0">
              <a:cs typeface="B Nazanin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Ø"/>
            </a:pPr>
            <a:r>
              <a:rPr lang="ar-SA" sz="2800" dirty="0">
                <a:cs typeface="B Nazanin" panose="00000400000000000000" pitchFamily="2" charset="-78"/>
              </a:rPr>
              <a:t>تست </a:t>
            </a:r>
            <a:r>
              <a:rPr lang="en-US" sz="2800" dirty="0">
                <a:cs typeface="B Nazanin" panose="00000400000000000000" pitchFamily="2" charset="-78"/>
              </a:rPr>
              <a:t> </a:t>
            </a:r>
            <a:r>
              <a:rPr lang="en-US" sz="2800" dirty="0">
                <a:solidFill>
                  <a:schemeClr val="accent5"/>
                </a:solidFill>
                <a:cs typeface="B Nazanin" panose="00000400000000000000" pitchFamily="2" charset="-78"/>
              </a:rPr>
              <a:t>ADI-R</a:t>
            </a:r>
            <a:r>
              <a:rPr lang="en-US" sz="2800" dirty="0">
                <a:cs typeface="B Nazanin" panose="00000400000000000000" pitchFamily="2" charset="-78"/>
              </a:rPr>
              <a:t> </a:t>
            </a:r>
            <a:r>
              <a:rPr lang="ar-SA" sz="2800" dirty="0">
                <a:cs typeface="B Nazanin" panose="00000400000000000000" pitchFamily="2" charset="-78"/>
              </a:rPr>
              <a:t>جهت تشخیص دقیق اتیسم انجام می­پذیرد</a:t>
            </a:r>
            <a:endParaRPr lang="fa-IR" sz="2800" dirty="0">
              <a:cs typeface="B Nazanin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Ø"/>
            </a:pPr>
            <a:endParaRPr lang="fa-IR" sz="2800" dirty="0">
              <a:cs typeface="B Nazanin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Ø"/>
            </a:pPr>
            <a:r>
              <a:rPr lang="fa-IR" sz="2800" dirty="0">
                <a:cs typeface="B Nazanin" panose="00000400000000000000" pitchFamily="2" charset="-78"/>
              </a:rPr>
              <a:t> تشخیص نهایی اختلال طیف اتیسم توسط </a:t>
            </a:r>
            <a:r>
              <a:rPr lang="fa-IR" sz="2800" dirty="0">
                <a:solidFill>
                  <a:schemeClr val="accent5"/>
                </a:solidFill>
                <a:cs typeface="B Nazanin" panose="00000400000000000000" pitchFamily="2" charset="-78"/>
              </a:rPr>
              <a:t>روانپزشک</a:t>
            </a:r>
            <a:r>
              <a:rPr lang="fa-IR" sz="2800" dirty="0">
                <a:cs typeface="B Nazanin" panose="00000400000000000000" pitchFamily="2" charset="-78"/>
              </a:rPr>
              <a:t> </a:t>
            </a:r>
            <a:r>
              <a:rPr lang="fa-IR" sz="2800" dirty="0">
                <a:solidFill>
                  <a:schemeClr val="accent5"/>
                </a:solidFill>
                <a:cs typeface="B Nazanin" panose="00000400000000000000" pitchFamily="2" charset="-78"/>
              </a:rPr>
              <a:t>مربوطه</a:t>
            </a:r>
            <a:r>
              <a:rPr lang="fa-IR" sz="2800" dirty="0">
                <a:cs typeface="B Nazanin" panose="00000400000000000000" pitchFamily="2" charset="-78"/>
              </a:rPr>
              <a:t> انجام می­شود.</a:t>
            </a: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452" y="5849926"/>
            <a:ext cx="673582" cy="64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7190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7167" y="457200"/>
            <a:ext cx="9942389" cy="7985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a-IR" sz="2800" dirty="0">
                <a:cs typeface="B Nazanin" pitchFamily="2" charset="-78"/>
              </a:rPr>
              <a:t>خلاصه مطالب 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77167" y="1510747"/>
            <a:ext cx="9942390" cy="48440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 algn="just" rtl="1">
              <a:buFont typeface="Wingdings" panose="05000000000000000000" pitchFamily="2" charset="2"/>
              <a:buChar char="Ø"/>
            </a:pPr>
            <a:r>
              <a:rPr lang="ar-SA" sz="2800" dirty="0">
                <a:cs typeface="B Nazanin" panose="00000400000000000000" pitchFamily="2" charset="-78"/>
              </a:rPr>
              <a:t>تکمیل صحیح پرسشنامه </a:t>
            </a:r>
            <a:r>
              <a:rPr lang="en-US" sz="2800" dirty="0">
                <a:cs typeface="B Nazanin" panose="00000400000000000000" pitchFamily="2" charset="-78"/>
              </a:rPr>
              <a:t>ASQ</a:t>
            </a:r>
            <a:r>
              <a:rPr lang="ar-SA" sz="2800" dirty="0">
                <a:cs typeface="B Nazanin" panose="00000400000000000000" pitchFamily="2" charset="-78"/>
              </a:rPr>
              <a:t> و اقدامات لازم بعد از</a:t>
            </a:r>
            <a:r>
              <a:rPr lang="fa-IR" sz="2800" dirty="0">
                <a:cs typeface="B Nazanin" panose="00000400000000000000" pitchFamily="2" charset="-78"/>
              </a:rPr>
              <a:t> آن </a:t>
            </a:r>
            <a:r>
              <a:rPr lang="fa-IR" sz="2800" dirty="0">
                <a:solidFill>
                  <a:schemeClr val="accent5"/>
                </a:solidFill>
                <a:cs typeface="B Nazanin" panose="00000400000000000000" pitchFamily="2" charset="-78"/>
              </a:rPr>
              <a:t>(آموزش</a:t>
            </a:r>
            <a:r>
              <a:rPr lang="ar-SA" sz="2800" dirty="0">
                <a:solidFill>
                  <a:schemeClr val="accent5"/>
                </a:solidFill>
                <a:cs typeface="B Nazanin" panose="00000400000000000000" pitchFamily="2" charset="-78"/>
              </a:rPr>
              <a:t>،</a:t>
            </a:r>
            <a:r>
              <a:rPr lang="fa-IR" sz="2800" dirty="0">
                <a:solidFill>
                  <a:schemeClr val="accent5"/>
                </a:solidFill>
                <a:cs typeface="B Nazanin" panose="00000400000000000000" pitchFamily="2" charset="-78"/>
              </a:rPr>
              <a:t> ارجاع و پیگیری)</a:t>
            </a:r>
            <a:r>
              <a:rPr lang="ar-SA" sz="2800" dirty="0">
                <a:solidFill>
                  <a:schemeClr val="accent5"/>
                </a:solidFill>
                <a:cs typeface="B Nazanin" panose="00000400000000000000" pitchFamily="2" charset="-78"/>
              </a:rPr>
              <a:t>  </a:t>
            </a:r>
            <a:r>
              <a:rPr lang="ar-SA" sz="2800" dirty="0">
                <a:cs typeface="B Nazanin" panose="00000400000000000000" pitchFamily="2" charset="-78"/>
              </a:rPr>
              <a:t>برای ارزیابی تکامل کودکان و تشخیص زودهنگام اختلال طیف اتیسم مفید است</a:t>
            </a:r>
            <a:endParaRPr lang="fa-IR" sz="2800" dirty="0">
              <a:cs typeface="B Nazanin" panose="00000400000000000000" pitchFamily="2" charset="-78"/>
            </a:endParaRPr>
          </a:p>
          <a:p>
            <a:pPr algn="just" rtl="1"/>
            <a:endParaRPr lang="en-US" sz="2800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Wingdings" panose="05000000000000000000" pitchFamily="2" charset="2"/>
              <a:buChar char="Ø"/>
            </a:pPr>
            <a:r>
              <a:rPr lang="ar-SA" sz="2800" dirty="0">
                <a:cs typeface="B Nazanin" panose="00000400000000000000" pitchFamily="2" charset="-78"/>
              </a:rPr>
              <a:t>عدم توجه به تکمیل صحیح پرسشنامه </a:t>
            </a:r>
            <a:r>
              <a:rPr lang="en-US" sz="2800" dirty="0">
                <a:cs typeface="B Nazanin" panose="00000400000000000000" pitchFamily="2" charset="-78"/>
              </a:rPr>
              <a:t>ASQ</a:t>
            </a:r>
            <a:r>
              <a:rPr lang="ar-SA" sz="2800" dirty="0">
                <a:cs typeface="B Nazanin" panose="00000400000000000000" pitchFamily="2" charset="-78"/>
              </a:rPr>
              <a:t> و اقدامات لازم بعد از آن باعث تشخیص دیرهنگام اختلالات تکاملی از جمله طیف اتیسم می­شود</a:t>
            </a:r>
            <a:endParaRPr lang="fa-IR" sz="2800" dirty="0">
              <a:cs typeface="B Nazanin" panose="00000400000000000000" pitchFamily="2" charset="-78"/>
            </a:endParaRPr>
          </a:p>
          <a:p>
            <a:pPr algn="just" rtl="1"/>
            <a:endParaRPr lang="en-US" sz="2800" dirty="0">
              <a:cs typeface="B Nazanin" panose="00000400000000000000" pitchFamily="2" charset="-78"/>
            </a:endParaRPr>
          </a:p>
          <a:p>
            <a:pPr algn="just" rtl="1"/>
            <a:endParaRPr lang="en-US" sz="2800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Wingdings" panose="05000000000000000000" pitchFamily="2" charset="2"/>
              <a:buChar char="Ø"/>
            </a:pPr>
            <a:r>
              <a:rPr lang="ar-SA" sz="2800" dirty="0">
                <a:cs typeface="B Nazanin" panose="00000400000000000000" pitchFamily="2" charset="-78"/>
              </a:rPr>
              <a:t>افراد مهم محیط کار از جمله پزشک، مسئول، کارشناس ناظر، همکاران ستاد و محیط و والدین انتظار دارند که پرسشنامه </a:t>
            </a:r>
            <a:r>
              <a:rPr lang="en-US" sz="2800" dirty="0">
                <a:cs typeface="B Nazanin" panose="00000400000000000000" pitchFamily="2" charset="-78"/>
              </a:rPr>
              <a:t>ASQ</a:t>
            </a:r>
            <a:r>
              <a:rPr lang="fa-IR" sz="2800" dirty="0">
                <a:cs typeface="B Nazanin" panose="00000400000000000000" pitchFamily="2" charset="-78"/>
              </a:rPr>
              <a:t> با دقت تکمیل شود.</a:t>
            </a:r>
            <a:endParaRPr lang="en-US" sz="2800" dirty="0">
              <a:cs typeface="B Nazanin" panose="00000400000000000000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452" y="5849926"/>
            <a:ext cx="673582" cy="64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959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1" descr="river-jung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52625" y="285751"/>
            <a:ext cx="8229600" cy="11398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dirty="0">
                <a:latin typeface="+mj-lt"/>
                <a:ea typeface="+mj-ea"/>
                <a:cs typeface="Nazanin" pitchFamily="2" charset="-78"/>
              </a:rPr>
              <a:t/>
            </a:r>
            <a:br>
              <a:rPr lang="en-US" sz="4000" dirty="0">
                <a:latin typeface="+mj-lt"/>
                <a:ea typeface="+mj-ea"/>
                <a:cs typeface="Nazanin" pitchFamily="2" charset="-78"/>
              </a:rPr>
            </a:br>
            <a:endParaRPr lang="en-US" sz="4000" dirty="0">
              <a:latin typeface="+mj-lt"/>
              <a:ea typeface="+mj-ea"/>
              <a:cs typeface="Nazanin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024063" y="1071564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>
              <a:cs typeface="Nazanin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7167" y="457200"/>
            <a:ext cx="9942389" cy="7985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spcBef>
                <a:spcPct val="0"/>
              </a:spcBef>
              <a:defRPr/>
            </a:pPr>
            <a:r>
              <a:rPr lang="fa-IR" sz="2800" dirty="0">
                <a:cs typeface="B Nazanin" pitchFamily="2" charset="-78"/>
              </a:rPr>
              <a:t>خلاصه مطالب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77167" y="1510747"/>
            <a:ext cx="9942390" cy="48440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 algn="just" rtl="1">
              <a:buFont typeface="Wingdings" panose="05000000000000000000" pitchFamily="2" charset="2"/>
              <a:buChar char="Ø"/>
            </a:pPr>
            <a:endParaRPr lang="fa-IR" sz="2800">
              <a:cs typeface="B Nazanin" panose="00000400000000000000" pitchFamily="2" charset="-78"/>
            </a:endParaRPr>
          </a:p>
          <a:p>
            <a:pPr marL="457200" indent="-457200" algn="just" rtl="1">
              <a:buFont typeface="Wingdings" panose="05000000000000000000" pitchFamily="2" charset="2"/>
              <a:buChar char="Ø"/>
            </a:pPr>
            <a:r>
              <a:rPr lang="fa-IR" sz="2800">
                <a:cs typeface="B Nazanin" panose="00000400000000000000" pitchFamily="2" charset="-78"/>
              </a:rPr>
              <a:t>زمان </a:t>
            </a:r>
            <a:r>
              <a:rPr lang="fa-IR" sz="2800" dirty="0">
                <a:cs typeface="B Nazanin" panose="00000400000000000000" pitchFamily="2" charset="-78"/>
              </a:rPr>
              <a:t>کافی</a:t>
            </a:r>
            <a:r>
              <a:rPr lang="ar-SA" sz="2800" dirty="0">
                <a:cs typeface="B Nazanin" panose="00000400000000000000" pitchFamily="2" charset="-78"/>
              </a:rPr>
              <a:t>،</a:t>
            </a:r>
            <a:r>
              <a:rPr lang="fa-IR" sz="2800" dirty="0">
                <a:cs typeface="B Nazanin" panose="00000400000000000000" pitchFamily="2" charset="-78"/>
              </a:rPr>
              <a:t> ابزار مناسب</a:t>
            </a:r>
            <a:r>
              <a:rPr lang="ar-SA" sz="2800" dirty="0">
                <a:cs typeface="B Nazanin" panose="00000400000000000000" pitchFamily="2" charset="-78"/>
              </a:rPr>
              <a:t>، آموزش و مهارت لازم، تعامل و حمایت همکاران محیط و ستاد جهت تکمیل صحیح پرسشنامه ضروری است</a:t>
            </a:r>
            <a:endParaRPr lang="fa-IR" sz="2800" dirty="0">
              <a:cs typeface="B Nazanin" panose="00000400000000000000" pitchFamily="2" charset="-78"/>
            </a:endParaRPr>
          </a:p>
          <a:p>
            <a:pPr algn="just" rtl="1"/>
            <a:endParaRPr lang="en-US" sz="2800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Wingdings" panose="05000000000000000000" pitchFamily="2" charset="2"/>
              <a:buChar char="Ø"/>
            </a:pPr>
            <a:r>
              <a:rPr lang="ar-SA" sz="2800" dirty="0">
                <a:cs typeface="B Nazanin" panose="00000400000000000000" pitchFamily="2" charset="-78"/>
              </a:rPr>
              <a:t>با وجود تعدد وظایف، کمبود وقت، مشکلات محیط کار و عدم تعامل همکاران و والدین می­توان پرسشنامه </a:t>
            </a:r>
            <a:r>
              <a:rPr lang="en-US" sz="2800" dirty="0">
                <a:cs typeface="B Nazanin" panose="00000400000000000000" pitchFamily="2" charset="-78"/>
              </a:rPr>
              <a:t>ASQ</a:t>
            </a:r>
            <a:r>
              <a:rPr lang="ar-SA" sz="2800" dirty="0">
                <a:cs typeface="B Nazanin" panose="00000400000000000000" pitchFamily="2" charset="-78"/>
              </a:rPr>
              <a:t> را با دقت تکمیل نمود</a:t>
            </a:r>
            <a:r>
              <a:rPr lang="fa-IR" sz="2800" dirty="0">
                <a:cs typeface="B Nazanin" panose="00000400000000000000" pitchFamily="2" charset="-78"/>
              </a:rPr>
              <a:t> و اقدامات لازم بعد از آن را انجام داد</a:t>
            </a:r>
          </a:p>
          <a:p>
            <a:pPr marL="457200" indent="-457200" algn="just" rtl="1">
              <a:buFont typeface="Wingdings" panose="05000000000000000000" pitchFamily="2" charset="2"/>
              <a:buChar char="Ø"/>
            </a:pPr>
            <a:endParaRPr lang="fa-IR" sz="2800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Wingdings" panose="05000000000000000000" pitchFamily="2" charset="2"/>
              <a:buChar char="Ø"/>
            </a:pPr>
            <a:r>
              <a:rPr lang="ar-SA" sz="2800" dirty="0">
                <a:cs typeface="B Nazanin" panose="00000400000000000000" pitchFamily="2" charset="-78"/>
              </a:rPr>
              <a:t>برخی</a:t>
            </a:r>
            <a:r>
              <a:rPr lang="fa-IR" sz="2800" dirty="0"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علائم</a:t>
            </a:r>
            <a:r>
              <a:rPr lang="fa-IR" sz="2800" dirty="0">
                <a:cs typeface="B Nazanin" panose="00000400000000000000" pitchFamily="2" charset="-78"/>
              </a:rPr>
              <a:t> مانند خیال پردازی</a:t>
            </a:r>
            <a:r>
              <a:rPr lang="ar-SA" sz="2800" dirty="0">
                <a:cs typeface="B Nazanin" panose="00000400000000000000" pitchFamily="2" charset="-78"/>
              </a:rPr>
              <a:t>،</a:t>
            </a:r>
            <a:r>
              <a:rPr lang="fa-IR" sz="2800" dirty="0">
                <a:cs typeface="B Nazanin" panose="00000400000000000000" pitchFamily="2" charset="-78"/>
              </a:rPr>
              <a:t> عدم رعایت نوبت</a:t>
            </a:r>
            <a:r>
              <a:rPr lang="ar-SA" sz="2800" dirty="0">
                <a:cs typeface="B Nazanin" panose="00000400000000000000" pitchFamily="2" charset="-78"/>
              </a:rPr>
              <a:t>،</a:t>
            </a:r>
            <a:r>
              <a:rPr lang="fa-IR" sz="2800" dirty="0">
                <a:cs typeface="B Nazanin" panose="00000400000000000000" pitchFamily="2" charset="-78"/>
              </a:rPr>
              <a:t> بی قراری</a:t>
            </a:r>
            <a:r>
              <a:rPr lang="ar-SA" sz="2800" dirty="0">
                <a:cs typeface="B Nazanin" panose="00000400000000000000" pitchFamily="2" charset="-78"/>
              </a:rPr>
              <a:t>،</a:t>
            </a:r>
            <a:r>
              <a:rPr lang="fa-IR" sz="2800" dirty="0">
                <a:cs typeface="B Nazanin" panose="00000400000000000000" pitchFamily="2" charset="-78"/>
              </a:rPr>
              <a:t> فراموشی </a:t>
            </a:r>
            <a:r>
              <a:rPr lang="ar-SA" sz="2800" dirty="0">
                <a:cs typeface="B Nazanin" panose="00000400000000000000" pitchFamily="2" charset="-78"/>
              </a:rPr>
              <a:t>نشانه اتیسم نیستند</a:t>
            </a:r>
            <a:r>
              <a:rPr lang="fa-IR" sz="2800" dirty="0">
                <a:cs typeface="B Nazanin" panose="00000400000000000000" pitchFamily="2" charset="-78"/>
              </a:rPr>
              <a:t>.</a:t>
            </a:r>
            <a:endParaRPr lang="en-US" sz="2800" dirty="0">
              <a:cs typeface="B Nazanin" panose="00000400000000000000" pitchFamily="2" charset="-78"/>
            </a:endParaRPr>
          </a:p>
        </p:txBody>
      </p:sp>
      <p:pic>
        <p:nvPicPr>
          <p:cNvPr id="9" name="Picture 8" descr="C:\Users\MEHR\Desktop\2-1.png">
            <a:extLst>
              <a:ext uri="{FF2B5EF4-FFF2-40B4-BE49-F238E27FC236}">
                <a16:creationId xmlns:a16="http://schemas.microsoft.com/office/drawing/2014/main" id="{A5A86FC6-396F-4639-94C7-BED900CC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58957" cy="1881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B5306-031D-4808-B145-6C07A208A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452" y="5849926"/>
            <a:ext cx="673582" cy="64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89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jahesh\Desktop\bahar\240804_4lAeac8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4873E7-8A43-4E0C-A26F-D19744D70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1404</a:t>
            </a:r>
            <a:endParaRPr lang="fa-I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DD69C2-1B77-4991-BBC8-869460278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1230-C169-4EDB-8901-6341CE2DB250}" type="slidenum">
              <a:rPr lang="fa-IR" smtClean="0"/>
              <a:pPr/>
              <a:t>104</a:t>
            </a:fld>
            <a:endParaRPr lang="fa-I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4BC2DE-57B4-486F-B826-65A7250FB347}"/>
              </a:ext>
            </a:extLst>
          </p:cNvPr>
          <p:cNvSpPr txBox="1"/>
          <p:nvPr/>
        </p:nvSpPr>
        <p:spPr>
          <a:xfrm>
            <a:off x="3422374" y="4512365"/>
            <a:ext cx="55791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hangingPunct="1">
              <a:defRPr/>
            </a:pPr>
            <a:r>
              <a:rPr lang="fa-IR" sz="4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Nazanin" pitchFamily="2" charset="-78"/>
              </a:rPr>
              <a:t>با سپاس از حسن توجه شما</a:t>
            </a:r>
            <a:endParaRPr lang="en-US" sz="4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Nazanin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2690</TotalTime>
  <Words>6684</Words>
  <Application>Microsoft Office PowerPoint</Application>
  <PresentationFormat>Widescreen</PresentationFormat>
  <Paragraphs>836</Paragraphs>
  <Slides>104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104</vt:i4>
      </vt:variant>
    </vt:vector>
  </HeadingPairs>
  <TitlesOfParts>
    <vt:vector size="122" baseType="lpstr">
      <vt:lpstr>Arial</vt:lpstr>
      <vt:lpstr>B Nazanin</vt:lpstr>
      <vt:lpstr>B Titr</vt:lpstr>
      <vt:lpstr>BNazanin</vt:lpstr>
      <vt:lpstr>BNazaninBold</vt:lpstr>
      <vt:lpstr>Calibri</vt:lpstr>
      <vt:lpstr>Calibri Light</vt:lpstr>
      <vt:lpstr>Century Gothic</vt:lpstr>
      <vt:lpstr>Courier New</vt:lpstr>
      <vt:lpstr>F_Mitra</vt:lpstr>
      <vt:lpstr>Nazanin</vt:lpstr>
      <vt:lpstr>Sakkal Majalla</vt:lpstr>
      <vt:lpstr>Tahoma</vt:lpstr>
      <vt:lpstr>Times New Roman</vt:lpstr>
      <vt:lpstr>Wingdings</vt:lpstr>
      <vt:lpstr>Wingdings 3</vt:lpstr>
      <vt:lpstr>Office Theme</vt:lpstr>
      <vt:lpstr>Photo Editor Photo</vt:lpstr>
      <vt:lpstr>PowerPoint Presentation</vt:lpstr>
      <vt:lpstr>PowerPoint Presentation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اختلالات تکاملی</vt:lpstr>
      <vt:lpstr>اختلالات تکاملی</vt:lpstr>
      <vt:lpstr>شیوع اختلالات تکاملی</vt:lpstr>
      <vt:lpstr>انواع اختلالات تکاملی</vt:lpstr>
      <vt:lpstr>اختلالات تکاملی</vt:lpstr>
      <vt:lpstr> اختلال طیف اتیسم Autism Spectrum Disorders (ASD) </vt:lpstr>
      <vt:lpstr>اختلال طیف اتیسم</vt:lpstr>
      <vt:lpstr>اختلال طیف اتیسم</vt:lpstr>
      <vt:lpstr>اختلال طیف اتیسم</vt:lpstr>
      <vt:lpstr>اختلال طیف اتیسم</vt:lpstr>
      <vt:lpstr>اختلال طیف اتیسم</vt:lpstr>
      <vt:lpstr>اختلال طیف اتیسم</vt:lpstr>
      <vt:lpstr>اختلال طیف اتیسم</vt:lpstr>
      <vt:lpstr>اختلال طیف اتیسم</vt:lpstr>
      <vt:lpstr>اختلال طیف اتیسم</vt:lpstr>
      <vt:lpstr>اختلال طیف اتیسم </vt:lpstr>
      <vt:lpstr>  اختلال طیف اتیسم</vt:lpstr>
      <vt:lpstr>PowerPoint Presentation</vt:lpstr>
      <vt:lpstr>PowerPoint Presentation</vt:lpstr>
      <vt:lpstr> اهمیت غربالگری و پایش تکامل</vt:lpstr>
      <vt:lpstr>فواید سوالات تکاملی Red Flag و پرسشنامه ASQ</vt:lpstr>
      <vt:lpstr>مشکلات ناشی از</vt:lpstr>
      <vt:lpstr>شرایط مناسب </vt:lpstr>
      <vt:lpstr> ارزیابی تکامل کودک</vt:lpstr>
      <vt:lpstr>PowerPoint Presentation</vt:lpstr>
      <vt:lpstr>PowerPoint Presentation</vt:lpstr>
      <vt:lpstr>غربالگری تکاملی ASQ  برای چه کودکانی؟</vt:lpstr>
      <vt:lpstr>PowerPoint Presentation</vt:lpstr>
      <vt:lpstr>برنامه غربالگری کودکان با استفاده از پرسشنامه های ASQ</vt:lpstr>
      <vt:lpstr>PowerPoint Presentation</vt:lpstr>
      <vt:lpstr> </vt:lpstr>
      <vt:lpstr>محاسبه نارسی و سن اصلاح شده کودک </vt:lpstr>
      <vt:lpstr>حیطه های مورد بررسی در ASQ-3</vt:lpstr>
      <vt:lpstr>نحوه امتیاز دهی به پرسشنامه ASQ-3</vt:lpstr>
      <vt:lpstr> نکته</vt:lpstr>
      <vt:lpstr>نقاط برش ASQ-3 و ملاک ارجاع </vt:lpstr>
      <vt:lpstr>نوع اقدام مورد نیاز برای هر کودک </vt:lpstr>
      <vt:lpstr>کودکان با تکامل نرمال (امتیاز بالاتر ازنقاط برش)</vt:lpstr>
      <vt:lpstr>PowerPoint Presentation</vt:lpstr>
      <vt:lpstr> کودکان با امتیاز در منطقه پایش و نیازمند پیگیری</vt:lpstr>
      <vt:lpstr>کودکانی که نیاز به ارجاع به پزشک معین تکامل دارند</vt:lpstr>
      <vt:lpstr>توصیه های کلی در مواردی که نتایج غربالگری نیاز به ارجاع جهت ارزیابی تکمیلی و تخصصی دارد: </vt:lpstr>
      <vt:lpstr>از جمله عوامل احتمالی موثر بر نتایج غربالگری</vt:lpstr>
      <vt:lpstr>PowerPoint Presentation</vt:lpstr>
      <vt:lpstr>PowerPoint Presentation</vt:lpstr>
      <vt:lpstr>ابزار غربالگری تکامل کودکان 2- SE:ASQچیست؟</vt:lpstr>
      <vt:lpstr>محتوای سوالات در پرسشنامه های ASQ:SE </vt:lpstr>
      <vt:lpstr>نقاط برش</vt:lpstr>
      <vt:lpstr>امتیاز دهی به هر سوال پرسشنامه های تکمیل شده ASQ:SE-2 </vt:lpstr>
      <vt:lpstr>امتیازات</vt:lpstr>
      <vt:lpstr>مقایسه امتیاز با نقاط برش 2- SE:ASQو تصمیم گیری برای کودک</vt:lpstr>
      <vt:lpstr>مقایسه امتیاز با نقاط برش 2- SE:ASQو تصمیم گیری برای کودک </vt:lpstr>
      <vt:lpstr>توجه کنید </vt:lpstr>
      <vt:lpstr> ارتباط مناسب با والدین </vt:lpstr>
      <vt:lpstr>PowerPoint Presentation</vt:lpstr>
      <vt:lpstr>PowerPoint Presentation</vt:lpstr>
      <vt:lpstr>PowerPoint Presentation</vt:lpstr>
      <vt:lpstr> اهداف آموزشی</vt:lpstr>
      <vt:lpstr>غربالگری اتیسم </vt:lpstr>
      <vt:lpstr> اهمیت غربالگری اتیسم</vt:lpstr>
      <vt:lpstr> ابزارهای غربالگری اتیسم</vt:lpstr>
      <vt:lpstr> ASQ3 </vt:lpstr>
      <vt:lpstr> حیطه های  ASQ </vt:lpstr>
      <vt:lpstr> ASQ : SE </vt:lpstr>
      <vt:lpstr> ASQ : SE حیطه های  </vt:lpstr>
      <vt:lpstr> Bayley </vt:lpstr>
      <vt:lpstr> Bayley </vt:lpstr>
      <vt:lpstr> Bayley </vt:lpstr>
      <vt:lpstr> Bayley </vt:lpstr>
      <vt:lpstr> Q-CHAT </vt:lpstr>
      <vt:lpstr> M-CHAT </vt:lpstr>
      <vt:lpstr> ADI-R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MEHR</dc:creator>
  <cp:lastModifiedBy>MTA-KhadamatRezaie</cp:lastModifiedBy>
  <cp:revision>611</cp:revision>
  <dcterms:created xsi:type="dcterms:W3CDTF">2025-10-13T13:48:45Z</dcterms:created>
  <dcterms:modified xsi:type="dcterms:W3CDTF">2026-09-12T07:07:10Z</dcterms:modified>
</cp:coreProperties>
</file>