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5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60" r:id="rId2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25FF"/>
    <a:srgbClr val="F6E56A"/>
    <a:srgbClr val="FBE197"/>
    <a:srgbClr val="5EEC3C"/>
    <a:srgbClr val="FFA3FF"/>
    <a:srgbClr val="FA6AF3"/>
    <a:srgbClr val="D47A02"/>
    <a:srgbClr val="E6B254"/>
    <a:srgbClr val="BF7E37"/>
    <a:srgbClr val="1D3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954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9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965" y="3182570"/>
            <a:ext cx="8246070" cy="916230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3600">
                <a:solidFill>
                  <a:srgbClr val="C125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4098800"/>
            <a:ext cx="8246069" cy="610820"/>
          </a:xfrm>
        </p:spPr>
        <p:txBody>
          <a:bodyPr>
            <a:normAutofit/>
          </a:bodyPr>
          <a:lstStyle>
            <a:lvl1pPr marL="0" indent="0" algn="ctr">
              <a:buNone/>
              <a:defRPr sz="2800" b="0" i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891995"/>
            <a:ext cx="7940659" cy="891995"/>
          </a:xfrm>
        </p:spPr>
        <p:txBody>
          <a:bodyPr>
            <a:normAutofit/>
          </a:bodyPr>
          <a:lstStyle>
            <a:lvl1pPr algn="ctr">
              <a:defRPr sz="3600" baseline="0">
                <a:solidFill>
                  <a:srgbClr val="C125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70" y="1808225"/>
            <a:ext cx="7940660" cy="3054100"/>
          </a:xfrm>
        </p:spPr>
        <p:txBody>
          <a:bodyPr/>
          <a:lstStyle>
            <a:lvl1pPr algn="ctr">
              <a:defRPr sz="280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433879"/>
            <a:ext cx="6413610" cy="916229"/>
          </a:xfrm>
          <a:noFill/>
        </p:spPr>
        <p:txBody>
          <a:bodyPr>
            <a:normAutofit/>
          </a:bodyPr>
          <a:lstStyle>
            <a:lvl1pPr algn="l">
              <a:defRPr sz="3600">
                <a:solidFill>
                  <a:srgbClr val="C125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350110"/>
            <a:ext cx="6413610" cy="3359510"/>
          </a:xfr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891995"/>
            <a:ext cx="8246070" cy="1044700"/>
          </a:xfrm>
        </p:spPr>
        <p:txBody>
          <a:bodyPr>
            <a:normAutofit/>
          </a:bodyPr>
          <a:lstStyle>
            <a:lvl1pPr algn="ctr">
              <a:defRPr sz="3600" baseline="0">
                <a:solidFill>
                  <a:srgbClr val="C125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7" y="1960930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7" y="2433326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960930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433326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164" y="2769394"/>
            <a:ext cx="1463675" cy="392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965" y="3182570"/>
            <a:ext cx="8246070" cy="1221640"/>
          </a:xfrm>
        </p:spPr>
        <p:txBody>
          <a:bodyPr>
            <a:normAutofit/>
          </a:bodyPr>
          <a:lstStyle/>
          <a:p>
            <a:r>
              <a:rPr lang="en-US" dirty="0"/>
              <a:t>DNA extraction</a:t>
            </a: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>
                <a:cs typeface="B Nazanin" panose="00000400000000000000" pitchFamily="2" charset="-78"/>
              </a:rPr>
              <a:t>استخراج</a:t>
            </a:r>
            <a:r>
              <a:rPr lang="en-US" dirty="0">
                <a:cs typeface="B Nazanin" panose="00000400000000000000" pitchFamily="2" charset="-78"/>
              </a:rPr>
              <a:t>DNA </a:t>
            </a:r>
            <a:r>
              <a:rPr lang="fa-IR" dirty="0">
                <a:cs typeface="B Nazanin" panose="00000400000000000000" pitchFamily="2" charset="-78"/>
              </a:rPr>
              <a:t> چیست؟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 rtl="1">
              <a:buNone/>
            </a:pPr>
            <a:r>
              <a:rPr lang="fa-IR" sz="2000" dirty="0">
                <a:cs typeface="B Nazanin" panose="00000400000000000000" pitchFamily="2" charset="-78"/>
              </a:rPr>
              <a:t>استخراج </a:t>
            </a:r>
            <a:r>
              <a:rPr lang="en-US" sz="2000" dirty="0">
                <a:cs typeface="B Nazanin" panose="00000400000000000000" pitchFamily="2" charset="-78"/>
              </a:rPr>
              <a:t>DNA </a:t>
            </a:r>
            <a:r>
              <a:rPr lang="fa-IR" sz="2000" dirty="0">
                <a:cs typeface="B Nazanin" panose="00000400000000000000" pitchFamily="2" charset="-78"/>
              </a:rPr>
              <a:t>به مجموعه ای از روش‌های آزمایشگاهی گفته می‌شود که طی آن، مولکول‌های </a:t>
            </a:r>
            <a:r>
              <a:rPr lang="en-US" sz="2000" dirty="0">
                <a:cs typeface="B Nazanin" panose="00000400000000000000" pitchFamily="2" charset="-78"/>
              </a:rPr>
              <a:t>DNA  </a:t>
            </a:r>
            <a:r>
              <a:rPr lang="fa-IR" sz="2000" dirty="0">
                <a:cs typeface="B Nazanin" panose="00000400000000000000" pitchFamily="2" charset="-78"/>
              </a:rPr>
              <a:t>از هسته سلول‌ها خارج شده و از سایر اجزای سلول (مانند پروتئین‌ها، چربی‌ها و کربوهیدرات‌ها) جدا می‌شوند.</a:t>
            </a:r>
          </a:p>
          <a:p>
            <a:pPr marL="0" indent="0" rtl="1">
              <a:buNone/>
            </a:pPr>
            <a:endParaRPr lang="fa-IR" sz="2000" dirty="0">
              <a:cs typeface="B Nazanin" panose="00000400000000000000" pitchFamily="2" charset="-78"/>
            </a:endParaRPr>
          </a:p>
          <a:p>
            <a:pPr marL="0" indent="0" rtl="1">
              <a:buNone/>
            </a:pPr>
            <a:r>
              <a:rPr lang="fa-IR" sz="2000" dirty="0">
                <a:cs typeface="B Nazanin" panose="00000400000000000000" pitchFamily="2" charset="-78"/>
              </a:rPr>
              <a:t> هدف نهایی، به دست آوردن </a:t>
            </a:r>
            <a:r>
              <a:rPr lang="en-US" sz="2000" dirty="0">
                <a:cs typeface="B Nazanin" panose="00000400000000000000" pitchFamily="2" charset="-78"/>
              </a:rPr>
              <a:t>DNA </a:t>
            </a:r>
            <a:r>
              <a:rPr lang="fa-IR" sz="2000" dirty="0">
                <a:cs typeface="B Nazanin" panose="00000400000000000000" pitchFamily="2" charset="-78"/>
              </a:rPr>
              <a:t>خالص و دست نخورده برای انجام آزمایش‌های بعدی است.</a:t>
            </a:r>
            <a:endParaRPr lang="en-US" sz="20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D2BE6-EF52-35FD-8CCB-7B3F8A035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70" y="891995"/>
            <a:ext cx="7940659" cy="1221640"/>
          </a:xfrm>
        </p:spPr>
        <p:txBody>
          <a:bodyPr/>
          <a:lstStyle/>
          <a:p>
            <a:pPr rtl="1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3A11-0B1F-2A33-4616-1E7BE4E05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rtl="1">
              <a:buNone/>
            </a:pPr>
            <a:r>
              <a:rPr lang="fa-IR" sz="3200" dirty="0">
                <a:solidFill>
                  <a:srgbClr val="C125FF"/>
                </a:solidFill>
              </a:rPr>
              <a:t>چرا استخراج </a:t>
            </a:r>
            <a:r>
              <a:rPr lang="en-US" sz="3200" dirty="0">
                <a:solidFill>
                  <a:srgbClr val="C125FF"/>
                </a:solidFill>
              </a:rPr>
              <a:t> DNA </a:t>
            </a:r>
            <a:r>
              <a:rPr lang="fa-IR" sz="3200" dirty="0">
                <a:solidFill>
                  <a:srgbClr val="C125FF"/>
                </a:solidFill>
              </a:rPr>
              <a:t>ضروری است؟ </a:t>
            </a:r>
            <a:endParaRPr lang="en-US" sz="3200" dirty="0">
              <a:solidFill>
                <a:srgbClr val="C125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157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9A62C-614B-D916-E120-759B60288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319A0-717D-31B6-7A5E-2C2BFC7D1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70" y="1502815"/>
            <a:ext cx="7940660" cy="3359510"/>
          </a:xfrm>
        </p:spPr>
        <p:txBody>
          <a:bodyPr>
            <a:normAutofit/>
          </a:bodyPr>
          <a:lstStyle/>
          <a:p>
            <a:pPr marL="0" indent="0" rtl="1">
              <a:buNone/>
            </a:pPr>
            <a:r>
              <a:rPr lang="fa-IR" sz="2000" dirty="0">
                <a:solidFill>
                  <a:schemeClr val="accent3">
                    <a:lumMod val="75000"/>
                  </a:schemeClr>
                </a:solidFill>
                <a:cs typeface="B Nazanin" panose="00000400000000000000" pitchFamily="2" charset="-78"/>
              </a:rPr>
              <a:t> لزوم استخراج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cs typeface="B Nazanin" panose="00000400000000000000" pitchFamily="2" charset="-78"/>
              </a:rPr>
              <a:t>DNA </a:t>
            </a:r>
            <a:r>
              <a:rPr lang="fa-IR" sz="2000" dirty="0">
                <a:solidFill>
                  <a:schemeClr val="accent3">
                    <a:lumMod val="75000"/>
                  </a:schemeClr>
                </a:solidFill>
                <a:cs typeface="B Nazanin" panose="00000400000000000000" pitchFamily="2" charset="-78"/>
              </a:rPr>
              <a:t>در چند حوزه حیاتی خلاصه می‌شود:</a:t>
            </a:r>
            <a:endParaRPr lang="en-US" sz="2000" dirty="0">
              <a:solidFill>
                <a:schemeClr val="accent3">
                  <a:lumMod val="75000"/>
                </a:schemeClr>
              </a:solidFill>
              <a:cs typeface="B Nazanin" panose="00000400000000000000" pitchFamily="2" charset="-78"/>
            </a:endParaRPr>
          </a:p>
          <a:p>
            <a:pPr marL="0" indent="0" rtl="1">
              <a:buNone/>
            </a:pPr>
            <a:endParaRPr lang="en-US" sz="2000" dirty="0">
              <a:solidFill>
                <a:schemeClr val="accent3">
                  <a:lumMod val="75000"/>
                </a:schemeClr>
              </a:solidFill>
              <a:cs typeface="B Nazanin" panose="00000400000000000000" pitchFamily="2" charset="-78"/>
            </a:endParaRPr>
          </a:p>
          <a:p>
            <a:pPr marL="0" indent="0" rtl="1">
              <a:buNone/>
            </a:pPr>
            <a:r>
              <a:rPr lang="fa-IR" sz="2000" dirty="0">
                <a:cs typeface="B Nazanin" panose="00000400000000000000" pitchFamily="2" charset="-78"/>
              </a:rPr>
              <a:t>1.تشخیص بیماری‌های ژنتیکی</a:t>
            </a:r>
          </a:p>
          <a:p>
            <a:pPr marL="0" indent="0" rtl="1">
              <a:buNone/>
            </a:pPr>
            <a:r>
              <a:rPr lang="fa-IR" sz="2000" dirty="0">
                <a:cs typeface="B Nazanin" panose="00000400000000000000" pitchFamily="2" charset="-78"/>
              </a:rPr>
              <a:t>2.پزشکی قانونی (فارنزیک)</a:t>
            </a:r>
          </a:p>
          <a:p>
            <a:pPr marL="0" indent="0" rtl="1">
              <a:buNone/>
            </a:pPr>
            <a:r>
              <a:rPr lang="fa-IR" sz="2000" dirty="0">
                <a:cs typeface="B Nazanin" panose="00000400000000000000" pitchFamily="2" charset="-78"/>
              </a:rPr>
              <a:t>3.تعیین هویت و نسب‌شناسی</a:t>
            </a:r>
          </a:p>
          <a:p>
            <a:pPr marL="0" indent="0" rtl="1">
              <a:buNone/>
            </a:pPr>
            <a:r>
              <a:rPr lang="fa-IR" sz="2000" dirty="0">
                <a:cs typeface="B Nazanin" panose="00000400000000000000" pitchFamily="2" charset="-78"/>
              </a:rPr>
              <a:t>4.مهندسی ژنتیک و بیوتکنولوژی</a:t>
            </a:r>
          </a:p>
          <a:p>
            <a:pPr marL="0" indent="0" rtl="1">
              <a:buNone/>
            </a:pPr>
            <a:r>
              <a:rPr lang="fa-IR" sz="2000" dirty="0">
                <a:cs typeface="B Nazanin" panose="00000400000000000000" pitchFamily="2" charset="-78"/>
              </a:rPr>
              <a:t>5.آزمایش‌های تشخیصی میکروبی و ویروسی</a:t>
            </a:r>
          </a:p>
          <a:p>
            <a:pPr marL="0" indent="0" rtl="1">
              <a:buNone/>
            </a:pPr>
            <a:r>
              <a:rPr lang="fa-IR" sz="2000" dirty="0">
                <a:cs typeface="B Nazanin" panose="00000400000000000000" pitchFamily="2" charset="-78"/>
              </a:rPr>
              <a:t>6.پژوهش‌های علمی پایه</a:t>
            </a:r>
          </a:p>
          <a:p>
            <a:pPr marL="0" indent="0" rtl="1">
              <a:buNone/>
            </a:pPr>
            <a:endParaRPr lang="fa-IR" sz="2000" dirty="0">
              <a:cs typeface="B Nazanin" panose="00000400000000000000" pitchFamily="2" charset="-78"/>
            </a:endParaRPr>
          </a:p>
          <a:p>
            <a:pPr marL="0" indent="0" rtl="1">
              <a:buNone/>
            </a:pPr>
            <a:endParaRPr lang="fa-IR" sz="2000" dirty="0">
              <a:cs typeface="B Nazanin" panose="00000400000000000000" pitchFamily="2" charset="-78"/>
            </a:endParaRPr>
          </a:p>
          <a:p>
            <a:pPr marL="0" indent="0" rtl="1">
              <a:buNone/>
            </a:pPr>
            <a:endParaRPr lang="en-US" sz="20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8103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3196D-F385-4BC5-9289-21E59CFC6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70" y="891996"/>
            <a:ext cx="7940659" cy="61082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64BAE-63A2-9F82-0698-462EEEB8F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70" y="1655520"/>
            <a:ext cx="7940660" cy="3206805"/>
          </a:xfrm>
        </p:spPr>
        <p:txBody>
          <a:bodyPr>
            <a:normAutofit/>
          </a:bodyPr>
          <a:lstStyle/>
          <a:p>
            <a:pPr marL="342900" marR="0" lvl="0" indent="-342900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تشخیص بیماری‌های ژنتیکی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r-S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برای تشخیص جهش‌های مرتبط با بیماری‌هایی مثل سرطان، تالاسمی، فیبروز کیستیک یا بیماری‌های نورولوژیک، باید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فرد استخراج و سپس توالی‌یابی یا تعیین ژنوتیپ شود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پزشکی قانونی (فارنزیک)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3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r-S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در صحنه جرم، از نمونه‌های بسیار کوچک (خون، مو، بزاق، اسپرم)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استخراج می‌شود تا اثرانگشت ژنتیکی مجرمان یا قربانیان تعیین گردد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791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BE778-DA50-F230-0C02-EBEFBCB1C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2E4D0-20FA-94FC-E3C1-CFC225575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70" y="1502815"/>
            <a:ext cx="7940660" cy="3359510"/>
          </a:xfrm>
        </p:spPr>
        <p:txBody>
          <a:bodyPr>
            <a:normAutofit/>
          </a:bodyPr>
          <a:lstStyle/>
          <a:p>
            <a:pPr marL="342900" marR="0" lvl="0" indent="-342900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تعیین هویت و نسب‌شناسی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r-S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آزمایش‌های تشخیص پدر و مادر، شناسایی اجساد بلاتکلیف و مطالعات مهاجرت جمعیت‌های انسانی همگی نیازمند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استخراج‌شده هستند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مهندسی ژنتیک و بیوتکنولوژی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r-S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برای دستکاری ژن‌ها (مثل تولید انسولین انسانی توسط باکتری)، تولید محصولات تراریخته، ژن‌درمانی و ویرایش ژنوم با فناوری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CRISPR</a:t>
            </a:r>
            <a:r>
              <a:rPr lang="ar-S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ابتدا باید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هدف استخراج و خالص‌سازی شود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752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EE4BD-6885-F7F3-CF82-A2BEF5A8A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B6012-A8F8-15F6-EBAA-089BC79AD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70" y="1655520"/>
            <a:ext cx="7940660" cy="3206805"/>
          </a:xfrm>
        </p:spPr>
        <p:txBody>
          <a:bodyPr>
            <a:normAutofit fontScale="55000" lnSpcReduction="20000"/>
          </a:bodyPr>
          <a:lstStyle/>
          <a:p>
            <a:pPr marL="342900" marR="0" lvl="0" indent="-342900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ar-SA" sz="4500" b="1" kern="100" dirty="0">
                <a:latin typeface="Calibri" panose="020F0502020204030204" pitchFamily="34" charset="0"/>
                <a:cs typeface="Arial" panose="020B0604020202020204" pitchFamily="34" charset="0"/>
              </a:rPr>
              <a:t>آزمایش‌های تشخیصی میکروبی و ویروسی</a:t>
            </a:r>
            <a:r>
              <a:rPr lang="en-US" sz="4500" b="1" kern="100" dirty="0">
                <a:latin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342900" marR="0" lvl="0" indent="-342900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ar-SA" sz="2900" kern="100" dirty="0">
                <a:latin typeface="Calibri" panose="020F0502020204030204" pitchFamily="34" charset="0"/>
                <a:cs typeface="Arial" panose="020B0604020202020204" pitchFamily="34" charset="0"/>
              </a:rPr>
              <a:t>برای تشخیص عفونت‌هایی مثل کووید-</a:t>
            </a:r>
            <a:r>
              <a:rPr lang="fa-IR" sz="2900" kern="100" dirty="0">
                <a:latin typeface="Calibri" panose="020F0502020204030204" pitchFamily="34" charset="0"/>
                <a:cs typeface="Arial" panose="020B0604020202020204" pitchFamily="34" charset="0"/>
              </a:rPr>
              <a:t>۱۹</a:t>
            </a:r>
            <a:r>
              <a:rPr lang="en-US" sz="2900" kern="100" dirty="0">
                <a:latin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ar-SA" sz="2900" kern="100" dirty="0">
                <a:latin typeface="Calibri" panose="020F0502020204030204" pitchFamily="34" charset="0"/>
                <a:cs typeface="Arial" panose="020B0604020202020204" pitchFamily="34" charset="0"/>
              </a:rPr>
              <a:t>با روش</a:t>
            </a:r>
            <a:r>
              <a:rPr lang="en-US" sz="2900" kern="100" dirty="0">
                <a:latin typeface="Calibri" panose="020F0502020204030204" pitchFamily="34" charset="0"/>
                <a:cs typeface="Arial" panose="020B0604020202020204" pitchFamily="34" charset="0"/>
              </a:rPr>
              <a:t> PCR)</a:t>
            </a:r>
            <a:r>
              <a:rPr lang="ar-SA" sz="2900" kern="100" dirty="0">
                <a:latin typeface="Calibri" panose="020F0502020204030204" pitchFamily="34" charset="0"/>
                <a:cs typeface="Arial" panose="020B0604020202020204" pitchFamily="34" charset="0"/>
              </a:rPr>
              <a:t>، هپاتیت</a:t>
            </a:r>
            <a:r>
              <a:rPr lang="en-US" sz="2900" kern="100" dirty="0">
                <a:latin typeface="Calibri" panose="020F0502020204030204" pitchFamily="34" charset="0"/>
                <a:cs typeface="Arial" panose="020B0604020202020204" pitchFamily="34" charset="0"/>
              </a:rPr>
              <a:t> B</a:t>
            </a:r>
            <a:r>
              <a:rPr lang="ar-SA" sz="2900" kern="100" dirty="0">
                <a:latin typeface="Calibri" panose="020F0502020204030204" pitchFamily="34" charset="0"/>
                <a:cs typeface="Arial" panose="020B0604020202020204" pitchFamily="34" charset="0"/>
              </a:rPr>
              <a:t>، اچ آی وی یا سل، باید</a:t>
            </a:r>
            <a:r>
              <a:rPr lang="en-US" sz="2900" kern="100" dirty="0">
                <a:latin typeface="Calibri" panose="020F0502020204030204" pitchFamily="34" charset="0"/>
                <a:cs typeface="Arial" panose="020B0604020202020204" pitchFamily="34" charset="0"/>
              </a:rPr>
              <a:t> DNA (</a:t>
            </a:r>
            <a:r>
              <a:rPr lang="ar-SA" sz="2900" kern="100" dirty="0">
                <a:latin typeface="Calibri" panose="020F0502020204030204" pitchFamily="34" charset="0"/>
                <a:cs typeface="Arial" panose="020B0604020202020204" pitchFamily="34" charset="0"/>
              </a:rPr>
              <a:t>یا</a:t>
            </a:r>
            <a:r>
              <a:rPr lang="en-US" sz="2900" kern="100" dirty="0">
                <a:latin typeface="Calibri" panose="020F0502020204030204" pitchFamily="34" charset="0"/>
                <a:cs typeface="Arial" panose="020B0604020202020204" pitchFamily="34" charset="0"/>
              </a:rPr>
              <a:t> RNA) </a:t>
            </a:r>
            <a:r>
              <a:rPr lang="ar-SA" sz="2900" kern="100" dirty="0">
                <a:latin typeface="Calibri" panose="020F0502020204030204" pitchFamily="34" charset="0"/>
                <a:cs typeface="Arial" panose="020B0604020202020204" pitchFamily="34" charset="0"/>
              </a:rPr>
              <a:t>پاتوژن از نمونه بیمار استخراج گردد</a:t>
            </a:r>
            <a:r>
              <a:rPr lang="en-US" sz="2900" kern="100" dirty="0"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en-US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ar-SA" sz="4500" b="1" kern="100" dirty="0">
                <a:latin typeface="Calibri" panose="020F0502020204030204" pitchFamily="34" charset="0"/>
                <a:cs typeface="Arial" panose="020B0604020202020204" pitchFamily="34" charset="0"/>
              </a:rPr>
              <a:t>پژوهش‌های علمی پایه</a:t>
            </a:r>
            <a:r>
              <a:rPr lang="en-US" sz="4500" b="1" kern="100" dirty="0">
                <a:latin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r-SA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در تحقیقات ژنتیک مولکولی، زیست‌شناسی سلولی و تکامل، هر آزمایشی که نیاز به تکثیر</a:t>
            </a:r>
            <a:r>
              <a:rPr lang="en-US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(PCR)</a:t>
            </a:r>
            <a:r>
              <a:rPr lang="ar-SA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توالی‌یابی، برش با آنزیم‌های محدودگر یا کلونینگ داشته باشد، بدون</a:t>
            </a:r>
            <a:r>
              <a:rPr lang="en-US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استخراج‌شده غیرممکن است</a:t>
            </a:r>
            <a:r>
              <a:rPr lang="en-US" sz="2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marR="0"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fa-I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847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B7221-BAB4-58A6-FF71-344ED7ACF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BDEAC-1075-1650-89A4-7D95F5CB2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584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dirty="0"/>
              <a:t>مراحل اصلی استخراج </a:t>
            </a:r>
            <a:r>
              <a:rPr lang="en-US" dirty="0"/>
              <a:t>DNA </a:t>
            </a:r>
            <a:r>
              <a:rPr lang="fa-IR" dirty="0"/>
              <a:t>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endParaRPr lang="fa-IR" sz="1800" dirty="0"/>
          </a:p>
          <a:p>
            <a:pPr marL="0" indent="0" algn="r" rtl="1">
              <a:buNone/>
            </a:pPr>
            <a:endParaRPr lang="fa-IR" sz="1800" dirty="0"/>
          </a:p>
          <a:p>
            <a:pPr marL="0" indent="0" algn="ctr" rtl="1">
              <a:buNone/>
            </a:pPr>
            <a:r>
              <a:rPr lang="fa-IR" sz="1800" dirty="0"/>
              <a:t>فرآیند استخراج معمولاً شامل ۴ مرحله کلیدی است:</a:t>
            </a:r>
          </a:p>
          <a:p>
            <a:pPr marL="0" indent="0" algn="r" rtl="1">
              <a:buNone/>
            </a:pPr>
            <a:endParaRPr lang="fa-IR" sz="1800" dirty="0"/>
          </a:p>
          <a:p>
            <a:pPr marL="0" indent="0" algn="ctr" rtl="1">
              <a:buNone/>
            </a:pPr>
            <a:r>
              <a:rPr lang="fa-IR" sz="1800" dirty="0"/>
              <a:t>1.شکستن دیواره و غشای سلول (لیز سلولی)</a:t>
            </a:r>
          </a:p>
          <a:p>
            <a:pPr marL="0" indent="0" algn="ctr" rtl="1">
              <a:buNone/>
            </a:pPr>
            <a:r>
              <a:rPr lang="fa-IR" sz="1800" dirty="0"/>
              <a:t>2.حذف پروتئین‌ها و سایر آلودگی‌ها</a:t>
            </a:r>
          </a:p>
          <a:p>
            <a:pPr marL="0" indent="0" algn="ctr" rtl="1">
              <a:buNone/>
            </a:pPr>
            <a:r>
              <a:rPr lang="fa-IR" sz="1800" dirty="0"/>
              <a:t>3. جداسازی </a:t>
            </a:r>
            <a:r>
              <a:rPr lang="en-US" sz="1800" dirty="0"/>
              <a:t>DNA </a:t>
            </a:r>
            <a:r>
              <a:rPr lang="fa-IR" sz="1800" dirty="0"/>
              <a:t>از محلول (رسوب دادن </a:t>
            </a:r>
            <a:r>
              <a:rPr lang="en-US" sz="1800" dirty="0"/>
              <a:t>DNA</a:t>
            </a:r>
            <a:r>
              <a:rPr lang="fa-IR" sz="1800" dirty="0"/>
              <a:t>)</a:t>
            </a:r>
          </a:p>
          <a:p>
            <a:pPr marL="0" indent="0" algn="ctr" rtl="1">
              <a:buNone/>
            </a:pPr>
            <a:r>
              <a:rPr lang="fa-IR" sz="1800" dirty="0"/>
              <a:t>4.شستشو و حل کردن </a:t>
            </a:r>
            <a:r>
              <a:rPr lang="en-US" sz="1800" dirty="0"/>
              <a:t>DNA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D562C-A4FC-3C5A-AA60-7711CEDA5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20D8B-41F4-6181-F879-51DBC5EF0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5" y="1044700"/>
            <a:ext cx="6413610" cy="3664920"/>
          </a:xfrm>
        </p:spPr>
        <p:txBody>
          <a:bodyPr>
            <a:normAutofit fontScale="77500" lnSpcReduction="20000"/>
          </a:bodyPr>
          <a:lstStyle/>
          <a:p>
            <a:pPr marL="0" marR="0" lvl="0" indent="0" algn="ctr" rtl="1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ar-SA" sz="2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شکستن دیواره و غشای سلول (لیز سلولی)</a:t>
            </a:r>
            <a:r>
              <a:rPr lang="en-US" sz="2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fa-IR" sz="2800" b="1" kern="100" dirty="0">
              <a:solidFill>
                <a:schemeClr val="accent3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rtl="1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r-SA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سلول‌ها باید باز شوند تا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آزاد گردد. برای این کار از مواد شیمیایی (مثل سدیم دودسیل سولفات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SDS) </a:t>
            </a:r>
            <a:r>
              <a:rPr lang="ar-SA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یا روش‌های فیزیکی (مثل له کردن بافت، سانتریفیوژ و انجماد و ذوب) استفاده می‌شود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a-IR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rtl="1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rtl="1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ar-SA" sz="2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حذف پروتئین‌ها و سایر آلودگی‌ها</a:t>
            </a:r>
            <a:r>
              <a:rPr lang="en-US" sz="2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بعد از شکستن سلول،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DNA </a:t>
            </a: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در کنار پروتئین‌ها و چربی‌ها قرار دارد. برای حذف پروتئین‌ها از آنزیم‌هایی به نام </a:t>
            </a:r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پروتئیناز</a:t>
            </a: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استفاده می‌شود که پروتئین‌ها را هضم می‌کنند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3542615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BF61B-3F8F-1755-2CB2-BC03912F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821FD-246B-940C-DF5E-6018CC8A8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5" y="891995"/>
            <a:ext cx="6413610" cy="3817625"/>
          </a:xfrm>
        </p:spPr>
        <p:txBody>
          <a:bodyPr>
            <a:normAutofit fontScale="77500" lnSpcReduction="20000"/>
          </a:bodyPr>
          <a:lstStyle/>
          <a:p>
            <a:pPr marL="0" marR="0" lvl="0" indent="0" algn="ctr" rtl="1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ar-SA" sz="2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جداسازی</a:t>
            </a:r>
            <a:r>
              <a:rPr lang="en-US" sz="2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2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از محلول</a:t>
            </a:r>
            <a:r>
              <a:rPr lang="en-US" sz="2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):</a:t>
            </a:r>
            <a:r>
              <a:rPr lang="fa-IR" sz="2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رسوب دادن </a:t>
            </a:r>
            <a:r>
              <a:rPr lang="en-US" sz="2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DNA</a:t>
            </a:r>
            <a:r>
              <a:rPr lang="fa-IR" sz="2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0" marR="0" lvl="0" indent="0" algn="ctr" rtl="1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برای جدا کردن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از محلول، از </a:t>
            </a:r>
            <a:r>
              <a:rPr lang="ar-SA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الکل سرد</a:t>
            </a: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(معمولاً اتانول یا ایزوپروپانول) و نمک (مثل سدیم کلرید) استفاده می‌شود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DNA </a:t>
            </a:r>
            <a:r>
              <a:rPr lang="ar-SA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در الکل نامحلول است و به صورت رشته‌های سفید یا لخته‌های ژلاتینی قابل مشاهده درمی‌آید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a-IR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rtl="1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rtl="1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ar-SA" sz="2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شستشو و حل کردن</a:t>
            </a:r>
            <a:r>
              <a:rPr lang="en-US" sz="2800" b="1" kern="1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</a:t>
            </a:r>
            <a:r>
              <a:rPr lang="fa-IR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r-SA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رسوب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DNA </a:t>
            </a:r>
            <a:r>
              <a:rPr lang="ar-SA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با الکل شسته می‌شود تا نمک‌ها و آلودگی‌های باقی‌مانده حذف شوند. سپس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DNA </a:t>
            </a:r>
            <a:r>
              <a:rPr lang="ar-SA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خالص در یک بافر مناسب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ar-SA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مثل آب یا بافر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TE) </a:t>
            </a:r>
            <a:r>
              <a:rPr lang="ar-SA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حل می‌شود تا برای آزمایش‌های بعدی آماده گردد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276747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C1FBD-8034-E1B0-7441-23F9DB762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روش‌های استخراج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C1A1F-672C-1D66-626E-FA51FF49A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a-IR" sz="1600" dirty="0"/>
              <a:t>روش‌های مختلفی برای استخراج </a:t>
            </a:r>
            <a:r>
              <a:rPr lang="en-US" sz="1600" dirty="0"/>
              <a:t>DNA </a:t>
            </a:r>
            <a:r>
              <a:rPr lang="fa-IR" sz="1600" dirty="0"/>
              <a:t>وجود دارد و انتخاب هر کدام به نوع نمونه، حجم کار، بودجه، زمان مورد نیاز و خلوص مورد نظر بستگی دارد.</a:t>
            </a:r>
            <a:endParaRPr lang="en-US" sz="1600" dirty="0"/>
          </a:p>
          <a:p>
            <a:pPr marL="0" indent="0" algn="ctr">
              <a:buNone/>
            </a:pPr>
            <a:endParaRPr lang="en-US" sz="1600" dirty="0"/>
          </a:p>
          <a:p>
            <a:pPr marL="0" indent="0" algn="ctr" rtl="1">
              <a:buNone/>
            </a:pPr>
            <a:r>
              <a:rPr lang="fa-IR" sz="1600" b="1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۴</a:t>
            </a:r>
            <a:r>
              <a:rPr lang="fa-IR" sz="1600" b="1" dirty="0">
                <a:solidFill>
                  <a:schemeClr val="accent3">
                    <a:lumMod val="75000"/>
                  </a:schemeClr>
                </a:solidFill>
                <a:effectLst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  <a:r>
              <a:rPr lang="ar-SA" sz="1600" b="1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دسته اصلی روش‌های استخراج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DNA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</a:t>
            </a:r>
          </a:p>
          <a:p>
            <a:pPr marL="0" indent="0" algn="ctr" rtl="1">
              <a:buNone/>
            </a:pPr>
            <a:endParaRPr lang="en-US" sz="160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indent="0" algn="ctr" rtl="1">
              <a:buNone/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. </a:t>
            </a:r>
            <a:r>
              <a:rPr lang="ar-SA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روش فنل-کلروفرم (روش کلاسیک یا شیمیایی)</a:t>
            </a:r>
            <a:endParaRPr lang="en-US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indent="0" algn="ctr" rtl="1">
              <a:buNone/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. </a:t>
            </a:r>
            <a:r>
              <a:rPr lang="ar-SA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روش نمکی</a:t>
            </a: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(Salting Out)</a:t>
            </a:r>
          </a:p>
          <a:p>
            <a:pPr marL="0" marR="0" algn="ct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روش ستونی</a:t>
            </a: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(Column-based)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marR="0" algn="ct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روش بیس</a:t>
            </a: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(Bead-based) </a:t>
            </a:r>
            <a:r>
              <a:rPr lang="ar-SA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یا ذرات مغناطیسی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indent="0" algn="ctr" rtl="1">
              <a:buNone/>
            </a:pPr>
            <a:endParaRPr lang="en-US" sz="1600" dirty="0">
              <a:solidFill>
                <a:schemeClr val="accent3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1104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4358B-B985-F771-E436-2D94E9B46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sz="3100" dirty="0"/>
              <a:t>1. روش فنل-کلروفرم (روش کلاسیک یا شیمیایی)</a:t>
            </a:r>
            <a:r>
              <a:rPr lang="fa-IR" dirty="0"/>
              <a:t/>
            </a:r>
            <a:br>
              <a:rPr lang="fa-IR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D2815-74F8-1D62-0DFE-990AE563A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5" y="1197405"/>
            <a:ext cx="6413610" cy="3512215"/>
          </a:xfrm>
        </p:spPr>
        <p:txBody>
          <a:bodyPr>
            <a:normAutofit fontScale="62500" lnSpcReduction="20000"/>
          </a:bodyPr>
          <a:lstStyle/>
          <a:p>
            <a:pPr marL="0" marR="0" algn="ct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این روش قدیمی‌ترین و "طلايی استاندارد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 (Gold Standard)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از نظر خلوص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است، اما سمی و زمان‌بر می‌باشد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marR="0" algn="ctr" rtl="1">
              <a:lnSpc>
                <a:spcPct val="115000"/>
              </a:lnSpc>
              <a:spcAft>
                <a:spcPts val="800"/>
              </a:spcAft>
              <a:buNone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مکانیسم</a:t>
            </a:r>
            <a:r>
              <a:rPr lang="en-US" sz="2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</a:t>
            </a:r>
            <a:r>
              <a:rPr lang="en-US" sz="28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از ترکیب فنل و کلروفرم برای دناتوره کردن پروتئین‌ها و جدا کردن فاز آبی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حاوی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DNA)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از فاز آلی (حاوی پروتئین و چربی) استفاده می‌شود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مزایا</a:t>
            </a:r>
            <a:r>
              <a:rPr lang="en-US" sz="2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خلوص بسیار بالا، هزینه کم مواد شیمیایی، مناسب برای نمونه‌های سخت (مثل بافت فیبروزی یا استخوان)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معایب</a:t>
            </a:r>
            <a:r>
              <a:rPr lang="en-US" sz="2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</a:t>
            </a:r>
            <a:r>
              <a:rPr lang="en-US" sz="28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بسیار سمی و خطرناک (فنل و کلروفرم سرطان‌زا هستند)، زمان‌بر (چند مرحله)، احتمال باقی ماندن آلودگی شیمیایی، نیاز به هود مخصوص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344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3541B-3C00-16B1-6C0E-0BFE5419C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-342900" algn="ctr" defTabSz="914400" rtl="1" eaLnBrk="1" fontAlgn="auto" latinLnBrk="0" hangingPunct="1">
              <a:lnSpc>
                <a:spcPct val="115000"/>
              </a:lnSpc>
              <a:spcBef>
                <a:spcPct val="20000"/>
              </a:spcBef>
              <a:spcAft>
                <a:spcPts val="800"/>
              </a:spcAft>
              <a:tabLst/>
              <a:defRPr/>
            </a:pPr>
            <a:r>
              <a:rPr kumimoji="0" lang="en-US" sz="1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kumimoji="0" lang="ar-SA" sz="31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روش نمکی</a:t>
            </a:r>
            <a:r>
              <a:rPr kumimoji="0" lang="en-US" sz="31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(Salting Out)</a:t>
            </a:r>
            <a:r>
              <a:rPr kumimoji="0" lang="en-US" sz="31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kumimoji="0" lang="en-US" sz="31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3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0D976-621B-0D58-4B57-995028B73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marR="0"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این روش ساده‌تر و ایمن‌تر از روش فنل-کلروفرم است و خلوص خوبی دارد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مکانیسم</a:t>
            </a:r>
            <a:r>
              <a:rPr lang="en-U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با افزودن نمک غلیظ (مثل سدیم کلرید 5 مولار) و سانتریفیوژ، پروتئین‌ها رسوب می‌کنند در حالی که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در محلول باقی می‌ماند. سپس با الکل،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DNA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رسوب داده می‌شود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مزایا</a:t>
            </a:r>
            <a:r>
              <a:rPr lang="en-U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غیرسمی، ارزان، خلوص مناسب برای اغلب کاربردها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مثل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PCR).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معایب</a:t>
            </a:r>
            <a:r>
              <a:rPr lang="en-U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زمان‌بری متوسط، احتمال باقی ماندن نمک که می‌تواند در واکنش‌های آنزیمی بعدی اختلال ایجاد کند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51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CB4A-745F-AA21-397C-175110ECE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ar-SA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روش ستونی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(Column-based)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9CBBA-8FC2-A642-D3FC-F04DDDC58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مکانیسم</a:t>
            </a:r>
            <a:r>
              <a:rPr lang="en-U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: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نمونه از یک ستون پلاستیکی حاوی </a:t>
            </a: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غشای سیلیکا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یا رزین مخصوص عبور داده می‌شود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DNA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به این غشا متصل می‌شود، سپس شستشو داده می‌شود و در نهایت با یک بافر یا آب، 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DNA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از ستون جدا (الو) می‌گردد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مزایا</a:t>
            </a:r>
            <a:r>
              <a:rPr lang="en-U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سریع (</a:t>
            </a:r>
            <a:r>
              <a:rPr lang="fa-I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۳۰-۶۰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دقیقه)، کیفیت و خلوص خوب، ایمن (بدون مواد سمی)، استاندارد و قابل اتوماسیون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معایب</a:t>
            </a:r>
            <a:r>
              <a:rPr lang="en-U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هزینه بالا (هر ستون یک بار مصرف است)، ظرفیت محدود جذب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(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برای نمونه‌های با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کم مشکل دارد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909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C2DDB-D51B-0603-7294-255D6370D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3100" dirty="0"/>
              <a:t>روش بیس (</a:t>
            </a:r>
            <a:r>
              <a:rPr lang="en-US" sz="3100" dirty="0"/>
              <a:t> (Bead-based </a:t>
            </a:r>
            <a:r>
              <a:rPr lang="fa-IR" sz="3100" dirty="0"/>
              <a:t>یا ذرات مغناطیسی</a:t>
            </a:r>
            <a:endParaRPr lang="en-US" sz="3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A90BB-6161-C8FA-B00C-E8AD3623D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marR="0" algn="ct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این روش پیشرفته‌ترین و مناسب‌ترین روش برای </a:t>
            </a:r>
            <a:r>
              <a:rPr lang="ar-SA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دستگاه‌های خودکار (ربات‌های استخراج)</a:t>
            </a:r>
            <a:r>
              <a:rPr lang="ar-SA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است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مکانیسم</a:t>
            </a:r>
            <a:r>
              <a:rPr lang="en-U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از ذرات ریز مغناطیسی که به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متصل می‌شوند استفاده می‌شود. با اعمال میدان مغناطیسی، ذرات همراه با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از محلول جدا می‌شوند، شسته می‌شوند و سپس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از ذرات آزاد می‌گردد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مزایا</a:t>
            </a:r>
            <a:r>
              <a:rPr lang="en-U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بسیار سریع و قابل اتوماسیون کامل، مناسب برای حجم بالای نمونه، نیاز به سانتریفیوژ ندارد، برای نمونه‌های با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کم عالی است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معایب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تجهیزات اولیه گران (دستگاه مگنت یا ربات)، هزینه مصرفی متوسط تا بالا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062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7F7C6-0947-B9BA-CED3-589059F5E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65" y="433880"/>
            <a:ext cx="6413610" cy="76352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20E4E2-358E-0011-0269-E353B06A33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0347142"/>
              </p:ext>
            </p:extLst>
          </p:nvPr>
        </p:nvGraphicFramePr>
        <p:xfrm>
          <a:off x="296260" y="1502815"/>
          <a:ext cx="6719015" cy="25959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3803">
                  <a:extLst>
                    <a:ext uri="{9D8B030D-6E8A-4147-A177-3AD203B41FA5}">
                      <a16:colId xmlns:a16="http://schemas.microsoft.com/office/drawing/2014/main" val="728653166"/>
                    </a:ext>
                  </a:extLst>
                </a:gridCol>
                <a:gridCol w="1343803">
                  <a:extLst>
                    <a:ext uri="{9D8B030D-6E8A-4147-A177-3AD203B41FA5}">
                      <a16:colId xmlns:a16="http://schemas.microsoft.com/office/drawing/2014/main" val="2334036685"/>
                    </a:ext>
                  </a:extLst>
                </a:gridCol>
                <a:gridCol w="1343803">
                  <a:extLst>
                    <a:ext uri="{9D8B030D-6E8A-4147-A177-3AD203B41FA5}">
                      <a16:colId xmlns:a16="http://schemas.microsoft.com/office/drawing/2014/main" val="2610387452"/>
                    </a:ext>
                  </a:extLst>
                </a:gridCol>
                <a:gridCol w="1343803">
                  <a:extLst>
                    <a:ext uri="{9D8B030D-6E8A-4147-A177-3AD203B41FA5}">
                      <a16:colId xmlns:a16="http://schemas.microsoft.com/office/drawing/2014/main" val="2245040648"/>
                    </a:ext>
                  </a:extLst>
                </a:gridCol>
                <a:gridCol w="1343803">
                  <a:extLst>
                    <a:ext uri="{9D8B030D-6E8A-4147-A177-3AD203B41FA5}">
                      <a16:colId xmlns:a16="http://schemas.microsoft.com/office/drawing/2014/main" val="2384543524"/>
                    </a:ext>
                  </a:extLst>
                </a:gridCol>
              </a:tblGrid>
              <a:tr h="32554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ویژگی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فنل-کلروفرم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نمکی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ستونی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ذرات مغناطیسی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3044314769"/>
                  </a:ext>
                </a:extLst>
              </a:tr>
              <a:tr h="32554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خلوص</a:t>
                      </a:r>
                      <a:r>
                        <a:rPr lang="en-US" sz="900" kern="100">
                          <a:effectLst/>
                        </a:rPr>
                        <a:t> DNA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عالی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خوب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خوب تا عالی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خوب تا عالی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2051985931"/>
                  </a:ext>
                </a:extLst>
              </a:tr>
              <a:tr h="32554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زمان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طولانی (2-3 ساعت)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متوسط (1-2 ساعت)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کوتاه (30-60 دقیقه)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بسیار کوتاه (20-40 دقیقه)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3190198404"/>
                  </a:ext>
                </a:extLst>
              </a:tr>
              <a:tr h="32554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ایمنی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بسیار کم (سمی)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بالا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بالا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بالا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2488098341"/>
                  </a:ext>
                </a:extLst>
              </a:tr>
              <a:tr h="32554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هزینه هر نمونه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کم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کم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متوسط تا بالا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متوسط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434553410"/>
                  </a:ext>
                </a:extLst>
              </a:tr>
              <a:tr h="32554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مناسب برای اتوماسیون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خیر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خیر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بله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عالی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2149712307"/>
                  </a:ext>
                </a:extLst>
              </a:tr>
              <a:tr h="642748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کاربرد اصلی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تحقیق (نمونه‌های سخت)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آزمایشگاه‌های کوچک، آموزش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تشخیص طبی، بیشتر آزمایشگاه‌ها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 dirty="0">
                          <a:effectLst/>
                        </a:rPr>
                        <a:t>ربات‌های خودکار، کرونا تست انبوه</a:t>
                      </a:r>
                      <a:endParaRPr lang="en-US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3867745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15219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6478F-2AB3-9588-65A2-8A975CF40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2800" dirty="0"/>
              <a:t>چه زمانی از کدام روش استفاده کنیم؟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093F3-10D2-4E1F-042A-A6C248376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برای آموزش در مدرسه یا منزل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روش نمکی (مثلاً با مایع ظرفشویی و الکل) – ایمن و ساده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برای تشخیص بیماری در بیمارستان (چند نمونه)</a:t>
            </a:r>
            <a:r>
              <a:rPr lang="en-US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روش ستونی – کیفیت قابل اعتماد و سریع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برای استخراج</a:t>
            </a:r>
            <a:r>
              <a:rPr lang="en-US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از استخوان یا موی قدیمی</a:t>
            </a:r>
            <a:r>
              <a:rPr lang="en-US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روش فنل-کلروفرم – بالاترین خلوص برای نمونه‌های تخریب شده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برای آزمایشگاه مرجع با هزاران نمونه در روز (مثل تست کرونا)</a:t>
            </a:r>
            <a:r>
              <a:rPr lang="en-US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روش ذرات مغناطیسی با ربات – سرعت و اتوماسیون حرف اول را می‌زند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r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462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329E6-F697-A7AC-9CFA-0EF3A6C1D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2800" dirty="0"/>
              <a:t>تفاوت استخراج </a:t>
            </a:r>
            <a:r>
              <a:rPr lang="en-US" sz="2800" dirty="0"/>
              <a:t>DNA </a:t>
            </a:r>
            <a:r>
              <a:rPr lang="fa-IR" sz="2800" dirty="0"/>
              <a:t>از خون و از بافت در چیست؟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3E8B9-6672-036C-714B-6E3E1441A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a-IR" dirty="0"/>
              <a:t>تفاوت در مرحله اولیه (لیز سلولی)</a:t>
            </a:r>
            <a:endParaRPr lang="en-US" dirty="0"/>
          </a:p>
          <a:p>
            <a:pPr marL="0" indent="0" algn="ctr">
              <a:buNone/>
            </a:pPr>
            <a:r>
              <a:rPr lang="fa-IR" dirty="0"/>
              <a:t>. تفاوت در آنزیم و مواد شیمیایی مصرفی</a:t>
            </a:r>
            <a:endParaRPr lang="en-US" dirty="0"/>
          </a:p>
          <a:p>
            <a:pPr marL="0" indent="0" algn="ctr" rtl="1">
              <a:buNone/>
            </a:pPr>
            <a:r>
              <a:rPr lang="fa-IR" dirty="0"/>
              <a:t>تفاوت در حذف آلودگی‌ها(مهارکننده‌های </a:t>
            </a:r>
            <a:r>
              <a:rPr lang="en-US" dirty="0"/>
              <a:t>PCR</a:t>
            </a:r>
            <a:r>
              <a:rPr lang="fa-IR" dirty="0"/>
              <a:t> )</a:t>
            </a:r>
          </a:p>
          <a:p>
            <a:pPr marL="0" indent="0" algn="ctr" rtl="1">
              <a:buNone/>
            </a:pPr>
            <a:r>
              <a:rPr lang="fa-IR" dirty="0"/>
              <a:t>تفاوت در کمیت</a:t>
            </a:r>
            <a:r>
              <a:rPr lang="en-US" dirty="0"/>
              <a:t> </a:t>
            </a:r>
            <a:r>
              <a:rPr lang="fa-IR" dirty="0"/>
              <a:t>و کیفیت </a:t>
            </a:r>
            <a:r>
              <a:rPr lang="en-US" dirty="0"/>
              <a:t>DNA</a:t>
            </a:r>
          </a:p>
        </p:txBody>
      </p:sp>
    </p:spTree>
    <p:extLst>
      <p:ext uri="{BB962C8B-B14F-4D97-AF65-F5344CB8AC3E}">
        <p14:creationId xmlns:p14="http://schemas.microsoft.com/office/powerpoint/2010/main" val="631945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294CC-7947-F42C-8964-4827A330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dirty="0"/>
              <a:t>تفاوت در مرحله اولیه (لیز سلولی)</a:t>
            </a:r>
            <a:br>
              <a:rPr lang="fa-IR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A2D91-91D4-1102-5476-F312EE5B0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5" y="1197405"/>
            <a:ext cx="6413610" cy="3512215"/>
          </a:xfrm>
        </p:spPr>
        <p:txBody>
          <a:bodyPr>
            <a:normAutofit fontScale="62500" lnSpcReduction="20000"/>
          </a:bodyPr>
          <a:lstStyle/>
          <a:p>
            <a:pPr marL="0" marR="0"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سخت‌ترین مرحله در استخراج، شکستن دیواره و غشای سلول است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a-I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15000"/>
              </a:lnSpc>
              <a:spcAft>
                <a:spcPts val="800"/>
              </a:spcAft>
              <a:buNone/>
            </a:pP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خون</a:t>
            </a:r>
            <a:r>
              <a:rPr lang="en-U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سلول‌های خون انسان (لکوسیت‌ها یا گلبول‌های سفید) در مایع هستند و دیواره سلولی سفت ندارند. بنابراین با اضافه کردن یک ماده شوینده ملایم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مثل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SDS)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 پروتئیناز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به راحتی لیز می‌شوند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بافت</a:t>
            </a:r>
            <a:r>
              <a:rPr lang="en-U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بافت جامد (مثل کبد، عضله، پوست یا تومور) دارای </a:t>
            </a: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ماتریکس خارج سلولی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(کلاژن، الاستین) و اتصالات محکم بین سلولی است. بنابراین قبل از هر کاری باید بافت را </a:t>
            </a: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هموژنایز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(Homogenize)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کرد (با دستگاه هموژنایزر، هاون، یا نیتروژن مایع) تا سلول‌ها از هم جدا شوند. در غیر این صورت، مواد شیمیایی به سلول‌های عمقی نفوذ نمی‌کنند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138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78D53-BCA3-6571-811E-E77E53F8D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تفاوت در آنزیم و مواد شیمیایی مصرفی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20B78-2E35-1225-3B81-DBC4075CA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خون</a:t>
            </a:r>
            <a:r>
              <a:rPr lang="en-US" sz="2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معمولاً فقط از </a:t>
            </a:r>
            <a:r>
              <a:rPr lang="ar-SA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پروتئیناز</a:t>
            </a:r>
            <a:r>
              <a:rPr lang="en-US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برای هضم پروتئین‌های هسته و حذف هیستون‌ها استفاده می‌شود. همچنین برای حذف هموگلوبین (که پروتئین اصلی خون است) از بافرهای خاصی استفاده می‌شود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بافت</a:t>
            </a:r>
            <a:r>
              <a:rPr lang="en-US" sz="22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2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علاوه بر پروتئیناز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 </a:t>
            </a:r>
            <a:r>
              <a:rPr lang="ar-SA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(با غلظت بیشتر یا زمان انکوباسیون طولانی‌تر)، گاهی به </a:t>
            </a:r>
            <a:r>
              <a:rPr lang="ar-SA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کلاژناز</a:t>
            </a:r>
            <a:r>
              <a:rPr lang="ar-SA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(برای هضم کلاژن بافت همبند) یا </a:t>
            </a:r>
            <a:r>
              <a:rPr lang="ar-SA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لیزوزیم</a:t>
            </a:r>
            <a:r>
              <a:rPr lang="ar-SA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(برای دیواره سلولی گیاهی یا باکتریایی اگر بافت آلوده باشد) نیاز است</a:t>
            </a:r>
            <a:r>
              <a:rPr lang="en-US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96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B2E44-1E31-603F-EBFC-D6FEF09C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fa-IR" dirty="0"/>
              <a:t>تفاوت در حذف آلودگی‌ها(مهارکننده‌های </a:t>
            </a:r>
            <a:r>
              <a:rPr lang="en-US" dirty="0"/>
              <a:t>PCR</a:t>
            </a:r>
            <a:r>
              <a:rPr lang="fa-IR" dirty="0"/>
              <a:t>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A87745F-9A58-6105-33A9-BD5294789D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9774912"/>
              </p:ext>
            </p:extLst>
          </p:nvPr>
        </p:nvGraphicFramePr>
        <p:xfrm>
          <a:off x="449264" y="1655520"/>
          <a:ext cx="6107901" cy="1874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4046">
                  <a:extLst>
                    <a:ext uri="{9D8B030D-6E8A-4147-A177-3AD203B41FA5}">
                      <a16:colId xmlns:a16="http://schemas.microsoft.com/office/drawing/2014/main" val="3385948778"/>
                    </a:ext>
                  </a:extLst>
                </a:gridCol>
                <a:gridCol w="2748690">
                  <a:extLst>
                    <a:ext uri="{9D8B030D-6E8A-4147-A177-3AD203B41FA5}">
                      <a16:colId xmlns:a16="http://schemas.microsoft.com/office/drawing/2014/main" val="2175811616"/>
                    </a:ext>
                  </a:extLst>
                </a:gridCol>
                <a:gridCol w="1985165">
                  <a:extLst>
                    <a:ext uri="{9D8B030D-6E8A-4147-A177-3AD203B41FA5}">
                      <a16:colId xmlns:a16="http://schemas.microsoft.com/office/drawing/2014/main" val="1612188062"/>
                    </a:ext>
                  </a:extLst>
                </a:gridCol>
              </a:tblGrid>
              <a:tr h="31511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ویژگی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خون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بافت (مخصوصاً گیاهی یا چربی)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2203985576"/>
                  </a:ext>
                </a:extLst>
              </a:tr>
              <a:tr h="31511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آلاینده اصلی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 dirty="0">
                          <a:effectLst/>
                        </a:rPr>
                        <a:t>گروه هِم در هموگلوبین</a:t>
                      </a:r>
                      <a:endParaRPr lang="en-US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پلی‌فنول‌ها، پلی‌ساکاریدها، تانن، چربی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463210363"/>
                  </a:ext>
                </a:extLst>
              </a:tr>
              <a:tr h="62215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اثر آلاینده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هِم باعث مهار آنزیم پلیمراز در آزمایش</a:t>
                      </a:r>
                      <a:r>
                        <a:rPr lang="en-US" sz="900" kern="100">
                          <a:effectLst/>
                        </a:rPr>
                        <a:t> PCR </a:t>
                      </a:r>
                      <a:r>
                        <a:rPr lang="ar-SA" sz="900" kern="100">
                          <a:effectLst/>
                        </a:rPr>
                        <a:t>می‌شود (کاذب منفی)</a:t>
                      </a:r>
                      <a:r>
                        <a:rPr lang="en-US" sz="900" kern="100">
                          <a:effectLst/>
                        </a:rPr>
                        <a:t>.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پلی‌ساکاریدها باعث غلیظ شدن</a:t>
                      </a:r>
                      <a:r>
                        <a:rPr lang="en-US" sz="900" kern="100">
                          <a:effectLst/>
                        </a:rPr>
                        <a:t> DNA </a:t>
                      </a:r>
                      <a:r>
                        <a:rPr lang="ar-SA" sz="900" kern="100">
                          <a:effectLst/>
                        </a:rPr>
                        <a:t>و مهار</a:t>
                      </a:r>
                      <a:r>
                        <a:rPr lang="en-US" sz="900" kern="100">
                          <a:effectLst/>
                        </a:rPr>
                        <a:t> PCR </a:t>
                      </a:r>
                      <a:r>
                        <a:rPr lang="ar-SA" sz="900" kern="100">
                          <a:effectLst/>
                        </a:rPr>
                        <a:t>می‌شوند</a:t>
                      </a:r>
                      <a:r>
                        <a:rPr lang="en-US" sz="900" kern="100">
                          <a:effectLst/>
                        </a:rPr>
                        <a:t>.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4231713648"/>
                  </a:ext>
                </a:extLst>
              </a:tr>
              <a:tr h="62215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 dirty="0">
                          <a:effectLst/>
                        </a:rPr>
                        <a:t>راه حل اختصاصی</a:t>
                      </a:r>
                      <a:endParaRPr lang="en-US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 dirty="0">
                          <a:effectLst/>
                        </a:rPr>
                        <a:t>استفاده از بافرهای حذف هموگلوبین یا استفاده از ستون‌های سیلیکا که هِم را عبور می‌دهند</a:t>
                      </a:r>
                      <a:r>
                        <a:rPr lang="en-US" sz="900" kern="100" dirty="0">
                          <a:effectLst/>
                        </a:rPr>
                        <a:t>.</a:t>
                      </a:r>
                      <a:endParaRPr lang="en-US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 dirty="0">
                          <a:effectLst/>
                        </a:rPr>
                        <a:t>افزودن</a:t>
                      </a:r>
                      <a:r>
                        <a:rPr lang="en-US" sz="900" kern="100" dirty="0">
                          <a:effectLst/>
                        </a:rPr>
                        <a:t> PVP </a:t>
                      </a:r>
                      <a:r>
                        <a:rPr lang="ar-SA" sz="900" kern="100" dirty="0">
                          <a:effectLst/>
                        </a:rPr>
                        <a:t>(پلی‌وینیل‌پیرولیدون)، بتا-مرکاپتواتانول یا کربن فعال برای جذب پلی‌فنول‌ها</a:t>
                      </a:r>
                      <a:r>
                        <a:rPr lang="en-US" sz="900" kern="100" dirty="0">
                          <a:effectLst/>
                        </a:rPr>
                        <a:t>.</a:t>
                      </a:r>
                      <a:endParaRPr lang="en-US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1770346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7258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D6427-A52D-321C-3A3A-9E1599128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fa-IR" dirty="0"/>
              <a:t>تفاوت در کمیت و کیفیت </a:t>
            </a:r>
            <a:r>
              <a:rPr lang="en-US" dirty="0"/>
              <a:t>DNA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5CC02-F1F4-DE98-48FF-DC450495C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 rtl="1">
              <a:buNone/>
            </a:pPr>
            <a:r>
              <a:rPr lang="fa-IR" dirty="0"/>
              <a:t>•</a:t>
            </a:r>
            <a:r>
              <a:rPr lang="fa-IR" dirty="0">
                <a:solidFill>
                  <a:srgbClr val="FF0000"/>
                </a:solidFill>
              </a:rPr>
              <a:t>خون: </a:t>
            </a:r>
            <a:r>
              <a:rPr lang="fa-IR" sz="2600" dirty="0"/>
              <a:t>بازده </a:t>
            </a:r>
            <a:r>
              <a:rPr lang="en-US" sz="2600" dirty="0"/>
              <a:t>DNA </a:t>
            </a:r>
            <a:r>
              <a:rPr lang="fa-IR" sz="2600" dirty="0"/>
              <a:t>نسبتاً ثابت است. به طور متوسط از هر ۱ میلی‌لیتر خون کامل انسان، حدود ۲۰ تا ۵۰ میکروگرم </a:t>
            </a:r>
            <a:r>
              <a:rPr lang="en-US" sz="2600" dirty="0"/>
              <a:t>DNA </a:t>
            </a:r>
            <a:r>
              <a:rPr lang="fa-IR" sz="2600" dirty="0"/>
              <a:t>استخراج می‌شود (البته ۹۰٪ آن مربوط به گلبول‌های سفید است). </a:t>
            </a:r>
            <a:r>
              <a:rPr lang="en-US" sz="2600" dirty="0"/>
              <a:t>DNA </a:t>
            </a:r>
            <a:r>
              <a:rPr lang="fa-IR" sz="2600" dirty="0"/>
              <a:t>معمولاً کاملاً سالم و بلند</a:t>
            </a:r>
            <a:r>
              <a:rPr lang="en-US" sz="2600" dirty="0"/>
              <a:t>High Molecular Weight) </a:t>
            </a:r>
            <a:r>
              <a:rPr lang="fa-IR" sz="2600" dirty="0"/>
              <a:t> )است.</a:t>
            </a:r>
          </a:p>
          <a:p>
            <a:pPr marL="0" indent="0" algn="just" rtl="1">
              <a:buNone/>
            </a:pPr>
            <a:endParaRPr lang="fa-IR" sz="2600" dirty="0"/>
          </a:p>
          <a:p>
            <a:pPr marL="0" indent="0" algn="just" rtl="1">
              <a:buNone/>
            </a:pPr>
            <a:r>
              <a:rPr lang="fa-IR" sz="2600" dirty="0"/>
              <a:t>•</a:t>
            </a:r>
            <a:r>
              <a:rPr lang="fa-IR" sz="2600" dirty="0">
                <a:solidFill>
                  <a:srgbClr val="FF0000"/>
                </a:solidFill>
              </a:rPr>
              <a:t>بافت: </a:t>
            </a:r>
            <a:r>
              <a:rPr lang="fa-IR" sz="2600" dirty="0"/>
              <a:t>بازده بسیار متغیر است. کبد و طحال (سلول‌های پر هسته) </a:t>
            </a:r>
            <a:r>
              <a:rPr lang="en-US" sz="2600" dirty="0"/>
              <a:t>DNA </a:t>
            </a:r>
            <a:r>
              <a:rPr lang="fa-IR" sz="2600" dirty="0"/>
              <a:t>زیادی می‌دهند، اما بافت چربی یا غضروف </a:t>
            </a:r>
            <a:r>
              <a:rPr lang="en-US" sz="2600" dirty="0"/>
              <a:t>DNA </a:t>
            </a:r>
            <a:r>
              <a:rPr lang="fa-IR" sz="2600" dirty="0"/>
              <a:t>بسیار کمی می‌دهند. خطر شکسته شدن </a:t>
            </a:r>
            <a:r>
              <a:rPr lang="en-US" sz="2600" dirty="0"/>
              <a:t>DNA </a:t>
            </a:r>
            <a:r>
              <a:rPr lang="fa-IR" sz="2600" dirty="0"/>
              <a:t>در حین هموژنایز کردن مکانیکی (نیروی برش) در بافت بیشتر از خون است.</a:t>
            </a:r>
          </a:p>
          <a:p>
            <a:pPr marL="0" indent="0" algn="r">
              <a:buNone/>
            </a:pPr>
            <a:r>
              <a:rPr lang="fa-IR" dirty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7282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49E26-7BCF-A5EB-ADD6-4C88A1B61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2800" dirty="0"/>
              <a:t>جدول خلاصه تفاوت‌ها در فرآیند آزمایشگاهی</a:t>
            </a:r>
            <a:endParaRPr lang="en-US" sz="28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A29FF54-D7B8-FB9D-0146-C2838E21E0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9533099"/>
              </p:ext>
            </p:extLst>
          </p:nvPr>
        </p:nvGraphicFramePr>
        <p:xfrm>
          <a:off x="449263" y="1808225"/>
          <a:ext cx="6566016" cy="18900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9457">
                  <a:extLst>
                    <a:ext uri="{9D8B030D-6E8A-4147-A177-3AD203B41FA5}">
                      <a16:colId xmlns:a16="http://schemas.microsoft.com/office/drawing/2014/main" val="1677400097"/>
                    </a:ext>
                  </a:extLst>
                </a:gridCol>
                <a:gridCol w="2595985">
                  <a:extLst>
                    <a:ext uri="{9D8B030D-6E8A-4147-A177-3AD203B41FA5}">
                      <a16:colId xmlns:a16="http://schemas.microsoft.com/office/drawing/2014/main" val="1478661207"/>
                    </a:ext>
                  </a:extLst>
                </a:gridCol>
                <a:gridCol w="2290574">
                  <a:extLst>
                    <a:ext uri="{9D8B030D-6E8A-4147-A177-3AD203B41FA5}">
                      <a16:colId xmlns:a16="http://schemas.microsoft.com/office/drawing/2014/main" val="1058459379"/>
                    </a:ext>
                  </a:extLst>
                </a:gridCol>
              </a:tblGrid>
              <a:tr h="23777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 dirty="0">
                          <a:effectLst/>
                        </a:rPr>
                        <a:t>مرحله</a:t>
                      </a:r>
                      <a:endParaRPr lang="en-US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 dirty="0">
                          <a:effectLst/>
                        </a:rPr>
                        <a:t>خون</a:t>
                      </a:r>
                      <a:endParaRPr lang="en-US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 dirty="0">
                          <a:effectLst/>
                        </a:rPr>
                        <a:t>بافت جامد</a:t>
                      </a:r>
                      <a:endParaRPr lang="en-US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1198857686"/>
                  </a:ext>
                </a:extLst>
              </a:tr>
              <a:tr h="469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آماده سازی نمونه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آنتی‌کوآگوله</a:t>
                      </a:r>
                      <a:r>
                        <a:rPr lang="en-US" sz="900" kern="100">
                          <a:effectLst/>
                        </a:rPr>
                        <a:t> (</a:t>
                      </a:r>
                      <a:r>
                        <a:rPr lang="ar-SA" sz="900" kern="100">
                          <a:effectLst/>
                        </a:rPr>
                        <a:t>ضد لخته - مثلاً</a:t>
                      </a:r>
                      <a:r>
                        <a:rPr lang="en-US" sz="900" kern="100">
                          <a:effectLst/>
                        </a:rPr>
                        <a:t> EDTA) + </a:t>
                      </a:r>
                      <a:r>
                        <a:rPr lang="ar-SA" sz="900" kern="100">
                          <a:effectLst/>
                        </a:rPr>
                        <a:t>معمولاً حذف گلبول قرمز</a:t>
                      </a:r>
                      <a:r>
                        <a:rPr lang="en-US" sz="900" kern="100">
                          <a:effectLst/>
                        </a:rPr>
                        <a:t> (</a:t>
                      </a:r>
                      <a:r>
                        <a:rPr lang="ar-SA" sz="900" kern="100">
                          <a:effectLst/>
                        </a:rPr>
                        <a:t>لایز</a:t>
                      </a:r>
                      <a:r>
                        <a:rPr lang="en-US" sz="900" kern="100">
                          <a:effectLst/>
                        </a:rPr>
                        <a:t> RBC)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خرد کردن فیزیکی (تیغ یا قیچی) + هموژنایز کردن (هاون یا دستگاه)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3508093433"/>
                  </a:ext>
                </a:extLst>
              </a:tr>
              <a:tr h="23777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هموژنایز کردن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نیاز نیست </a:t>
                      </a:r>
                      <a:r>
                        <a:rPr lang="en-US" sz="900" kern="100">
                          <a:effectLst/>
                        </a:rPr>
                        <a:t>(</a:t>
                      </a:r>
                      <a:r>
                        <a:rPr lang="ar-SA" sz="900" kern="100">
                          <a:effectLst/>
                        </a:rPr>
                        <a:t>نمونه مایع است</a:t>
                      </a:r>
                      <a:r>
                        <a:rPr lang="en-US" sz="900" kern="100">
                          <a:effectLst/>
                        </a:rPr>
                        <a:t>)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الزامی است </a:t>
                      </a:r>
                      <a:r>
                        <a:rPr lang="en-US" sz="900" kern="100">
                          <a:effectLst/>
                        </a:rPr>
                        <a:t>(</a:t>
                      </a:r>
                      <a:r>
                        <a:rPr lang="ar-SA" sz="900" kern="100">
                          <a:effectLst/>
                        </a:rPr>
                        <a:t>برای جدا کردن سلول‌ها از ماتریکس</a:t>
                      </a:r>
                      <a:r>
                        <a:rPr lang="en-US" sz="900" kern="100">
                          <a:effectLst/>
                        </a:rPr>
                        <a:t>)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2914364538"/>
                  </a:ext>
                </a:extLst>
              </a:tr>
              <a:tr h="469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زمان لیز با پروتئیناز</a:t>
                      </a:r>
                      <a:r>
                        <a:rPr lang="en-US" sz="900" kern="100">
                          <a:effectLst/>
                        </a:rPr>
                        <a:t> K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کوتاه (</a:t>
                      </a:r>
                      <a:r>
                        <a:rPr lang="fa-IR" sz="900" kern="100">
                          <a:effectLst/>
                        </a:rPr>
                        <a:t>۳۰</a:t>
                      </a:r>
                      <a:r>
                        <a:rPr lang="ar-SA" sz="900" kern="100">
                          <a:effectLst/>
                        </a:rPr>
                        <a:t> دقیقه تا </a:t>
                      </a:r>
                      <a:r>
                        <a:rPr lang="fa-IR" sz="900" kern="100">
                          <a:effectLst/>
                        </a:rPr>
                        <a:t>۱</a:t>
                      </a:r>
                      <a:r>
                        <a:rPr lang="ar-SA" sz="900" kern="100">
                          <a:effectLst/>
                        </a:rPr>
                        <a:t> ساعت)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طولانی (</a:t>
                      </a:r>
                      <a:r>
                        <a:rPr lang="fa-IR" sz="900" kern="100">
                          <a:effectLst/>
                        </a:rPr>
                        <a:t>۳</a:t>
                      </a:r>
                      <a:r>
                        <a:rPr lang="ar-SA" sz="900" kern="100">
                          <a:effectLst/>
                        </a:rPr>
                        <a:t> تا </a:t>
                      </a:r>
                      <a:r>
                        <a:rPr lang="fa-IR" sz="900" kern="100">
                          <a:effectLst/>
                        </a:rPr>
                        <a:t>۲۴</a:t>
                      </a:r>
                      <a:r>
                        <a:rPr lang="ar-SA" sz="900" kern="100">
                          <a:effectLst/>
                        </a:rPr>
                        <a:t> ساعت - مخصوصاً برای تاندون یا پوست)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4220278269"/>
                  </a:ext>
                </a:extLst>
              </a:tr>
              <a:tr h="23777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حذکننده مخصوص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</a:rPr>
                        <a:t>بافر حذف هموگلوبین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</a:rPr>
                        <a:t>PVP </a:t>
                      </a:r>
                      <a:r>
                        <a:rPr lang="ar-SA" sz="900" kern="100">
                          <a:effectLst/>
                        </a:rPr>
                        <a:t>یا فعال‌سطح برای حذف پلی‌فنول</a:t>
                      </a:r>
                      <a:endParaRPr lang="en-US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1813813401"/>
                  </a:ext>
                </a:extLst>
              </a:tr>
              <a:tr h="23777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 dirty="0">
                          <a:effectLst/>
                        </a:rPr>
                        <a:t>خطر اصلی</a:t>
                      </a:r>
                      <a:endParaRPr lang="en-US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 dirty="0">
                          <a:effectLst/>
                        </a:rPr>
                        <a:t>آلودگی به هِم</a:t>
                      </a:r>
                      <a:r>
                        <a:rPr lang="en-US" sz="900" kern="100" dirty="0">
                          <a:effectLst/>
                        </a:rPr>
                        <a:t> (</a:t>
                      </a:r>
                      <a:r>
                        <a:rPr lang="ar-SA" sz="900" kern="100" dirty="0">
                          <a:effectLst/>
                        </a:rPr>
                        <a:t>قرمزی رنگ</a:t>
                      </a:r>
                      <a:r>
                        <a:rPr lang="en-US" sz="900" kern="100" dirty="0">
                          <a:effectLst/>
                        </a:rPr>
                        <a:t> DNA </a:t>
                      </a:r>
                      <a:r>
                        <a:rPr lang="ar-SA" sz="900" kern="100" dirty="0">
                          <a:effectLst/>
                        </a:rPr>
                        <a:t>نهایی</a:t>
                      </a:r>
                      <a:r>
                        <a:rPr lang="en-US" sz="900" kern="100" dirty="0">
                          <a:effectLst/>
                        </a:rPr>
                        <a:t>)</a:t>
                      </a:r>
                      <a:endParaRPr lang="en-US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 dirty="0">
                          <a:effectLst/>
                        </a:rPr>
                        <a:t>آلودگی به کربوهیدرات</a:t>
                      </a:r>
                      <a:r>
                        <a:rPr lang="en-US" sz="900" kern="100" dirty="0">
                          <a:effectLst/>
                        </a:rPr>
                        <a:t> (</a:t>
                      </a:r>
                      <a:r>
                        <a:rPr lang="ar-SA" sz="900" kern="100" dirty="0">
                          <a:effectLst/>
                        </a:rPr>
                        <a:t>ژلاتینی شدن</a:t>
                      </a:r>
                      <a:r>
                        <a:rPr lang="en-US" sz="900" kern="100" dirty="0">
                          <a:effectLst/>
                        </a:rPr>
                        <a:t> DNA)</a:t>
                      </a:r>
                      <a:endParaRPr lang="en-US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423" marR="7423" marT="7423" marB="7423" anchor="ctr"/>
                </a:tc>
                <a:extLst>
                  <a:ext uri="{0D108BD9-81ED-4DB2-BD59-A6C34878D82A}">
                    <a16:rowId xmlns:a16="http://schemas.microsoft.com/office/drawing/2014/main" val="2425397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8983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87847-38D0-9FB4-5914-41A9EA3F1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2800" dirty="0"/>
              <a:t>مثال عملی: کدام روش برای شما مناسب‌تر است؟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9B599-550F-1F67-D58A-9381632BC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تشخیص بیماری عفونی در بیمار</a:t>
            </a:r>
            <a:r>
              <a:rPr lang="en-US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a-I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خون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راحت‌تر است، سریعتر لیز می‌شود و برای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PCR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معمولی کافی است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تشخیص سرطان از نمونه تومور</a:t>
            </a:r>
            <a:r>
              <a:rPr lang="en-US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800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بافت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نیاز است، اما باید دقت کنید که بخش مرکزی تومور را انتخاب کنید (نه بخش نکروزه یا چربی اطراف)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کار روی نمونه های قدیمی یا فرمالین فیکس شده</a:t>
            </a:r>
            <a:r>
              <a:rPr lang="en-US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(FFPE):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بافت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خیلی سخت است، نیاز به پروتکل مخصوص (با حرارت بالا و زمان طولانی) دارد، در حالی که خون معمولاً جواب نمی‌دهد چون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خون در فرمالین تخریب می‌شود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r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709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13932-2591-C8C9-8C87-ABA389459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/>
              <a:t>خلاصه نهایی: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12509-7A8D-DE89-EBE7-56EB0DB3E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fa-IR" dirty="0"/>
          </a:p>
          <a:p>
            <a:pPr marL="0" marR="0"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8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خون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منبع آسان، سریع و تمیز برای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DNA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با کیفیت بالاست، اما آلودگی به </a:t>
            </a:r>
            <a:r>
              <a:rPr lang="ar-SA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هموگلوبین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مشکل اصلی آن است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a-I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ar-SA" sz="28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بافت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نیاز به </a:t>
            </a:r>
            <a:r>
              <a:rPr lang="ar-SA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خرد کردن فیزیکی</a:t>
            </a:r>
            <a:r>
              <a:rPr lang="ar-SA" sz="2800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 زمان انکوباسیون بیشتر دارد و با آلودگی‌های پیچیده‌تری مثل </a:t>
            </a:r>
            <a:r>
              <a:rPr lang="ar-SA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چربی</a:t>
            </a:r>
            <a:r>
              <a:rPr lang="ar-SA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و </a:t>
            </a:r>
            <a:r>
              <a:rPr lang="ar-SA" sz="2800" b="1" kern="100" dirty="0">
                <a:solidFill>
                  <a:srgbClr val="92D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پلی‌فنول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مواجه است، اما برای </a:t>
            </a:r>
            <a:r>
              <a:rPr lang="ar-SA" sz="28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تومورها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و </a:t>
            </a:r>
            <a:r>
              <a:rPr lang="ar-SA" sz="28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عضلات</a:t>
            </a:r>
            <a:r>
              <a:rPr lang="ar-S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اجتناب‌ناپذیر است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r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161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164" y="2371726"/>
            <a:ext cx="1463675" cy="392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00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1954</Words>
  <Application>Microsoft Office PowerPoint</Application>
  <PresentationFormat>On-screen Show (16:9)</PresentationFormat>
  <Paragraphs>173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B Nazanin</vt:lpstr>
      <vt:lpstr>Calibri</vt:lpstr>
      <vt:lpstr>Symbol</vt:lpstr>
      <vt:lpstr>Times New Roman</vt:lpstr>
      <vt:lpstr>Office Theme</vt:lpstr>
      <vt:lpstr>DNA extraction</vt:lpstr>
      <vt:lpstr>استخراجDNA  چیست؟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مراحل اصلی استخراج DNA :</vt:lpstr>
      <vt:lpstr>PowerPoint Presentation</vt:lpstr>
      <vt:lpstr>PowerPoint Presentation</vt:lpstr>
      <vt:lpstr>روش‌های استخراج DNA </vt:lpstr>
      <vt:lpstr>1. روش فنل-کلروفرم (روش کلاسیک یا شیمیایی) </vt:lpstr>
      <vt:lpstr>. روش نمکی (Salting Out) </vt:lpstr>
      <vt:lpstr>. روش ستونی (Column-based) </vt:lpstr>
      <vt:lpstr>روش بیس ( (Bead-based یا ذرات مغناطیسی</vt:lpstr>
      <vt:lpstr>PowerPoint Presentation</vt:lpstr>
      <vt:lpstr>چه زمانی از کدام روش استفاده کنیم؟</vt:lpstr>
      <vt:lpstr>تفاوت استخراج DNA از خون و از بافت در چیست؟</vt:lpstr>
      <vt:lpstr>تفاوت در مرحله اولیه (لیز سلولی) </vt:lpstr>
      <vt:lpstr>تفاوت در آنزیم و مواد شیمیایی مصرفی</vt:lpstr>
      <vt:lpstr>تفاوت در حذف آلودگی‌ها(مهارکننده‌های PCR) </vt:lpstr>
      <vt:lpstr>تفاوت در کمیت و کیفیت DNA </vt:lpstr>
      <vt:lpstr>جدول خلاصه تفاوت‌ها در فرآیند آزمایشگاهی</vt:lpstr>
      <vt:lpstr>مثال عملی: کدام روش برای شما مناسب‌تر است؟</vt:lpstr>
      <vt:lpstr>خلاصه نهایی: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2026-09-07T06:18:02Z</dcterms:modified>
</cp:coreProperties>
</file>