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handoutMasterIdLst>
    <p:handoutMasterId r:id="rId46"/>
  </p:handoutMasterIdLst>
  <p:sldIdLst>
    <p:sldId id="256" r:id="rId2"/>
    <p:sldId id="257" r:id="rId3"/>
    <p:sldId id="259" r:id="rId4"/>
    <p:sldId id="258" r:id="rId5"/>
    <p:sldId id="284" r:id="rId6"/>
    <p:sldId id="283" r:id="rId7"/>
    <p:sldId id="262" r:id="rId8"/>
    <p:sldId id="263" r:id="rId9"/>
    <p:sldId id="264" r:id="rId10"/>
    <p:sldId id="285" r:id="rId11"/>
    <p:sldId id="287" r:id="rId12"/>
    <p:sldId id="312" r:id="rId13"/>
    <p:sldId id="289" r:id="rId14"/>
    <p:sldId id="290" r:id="rId15"/>
    <p:sldId id="291" r:id="rId16"/>
    <p:sldId id="292" r:id="rId17"/>
    <p:sldId id="293" r:id="rId18"/>
    <p:sldId id="294" r:id="rId19"/>
    <p:sldId id="295" r:id="rId20"/>
    <p:sldId id="298" r:id="rId21"/>
    <p:sldId id="297" r:id="rId22"/>
    <p:sldId id="296" r:id="rId23"/>
    <p:sldId id="301" r:id="rId24"/>
    <p:sldId id="302" r:id="rId25"/>
    <p:sldId id="305" r:id="rId26"/>
    <p:sldId id="303" r:id="rId27"/>
    <p:sldId id="306" r:id="rId28"/>
    <p:sldId id="307" r:id="rId29"/>
    <p:sldId id="308" r:id="rId30"/>
    <p:sldId id="313" r:id="rId31"/>
    <p:sldId id="309" r:id="rId32"/>
    <p:sldId id="310" r:id="rId33"/>
    <p:sldId id="299" r:id="rId34"/>
    <p:sldId id="266" r:id="rId35"/>
    <p:sldId id="267" r:id="rId36"/>
    <p:sldId id="269" r:id="rId37"/>
    <p:sldId id="270" r:id="rId38"/>
    <p:sldId id="300" r:id="rId39"/>
    <p:sldId id="273" r:id="rId40"/>
    <p:sldId id="275" r:id="rId41"/>
    <p:sldId id="271" r:id="rId42"/>
    <p:sldId id="272" r:id="rId43"/>
    <p:sldId id="282" r:id="rId44"/>
    <p:sldId id="311" r:id="rId45"/>
  </p:sldIdLst>
  <p:sldSz cx="12192000" cy="6858000"/>
  <p:notesSz cx="7102475" cy="10233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90" y="79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513428"/>
          </a:xfrm>
          <a:prstGeom prst="rect">
            <a:avLst/>
          </a:prstGeom>
        </p:spPr>
        <p:txBody>
          <a:bodyPr vert="horz" lIns="99057" tIns="49528" rIns="99057" bIns="49528" rtlCol="0"/>
          <a:lstStyle>
            <a:lvl1pPr algn="l">
              <a:defRPr sz="1300"/>
            </a:lvl1pPr>
          </a:lstStyle>
          <a:p>
            <a:endParaRPr lang="en-US"/>
          </a:p>
        </p:txBody>
      </p:sp>
      <p:sp>
        <p:nvSpPr>
          <p:cNvPr id="3" name="Date Placeholder 2"/>
          <p:cNvSpPr>
            <a:spLocks noGrp="1"/>
          </p:cNvSpPr>
          <p:nvPr>
            <p:ph type="dt" sz="quarter" idx="1"/>
          </p:nvPr>
        </p:nvSpPr>
        <p:spPr>
          <a:xfrm>
            <a:off x="4023093" y="1"/>
            <a:ext cx="3077739" cy="513428"/>
          </a:xfrm>
          <a:prstGeom prst="rect">
            <a:avLst/>
          </a:prstGeom>
        </p:spPr>
        <p:txBody>
          <a:bodyPr vert="horz" lIns="99057" tIns="49528" rIns="99057" bIns="49528" rtlCol="0"/>
          <a:lstStyle>
            <a:lvl1pPr algn="r">
              <a:defRPr sz="1300"/>
            </a:lvl1pPr>
          </a:lstStyle>
          <a:p>
            <a:fld id="{DB99E790-C0D8-438B-B8E9-9E3FF32C34C0}" type="datetimeFigureOut">
              <a:rPr lang="en-US" smtClean="0"/>
              <a:t>11/5/2025</a:t>
            </a:fld>
            <a:endParaRPr lang="en-US"/>
          </a:p>
        </p:txBody>
      </p:sp>
      <p:sp>
        <p:nvSpPr>
          <p:cNvPr id="4" name="Footer Placeholder 3"/>
          <p:cNvSpPr>
            <a:spLocks noGrp="1"/>
          </p:cNvSpPr>
          <p:nvPr>
            <p:ph type="ftr" sz="quarter" idx="2"/>
          </p:nvPr>
        </p:nvSpPr>
        <p:spPr>
          <a:xfrm>
            <a:off x="1" y="9719599"/>
            <a:ext cx="3077739" cy="513427"/>
          </a:xfrm>
          <a:prstGeom prst="rect">
            <a:avLst/>
          </a:prstGeom>
        </p:spPr>
        <p:txBody>
          <a:bodyPr vert="horz" lIns="99057" tIns="49528" rIns="99057" bIns="49528" rtlCol="0" anchor="b"/>
          <a:lstStyle>
            <a:lvl1pPr algn="l">
              <a:defRPr sz="1300"/>
            </a:lvl1pPr>
          </a:lstStyle>
          <a:p>
            <a:endParaRPr lang="en-US"/>
          </a:p>
        </p:txBody>
      </p:sp>
      <p:sp>
        <p:nvSpPr>
          <p:cNvPr id="5" name="Slide Number Placeholder 4"/>
          <p:cNvSpPr>
            <a:spLocks noGrp="1"/>
          </p:cNvSpPr>
          <p:nvPr>
            <p:ph type="sldNum" sz="quarter" idx="3"/>
          </p:nvPr>
        </p:nvSpPr>
        <p:spPr>
          <a:xfrm>
            <a:off x="4023093" y="9719599"/>
            <a:ext cx="3077739" cy="513427"/>
          </a:xfrm>
          <a:prstGeom prst="rect">
            <a:avLst/>
          </a:prstGeom>
        </p:spPr>
        <p:txBody>
          <a:bodyPr vert="horz" lIns="99057" tIns="49528" rIns="99057" bIns="49528" rtlCol="0" anchor="b"/>
          <a:lstStyle>
            <a:lvl1pPr algn="r">
              <a:defRPr sz="1300"/>
            </a:lvl1pPr>
          </a:lstStyle>
          <a:p>
            <a:fld id="{934F24EE-72C1-43C8-A03C-223B32C0FCEF}" type="slidenum">
              <a:rPr lang="en-US" smtClean="0"/>
              <a:t>‹#›</a:t>
            </a:fld>
            <a:endParaRPr lang="en-US"/>
          </a:p>
        </p:txBody>
      </p:sp>
    </p:spTree>
    <p:extLst>
      <p:ext uri="{BB962C8B-B14F-4D97-AF65-F5344CB8AC3E}">
        <p14:creationId xmlns:p14="http://schemas.microsoft.com/office/powerpoint/2010/main" val="185160281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018A4E-2E58-45B6-B780-02AEAC946215}"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EA43E-B44D-40B2-B983-59AF8FEE53B5}" type="slidenum">
              <a:rPr lang="en-US" smtClean="0"/>
              <a:t>‹#›</a:t>
            </a:fld>
            <a:endParaRPr lang="en-US"/>
          </a:p>
        </p:txBody>
      </p:sp>
    </p:spTree>
    <p:extLst>
      <p:ext uri="{BB962C8B-B14F-4D97-AF65-F5344CB8AC3E}">
        <p14:creationId xmlns:p14="http://schemas.microsoft.com/office/powerpoint/2010/main" val="168413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018A4E-2E58-45B6-B780-02AEAC946215}"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1EA43E-B44D-40B2-B983-59AF8FEE53B5}" type="slidenum">
              <a:rPr lang="en-US" smtClean="0"/>
              <a:t>‹#›</a:t>
            </a:fld>
            <a:endParaRPr lang="en-US"/>
          </a:p>
        </p:txBody>
      </p:sp>
    </p:spTree>
    <p:extLst>
      <p:ext uri="{BB962C8B-B14F-4D97-AF65-F5344CB8AC3E}">
        <p14:creationId xmlns:p14="http://schemas.microsoft.com/office/powerpoint/2010/main" val="2317916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018A4E-2E58-45B6-B780-02AEAC946215}"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EA43E-B44D-40B2-B983-59AF8FEE53B5}" type="slidenum">
              <a:rPr lang="en-US" smtClean="0"/>
              <a:t>‹#›</a:t>
            </a:fld>
            <a:endParaRPr lang="en-US"/>
          </a:p>
        </p:txBody>
      </p:sp>
    </p:spTree>
    <p:extLst>
      <p:ext uri="{BB962C8B-B14F-4D97-AF65-F5344CB8AC3E}">
        <p14:creationId xmlns:p14="http://schemas.microsoft.com/office/powerpoint/2010/main" val="1689650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018A4E-2E58-45B6-B780-02AEAC946215}"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EA43E-B44D-40B2-B983-59AF8FEE53B5}"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5735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018A4E-2E58-45B6-B780-02AEAC946215}"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EA43E-B44D-40B2-B983-59AF8FEE53B5}" type="slidenum">
              <a:rPr lang="en-US" smtClean="0"/>
              <a:t>‹#›</a:t>
            </a:fld>
            <a:endParaRPr lang="en-US"/>
          </a:p>
        </p:txBody>
      </p:sp>
    </p:spTree>
    <p:extLst>
      <p:ext uri="{BB962C8B-B14F-4D97-AF65-F5344CB8AC3E}">
        <p14:creationId xmlns:p14="http://schemas.microsoft.com/office/powerpoint/2010/main" val="1352387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6018A4E-2E58-45B6-B780-02AEAC946215}" type="datetimeFigureOut">
              <a:rPr lang="en-US" smtClean="0"/>
              <a:t>11/5/2025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EA43E-B44D-40B2-B983-59AF8FEE53B5}" type="slidenum">
              <a:rPr lang="en-US" smtClean="0"/>
              <a:t>‹#›</a:t>
            </a:fld>
            <a:endParaRPr lang="en-US"/>
          </a:p>
        </p:txBody>
      </p:sp>
    </p:spTree>
    <p:extLst>
      <p:ext uri="{BB962C8B-B14F-4D97-AF65-F5344CB8AC3E}">
        <p14:creationId xmlns:p14="http://schemas.microsoft.com/office/powerpoint/2010/main" val="3270672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6018A4E-2E58-45B6-B780-02AEAC946215}" type="datetimeFigureOut">
              <a:rPr lang="en-US" smtClean="0"/>
              <a:t>11/5/2025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EA43E-B44D-40B2-B983-59AF8FEE53B5}" type="slidenum">
              <a:rPr lang="en-US" smtClean="0"/>
              <a:t>‹#›</a:t>
            </a:fld>
            <a:endParaRPr lang="en-US"/>
          </a:p>
        </p:txBody>
      </p:sp>
    </p:spTree>
    <p:extLst>
      <p:ext uri="{BB962C8B-B14F-4D97-AF65-F5344CB8AC3E}">
        <p14:creationId xmlns:p14="http://schemas.microsoft.com/office/powerpoint/2010/main" val="2372145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018A4E-2E58-45B6-B780-02AEAC946215}"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EA43E-B44D-40B2-B983-59AF8FEE53B5}" type="slidenum">
              <a:rPr lang="en-US" smtClean="0"/>
              <a:t>‹#›</a:t>
            </a:fld>
            <a:endParaRPr lang="en-US"/>
          </a:p>
        </p:txBody>
      </p:sp>
    </p:spTree>
    <p:extLst>
      <p:ext uri="{BB962C8B-B14F-4D97-AF65-F5344CB8AC3E}">
        <p14:creationId xmlns:p14="http://schemas.microsoft.com/office/powerpoint/2010/main" val="3038585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018A4E-2E58-45B6-B780-02AEAC946215}"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EA43E-B44D-40B2-B983-59AF8FEE53B5}" type="slidenum">
              <a:rPr lang="en-US" smtClean="0"/>
              <a:t>‹#›</a:t>
            </a:fld>
            <a:endParaRPr lang="en-US"/>
          </a:p>
        </p:txBody>
      </p:sp>
    </p:spTree>
    <p:extLst>
      <p:ext uri="{BB962C8B-B14F-4D97-AF65-F5344CB8AC3E}">
        <p14:creationId xmlns:p14="http://schemas.microsoft.com/office/powerpoint/2010/main" val="83511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36018A4E-2E58-45B6-B780-02AEAC946215}"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EA43E-B44D-40B2-B983-59AF8FEE53B5}" type="slidenum">
              <a:rPr lang="en-US" smtClean="0"/>
              <a:t>‹#›</a:t>
            </a:fld>
            <a:endParaRPr lang="en-US"/>
          </a:p>
        </p:txBody>
      </p:sp>
    </p:spTree>
    <p:extLst>
      <p:ext uri="{BB962C8B-B14F-4D97-AF65-F5344CB8AC3E}">
        <p14:creationId xmlns:p14="http://schemas.microsoft.com/office/powerpoint/2010/main" val="1875394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018A4E-2E58-45B6-B780-02AEAC946215}"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1EA43E-B44D-40B2-B983-59AF8FEE53B5}" type="slidenum">
              <a:rPr lang="en-US" smtClean="0"/>
              <a:t>‹#›</a:t>
            </a:fld>
            <a:endParaRPr lang="en-US"/>
          </a:p>
        </p:txBody>
      </p:sp>
    </p:spTree>
    <p:extLst>
      <p:ext uri="{BB962C8B-B14F-4D97-AF65-F5344CB8AC3E}">
        <p14:creationId xmlns:p14="http://schemas.microsoft.com/office/powerpoint/2010/main" val="2154480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018A4E-2E58-45B6-B780-02AEAC946215}"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1EA43E-B44D-40B2-B983-59AF8FEE53B5}" type="slidenum">
              <a:rPr lang="en-US" smtClean="0"/>
              <a:t>‹#›</a:t>
            </a:fld>
            <a:endParaRPr lang="en-US"/>
          </a:p>
        </p:txBody>
      </p:sp>
    </p:spTree>
    <p:extLst>
      <p:ext uri="{BB962C8B-B14F-4D97-AF65-F5344CB8AC3E}">
        <p14:creationId xmlns:p14="http://schemas.microsoft.com/office/powerpoint/2010/main" val="3345126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018A4E-2E58-45B6-B780-02AEAC946215}" type="datetimeFigureOut">
              <a:rPr lang="en-US" smtClean="0"/>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1EA43E-B44D-40B2-B983-59AF8FEE53B5}" type="slidenum">
              <a:rPr lang="en-US" smtClean="0"/>
              <a:t>‹#›</a:t>
            </a:fld>
            <a:endParaRPr lang="en-US"/>
          </a:p>
        </p:txBody>
      </p:sp>
    </p:spTree>
    <p:extLst>
      <p:ext uri="{BB962C8B-B14F-4D97-AF65-F5344CB8AC3E}">
        <p14:creationId xmlns:p14="http://schemas.microsoft.com/office/powerpoint/2010/main" val="72748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36018A4E-2E58-45B6-B780-02AEAC946215}" type="datetimeFigureOut">
              <a:rPr lang="en-US" smtClean="0"/>
              <a:t>11/5/2025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C1EA43E-B44D-40B2-B983-59AF8FEE53B5}" type="slidenum">
              <a:rPr lang="en-US" smtClean="0"/>
              <a:t>‹#›</a:t>
            </a:fld>
            <a:endParaRPr lang="en-US"/>
          </a:p>
        </p:txBody>
      </p:sp>
    </p:spTree>
    <p:extLst>
      <p:ext uri="{BB962C8B-B14F-4D97-AF65-F5344CB8AC3E}">
        <p14:creationId xmlns:p14="http://schemas.microsoft.com/office/powerpoint/2010/main" val="52139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6018A4E-2E58-45B6-B780-02AEAC946215}" type="datetimeFigureOut">
              <a:rPr lang="en-US" smtClean="0"/>
              <a:t>11/5/2025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C1EA43E-B44D-40B2-B983-59AF8FEE53B5}" type="slidenum">
              <a:rPr lang="en-US" smtClean="0"/>
              <a:t>‹#›</a:t>
            </a:fld>
            <a:endParaRPr lang="en-US"/>
          </a:p>
        </p:txBody>
      </p:sp>
    </p:spTree>
    <p:extLst>
      <p:ext uri="{BB962C8B-B14F-4D97-AF65-F5344CB8AC3E}">
        <p14:creationId xmlns:p14="http://schemas.microsoft.com/office/powerpoint/2010/main" val="1526846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36018A4E-2E58-45B6-B780-02AEAC946215}" type="datetimeFigureOut">
              <a:rPr lang="en-US" smtClean="0"/>
              <a:t>11/5/2025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C1EA43E-B44D-40B2-B983-59AF8FEE53B5}" type="slidenum">
              <a:rPr lang="en-US" smtClean="0"/>
              <a:t>‹#›</a:t>
            </a:fld>
            <a:endParaRPr lang="en-US"/>
          </a:p>
        </p:txBody>
      </p:sp>
    </p:spTree>
    <p:extLst>
      <p:ext uri="{BB962C8B-B14F-4D97-AF65-F5344CB8AC3E}">
        <p14:creationId xmlns:p14="http://schemas.microsoft.com/office/powerpoint/2010/main" val="1939558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018A4E-2E58-45B6-B780-02AEAC946215}"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1EA43E-B44D-40B2-B983-59AF8FEE53B5}" type="slidenum">
              <a:rPr lang="en-US" smtClean="0"/>
              <a:t>‹#›</a:t>
            </a:fld>
            <a:endParaRPr lang="en-US"/>
          </a:p>
        </p:txBody>
      </p:sp>
    </p:spTree>
    <p:extLst>
      <p:ext uri="{BB962C8B-B14F-4D97-AF65-F5344CB8AC3E}">
        <p14:creationId xmlns:p14="http://schemas.microsoft.com/office/powerpoint/2010/main" val="3379166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6018A4E-2E58-45B6-B780-02AEAC946215}" type="datetimeFigureOut">
              <a:rPr lang="en-US" smtClean="0"/>
              <a:t>11/5/2025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C1EA43E-B44D-40B2-B983-59AF8FEE53B5}" type="slidenum">
              <a:rPr lang="en-US" smtClean="0"/>
              <a:t>‹#›</a:t>
            </a:fld>
            <a:endParaRPr lang="en-US"/>
          </a:p>
        </p:txBody>
      </p:sp>
    </p:spTree>
    <p:extLst>
      <p:ext uri="{BB962C8B-B14F-4D97-AF65-F5344CB8AC3E}">
        <p14:creationId xmlns:p14="http://schemas.microsoft.com/office/powerpoint/2010/main" val="1136263889"/>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jhub.ir/articles/%d8%b3%d8%a7%db%8c%d8%aa%db%8c%d8%b4%d9%86-%d9%85%d9%82%d8%a7%d9%84%d9%87/" TargetMode="External"/><Relationship Id="rId2" Type="http://schemas.openxmlformats.org/officeDocument/2006/relationships/hyperlink" Target="https://scholar.google.com/citations?hl=e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jhub.ir/weblog/%d8%a7%d9%84%d8%b2%d9%88%db%8c%d8%b1-%da%86%db%8c%d8%b3%d8%aa/" TargetMode="External"/><Relationship Id="rId2" Type="http://schemas.openxmlformats.org/officeDocument/2006/relationships/hyperlink" Target="http://jhub.ir/articles/%d8%a7%d8%b3%da%a9%d9%88%d9%be%d9%88%d8%b3-%da%86%db%8c%d8%b3%d8%a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6110" y="408380"/>
            <a:ext cx="9144000" cy="2387600"/>
          </a:xfrm>
        </p:spPr>
        <p:txBody>
          <a:bodyPr/>
          <a:lstStyle/>
          <a:p>
            <a:r>
              <a:rPr lang="ar-IQ" dirty="0">
                <a:cs typeface="B Nazanin" panose="00000400000000000000" pitchFamily="2" charset="-78"/>
              </a:rPr>
              <a:t>آشنایی با علم سنجی و شاخص های مربوط به آن</a:t>
            </a:r>
            <a:endParaRPr lang="en-US" dirty="0"/>
          </a:p>
        </p:txBody>
      </p:sp>
      <p:sp>
        <p:nvSpPr>
          <p:cNvPr id="3" name="Subtitle 2"/>
          <p:cNvSpPr>
            <a:spLocks noGrp="1"/>
          </p:cNvSpPr>
          <p:nvPr>
            <p:ph type="subTitle" idx="1"/>
          </p:nvPr>
        </p:nvSpPr>
        <p:spPr>
          <a:xfrm>
            <a:off x="1524000" y="3602038"/>
            <a:ext cx="9144000" cy="2823814"/>
          </a:xfrm>
        </p:spPr>
        <p:txBody>
          <a:bodyPr>
            <a:normAutofit fontScale="92500" lnSpcReduction="10000"/>
          </a:bodyPr>
          <a:lstStyle/>
          <a:p>
            <a:r>
              <a:rPr lang="fa-IR" sz="3500" dirty="0">
                <a:cs typeface="B Nazanin" panose="00000400000000000000" pitchFamily="2" charset="-78"/>
              </a:rPr>
              <a:t>دانشگاه علوم پزشکی همدان</a:t>
            </a:r>
          </a:p>
          <a:p>
            <a:r>
              <a:rPr lang="fa-IR" sz="3400" dirty="0">
                <a:cs typeface="B Nazanin" panose="00000400000000000000" pitchFamily="2" charset="-78"/>
              </a:rPr>
              <a:t>معاونت تحقیقات و فن آوری</a:t>
            </a:r>
          </a:p>
          <a:p>
            <a:r>
              <a:rPr lang="fa-IR" sz="3400" dirty="0">
                <a:cs typeface="B Nazanin" panose="00000400000000000000" pitchFamily="2" charset="-78"/>
              </a:rPr>
              <a:t> مدیریت اطلاع رسانی </a:t>
            </a:r>
            <a:r>
              <a:rPr lang="fa-IR" sz="3400" dirty="0" smtClean="0">
                <a:cs typeface="B Nazanin" panose="00000400000000000000" pitchFamily="2" charset="-78"/>
              </a:rPr>
              <a:t>و منابع علمی</a:t>
            </a:r>
            <a:endParaRPr lang="fa-IR" sz="3400" dirty="0">
              <a:cs typeface="B Nazanin" panose="00000400000000000000" pitchFamily="2" charset="-78"/>
            </a:endParaRPr>
          </a:p>
          <a:p>
            <a:r>
              <a:rPr lang="fa-IR" sz="3400" dirty="0">
                <a:cs typeface="B Nazanin" panose="00000400000000000000" pitchFamily="2" charset="-78"/>
              </a:rPr>
              <a:t>اداره علم سنجی </a:t>
            </a:r>
          </a:p>
          <a:p>
            <a:r>
              <a:rPr lang="fa-IR" sz="3400" dirty="0">
                <a:cs typeface="B Nazanin" panose="00000400000000000000" pitchFamily="2" charset="-78"/>
              </a:rPr>
              <a:t>زهره بهاری موفق</a:t>
            </a:r>
            <a:endParaRPr lang="en-US" sz="3400" dirty="0">
              <a:cs typeface="B Nazanin" panose="00000400000000000000" pitchFamily="2" charset="-78"/>
            </a:endParaRPr>
          </a:p>
        </p:txBody>
      </p:sp>
    </p:spTree>
    <p:extLst>
      <p:ext uri="{BB962C8B-B14F-4D97-AF65-F5344CB8AC3E}">
        <p14:creationId xmlns:p14="http://schemas.microsoft.com/office/powerpoint/2010/main" val="3470479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Nazanin" panose="00000400000000000000" pitchFamily="2" charset="-78"/>
              </a:rPr>
              <a:t>شاخص های علم سنجی نویسندگان در پایگاه های استنادی</a:t>
            </a:r>
            <a:endParaRPr lang="en-US" dirty="0">
              <a:cs typeface="B Nazanin" panose="00000400000000000000" pitchFamily="2" charset="-78"/>
            </a:endParaRPr>
          </a:p>
        </p:txBody>
      </p:sp>
      <p:sp>
        <p:nvSpPr>
          <p:cNvPr id="3" name="Content Placeholder 2"/>
          <p:cNvSpPr>
            <a:spLocks noGrp="1"/>
          </p:cNvSpPr>
          <p:nvPr>
            <p:ph idx="1"/>
          </p:nvPr>
        </p:nvSpPr>
        <p:spPr/>
        <p:txBody>
          <a:bodyPr/>
          <a:lstStyle/>
          <a:p>
            <a:pPr algn="r" rtl="1"/>
            <a:r>
              <a:rPr lang="en-US" dirty="0" smtClean="0"/>
              <a:t>H</a:t>
            </a:r>
            <a:r>
              <a:rPr lang="en-US" dirty="0" smtClean="0">
                <a:cs typeface="B Nazanin" panose="00000400000000000000" pitchFamily="2" charset="-78"/>
              </a:rPr>
              <a:t>-Index</a:t>
            </a:r>
          </a:p>
          <a:p>
            <a:pPr algn="r" rtl="1"/>
            <a:r>
              <a:rPr lang="en-US" dirty="0" smtClean="0">
                <a:cs typeface="B Nazanin" panose="00000400000000000000" pitchFamily="2" charset="-78"/>
              </a:rPr>
              <a:t>G-Index</a:t>
            </a:r>
          </a:p>
          <a:p>
            <a:pPr algn="r" rtl="1"/>
            <a:r>
              <a:rPr lang="en-US" dirty="0" smtClean="0">
                <a:cs typeface="B Nazanin" panose="00000400000000000000" pitchFamily="2" charset="-78"/>
              </a:rPr>
              <a:t>M-Index</a:t>
            </a:r>
          </a:p>
          <a:p>
            <a:pPr algn="r" rtl="1"/>
            <a:r>
              <a:rPr lang="en-US" dirty="0" smtClean="0">
                <a:cs typeface="B Nazanin" panose="00000400000000000000" pitchFamily="2" charset="-78"/>
              </a:rPr>
              <a:t>i10-Index</a:t>
            </a:r>
          </a:p>
          <a:p>
            <a:pPr algn="r" rtl="1"/>
            <a:r>
              <a:rPr lang="en-US" dirty="0" smtClean="0">
                <a:cs typeface="B Nazanin" panose="00000400000000000000" pitchFamily="2" charset="-78"/>
              </a:rPr>
              <a:t>H5-Index</a:t>
            </a:r>
          </a:p>
          <a:p>
            <a:pPr algn="r" rtl="1"/>
            <a:r>
              <a:rPr lang="fa-IR" dirty="0" smtClean="0">
                <a:cs typeface="B Nazanin" panose="00000400000000000000" pitchFamily="2" charset="-78"/>
              </a:rPr>
              <a:t>نویسندگان 1 درصد برتر در </a:t>
            </a:r>
            <a:r>
              <a:rPr lang="en-US" dirty="0" smtClean="0">
                <a:cs typeface="B Nazanin" panose="00000400000000000000" pitchFamily="2" charset="-78"/>
              </a:rPr>
              <a:t>ESI</a:t>
            </a:r>
            <a:endParaRPr lang="en-US" dirty="0">
              <a:cs typeface="B Nazanin" panose="00000400000000000000" pitchFamily="2" charset="-78"/>
            </a:endParaRPr>
          </a:p>
        </p:txBody>
      </p:sp>
    </p:spTree>
    <p:extLst>
      <p:ext uri="{BB962C8B-B14F-4D97-AF65-F5344CB8AC3E}">
        <p14:creationId xmlns:p14="http://schemas.microsoft.com/office/powerpoint/2010/main" val="3987964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rtl="1"/>
            <a:r>
              <a:rPr lang="ar-SA" b="1" dirty="0">
                <a:cs typeface="B Nazanin" panose="00000400000000000000" pitchFamily="2" charset="-78"/>
              </a:rPr>
              <a:t>شاخص اچ</a:t>
            </a:r>
            <a:r>
              <a:rPr lang="en-US" b="1" dirty="0">
                <a:cs typeface="B Nazanin" panose="00000400000000000000" pitchFamily="2" charset="-78"/>
              </a:rPr>
              <a:t>(H Index)</a:t>
            </a:r>
            <a:endParaRPr lang="en-US"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r" rtl="1">
              <a:buNone/>
            </a:pPr>
            <a:r>
              <a:rPr lang="fa-IR" dirty="0" smtClean="0">
                <a:cs typeface="B Nazanin" panose="00000400000000000000" pitchFamily="2" charset="-78"/>
              </a:rPr>
              <a:t>در سال 2005 میلادی ریاضی دانی به نام هرش شاخصی را برای ارزیابی برونداد های علمی محققان پبشنهاد کرد</a:t>
            </a:r>
          </a:p>
          <a:p>
            <a:pPr marL="0" indent="0" algn="r" rtl="1">
              <a:buNone/>
            </a:pPr>
            <a:r>
              <a:rPr lang="ar-SA" dirty="0" smtClean="0">
                <a:cs typeface="B Nazanin" panose="00000400000000000000" pitchFamily="2" charset="-78"/>
              </a:rPr>
              <a:t>این </a:t>
            </a:r>
            <a:r>
              <a:rPr lang="ar-SA" dirty="0">
                <a:cs typeface="B Nazanin" panose="00000400000000000000" pitchFamily="2" charset="-78"/>
              </a:rPr>
              <a:t>شاخص همزمان هم به کمیت (تعداد مقاله) و هم به کیفیت (تعداد استنادها ) اهمیت می دهد. </a:t>
            </a:r>
            <a:endParaRPr lang="en-US" dirty="0" smtClean="0">
              <a:cs typeface="B Nazanin" panose="00000400000000000000" pitchFamily="2" charset="-78"/>
            </a:endParaRPr>
          </a:p>
          <a:p>
            <a:pPr marL="0" indent="0" algn="r" rtl="1">
              <a:buNone/>
            </a:pPr>
            <a:r>
              <a:rPr lang="ar-SA" dirty="0" smtClean="0">
                <a:cs typeface="B Nazanin" panose="00000400000000000000" pitchFamily="2" charset="-78"/>
              </a:rPr>
              <a:t>اندازه </a:t>
            </a:r>
            <a:r>
              <a:rPr lang="ar-SA" dirty="0">
                <a:cs typeface="B Nazanin" panose="00000400000000000000" pitchFamily="2" charset="-78"/>
              </a:rPr>
              <a:t>گیری دقیق شاخص اچ به میزان جامعیت پایگاه ها بستگی دارد</a:t>
            </a:r>
            <a:r>
              <a:rPr lang="en-US" dirty="0">
                <a:cs typeface="B Nazanin" panose="00000400000000000000" pitchFamily="2" charset="-78"/>
              </a:rPr>
              <a:t>.</a:t>
            </a:r>
          </a:p>
          <a:p>
            <a:pPr marL="0" indent="0" algn="r" rtl="1">
              <a:buNone/>
            </a:pPr>
            <a:r>
              <a:rPr lang="ar-SA" dirty="0" smtClean="0">
                <a:cs typeface="B Nazanin" panose="00000400000000000000" pitchFamily="2" charset="-78"/>
              </a:rPr>
              <a:t>شاخص</a:t>
            </a:r>
            <a:r>
              <a:rPr lang="en-US" dirty="0" smtClean="0">
                <a:cs typeface="B Nazanin" panose="00000400000000000000" pitchFamily="2" charset="-78"/>
              </a:rPr>
              <a:t> </a:t>
            </a:r>
            <a:r>
              <a:rPr lang="en-US" dirty="0">
                <a:cs typeface="B Nazanin" panose="00000400000000000000" pitchFamily="2" charset="-78"/>
              </a:rPr>
              <a:t>H</a:t>
            </a:r>
            <a:r>
              <a:rPr lang="ar-SA" dirty="0">
                <a:cs typeface="B Nazanin" panose="00000400000000000000" pitchFamily="2" charset="-78"/>
              </a:rPr>
              <a:t>یک پژوهشگر، شامل</a:t>
            </a:r>
            <a:r>
              <a:rPr lang="en-US" dirty="0">
                <a:cs typeface="B Nazanin" panose="00000400000000000000" pitchFamily="2" charset="-78"/>
              </a:rPr>
              <a:t> H</a:t>
            </a:r>
            <a:r>
              <a:rPr lang="ar-SA" dirty="0">
                <a:cs typeface="B Nazanin" panose="00000400000000000000" pitchFamily="2" charset="-78"/>
              </a:rPr>
              <a:t>تعداد از مقالات اوست که به هر کدام از آنها حداقل</a:t>
            </a:r>
            <a:r>
              <a:rPr lang="en-US" dirty="0">
                <a:cs typeface="B Nazanin" panose="00000400000000000000" pitchFamily="2" charset="-78"/>
              </a:rPr>
              <a:t> H </a:t>
            </a:r>
            <a:r>
              <a:rPr lang="ar-SA" dirty="0">
                <a:cs typeface="B Nazanin" panose="00000400000000000000" pitchFamily="2" charset="-78"/>
              </a:rPr>
              <a:t>بار استناد شده </a:t>
            </a:r>
            <a:r>
              <a:rPr lang="ar-SA" dirty="0" smtClean="0">
                <a:cs typeface="B Nazanin" panose="00000400000000000000" pitchFamily="2" charset="-78"/>
              </a:rPr>
              <a:t>باشد</a:t>
            </a:r>
            <a:r>
              <a:rPr lang="fa-IR" dirty="0" smtClean="0">
                <a:cs typeface="B Nazanin" panose="00000400000000000000" pitchFamily="2" charset="-78"/>
              </a:rPr>
              <a:t>.</a:t>
            </a:r>
            <a:endParaRPr lang="en-US" dirty="0"/>
          </a:p>
        </p:txBody>
      </p:sp>
    </p:spTree>
    <p:extLst>
      <p:ext uri="{BB962C8B-B14F-4D97-AF65-F5344CB8AC3E}">
        <p14:creationId xmlns:p14="http://schemas.microsoft.com/office/powerpoint/2010/main" val="2925081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b="1" dirty="0">
                <a:cs typeface="B Nazanin" panose="00000400000000000000" pitchFamily="2" charset="-78"/>
              </a:rPr>
              <a:t>ضعف شاخص </a:t>
            </a:r>
            <a:r>
              <a:rPr lang="ar-SA" b="1" dirty="0" smtClean="0">
                <a:cs typeface="B Nazanin" panose="00000400000000000000" pitchFamily="2" charset="-78"/>
              </a:rPr>
              <a:t>اچ</a:t>
            </a:r>
            <a:endParaRPr lang="en-US" dirty="0">
              <a:cs typeface="B Nazanin" panose="00000400000000000000" pitchFamily="2" charset="-78"/>
            </a:endParaRPr>
          </a:p>
        </p:txBody>
      </p:sp>
      <p:sp>
        <p:nvSpPr>
          <p:cNvPr id="3" name="Content Placeholder 2"/>
          <p:cNvSpPr>
            <a:spLocks noGrp="1"/>
          </p:cNvSpPr>
          <p:nvPr>
            <p:ph idx="1"/>
          </p:nvPr>
        </p:nvSpPr>
        <p:spPr>
          <a:xfrm>
            <a:off x="838200" y="1825624"/>
            <a:ext cx="10515600" cy="5032375"/>
          </a:xfrm>
        </p:spPr>
        <p:txBody>
          <a:bodyPr>
            <a:normAutofit fontScale="92500" lnSpcReduction="10000"/>
          </a:bodyPr>
          <a:lstStyle/>
          <a:p>
            <a:pPr algn="r" rtl="1"/>
            <a:r>
              <a:rPr lang="ar-IQ" sz="2000" dirty="0" smtClean="0">
                <a:cs typeface="B Nazanin" panose="00000400000000000000" pitchFamily="2" charset="-78"/>
              </a:rPr>
              <a:t>یکی </a:t>
            </a:r>
            <a:r>
              <a:rPr lang="ar-IQ" sz="2000" dirty="0">
                <a:cs typeface="B Nazanin" panose="00000400000000000000" pitchFamily="2" charset="-78"/>
              </a:rPr>
              <a:t>دیگر از ضعف های شاخص اچ، نادیده گرفتن مقالات پراستناد است</a:t>
            </a:r>
            <a:r>
              <a:rPr lang="ar-IQ" sz="2000" dirty="0" smtClean="0">
                <a:cs typeface="B Nazanin" panose="00000400000000000000" pitchFamily="2" charset="-78"/>
              </a:rPr>
              <a:t>.</a:t>
            </a:r>
            <a:endParaRPr lang="fa-IR" sz="2000" dirty="0" smtClean="0">
              <a:cs typeface="B Nazanin" panose="00000400000000000000" pitchFamily="2" charset="-78"/>
            </a:endParaRPr>
          </a:p>
          <a:p>
            <a:pPr algn="r" rtl="1"/>
            <a:r>
              <a:rPr lang="fa-IR" sz="2000" dirty="0">
                <a:cs typeface="B Nazanin" panose="00000400000000000000" pitchFamily="2" charset="-78"/>
              </a:rPr>
              <a:t>اﯾﻦ ﺿﺮﯾﺐ ﺑﻪ ﺧﻮد اﺳﺘﻨﺎدي ﺣﺴﺎس ﻧﯿﺴﺖ.</a:t>
            </a:r>
            <a:endParaRPr lang="fa-IR" sz="2000" dirty="0" smtClean="0">
              <a:cs typeface="B Nazanin" panose="00000400000000000000" pitchFamily="2" charset="-78"/>
            </a:endParaRPr>
          </a:p>
          <a:p>
            <a:pPr algn="r" rtl="1"/>
            <a:r>
              <a:rPr lang="ar-IQ" sz="2000" dirty="0">
                <a:cs typeface="B Nazanin" panose="00000400000000000000" pitchFamily="2" charset="-78"/>
              </a:rPr>
              <a:t>ﺑﻪ ﺗﻌﺪاد ﻣﻘﺎﻻت ﻧﻮﯾﺴﻨﺪه ﻣﺤﺪود ﻣﯽﺷﻮد و ﺑﺮاي ﻧﻮﯾﺴﻨﺪﮔﺎﻧﯽ ﮐﻪ آﺛﺎر ﮐﻢ وﻟﯽ ﺑﺎﮐﯿﻔﯿﺖ دارﻧﺪ ﺿﺮﯾﺐ ﻣﻨﺎﺳﺒﯽ ﻧﯿﺴﺖ. ﺑﻪ ﻋﻨﻮان  ﻣﺜﺎل اﻧﯿﺸﺘﯿﻦ ﻓﻘﻂ 4 ﻣﻘﺎﻟﻪ دارد و ﺗﺒﻌﺎ ﺿﺮﯾﺐ </a:t>
            </a:r>
            <a:r>
              <a:rPr lang="en-US" sz="2000" dirty="0">
                <a:cs typeface="B Nazanin" panose="00000400000000000000" pitchFamily="2" charset="-78"/>
              </a:rPr>
              <a:t>h  </a:t>
            </a:r>
            <a:r>
              <a:rPr lang="ar-IQ" sz="2000" dirty="0">
                <a:cs typeface="B Nazanin" panose="00000400000000000000" pitchFamily="2" charset="-78"/>
              </a:rPr>
              <a:t>وي ﻫﻤﻮاره 4 اﺳﺖ و در ﻧﺘﯿﺠﻪ ﺑﺰرگ ﺗﺮﯾﻦ داﻧﺸﻤﻨﺪ دﻧﯿﺎ از ﺑﺴﯿﺎري از ﭘﮋوﻫﺸﮕﺮان ﻧﻤﺮه ﮐﻤﺘﺮي دارد.</a:t>
            </a:r>
          </a:p>
          <a:p>
            <a:pPr algn="r" rtl="1"/>
            <a:r>
              <a:rPr lang="ar-IQ" sz="2000" dirty="0">
                <a:cs typeface="B Nazanin" panose="00000400000000000000" pitchFamily="2" charset="-78"/>
              </a:rPr>
              <a:t> اﯾﻦ ﺿﺮﯾﺐ، ﺳﺎﺧﺘﺎر و ﻣﺘﻦ را در ﻧﻈﺮ ﻧﻤﯽﮔﯿﺮد و ﻫﻤﻪ اﺳﺘﻨﺎدات را ﻣﺜﺒﺖ و ﺗﺄﯾﯿﺪي ﻓﺮض ﻣﯽ ﮐﻨﺪ در ﺻﻮرﺗﯽ ﮐﻪ ﺑﻪ ﺑﺴﯿﺎري از ﻣﻘﺎﻻت ﺑﻪ دﻟﯿﻞ ﻧﻘﺪ و ﯾﺎ رد ﻣﻘﺎﻟﻪ اﺳﺘﻨﺎد ﻣﯽ ﺷﻮد</a:t>
            </a:r>
            <a:r>
              <a:rPr lang="ar-IQ" sz="2000" dirty="0" smtClean="0">
                <a:cs typeface="B Nazanin" panose="00000400000000000000" pitchFamily="2" charset="-78"/>
              </a:rPr>
              <a:t>.</a:t>
            </a:r>
            <a:endParaRPr lang="fa-IR" sz="2000" dirty="0" smtClean="0">
              <a:cs typeface="B Nazanin" panose="00000400000000000000" pitchFamily="2" charset="-78"/>
            </a:endParaRPr>
          </a:p>
          <a:p>
            <a:pPr algn="r" rtl="1"/>
            <a:r>
              <a:rPr lang="fa-IR" sz="2000" dirty="0">
                <a:cs typeface="B Nazanin" panose="00000400000000000000" pitchFamily="2" charset="-78"/>
              </a:rPr>
              <a:t>اﮔﺮ رﻓﺘﺎر اﺳﺘﻨﺎدي ﻧﻮﯾﺴﻨﺪﮔﺎن داراي ﺿﺮﯾﺐ </a:t>
            </a:r>
            <a:r>
              <a:rPr lang="en-US" sz="2000" dirty="0">
                <a:cs typeface="B Nazanin" panose="00000400000000000000" pitchFamily="2" charset="-78"/>
              </a:rPr>
              <a:t>h  </a:t>
            </a:r>
            <a:r>
              <a:rPr lang="fa-IR" sz="2000" dirty="0">
                <a:cs typeface="B Nazanin" panose="00000400000000000000" pitchFamily="2" charset="-78"/>
              </a:rPr>
              <a:t>ﻣﺴﺎوي را ﺑﺮرﺳﯽ ﮐﻨﯿﻢ ﻣﻤﮑﻦ اﺳﺖ ﻣﯿﺰان اﺳﺘﻨﺎدات آن ﻫﺎ ﺑﺎ ﻫﻢ ﺧﯿﻠﯽ ﻣﺘﻔﺎوت ﺑﺎﺷﺪ</a:t>
            </a:r>
            <a:r>
              <a:rPr lang="fa-IR" sz="2000" dirty="0" smtClean="0">
                <a:cs typeface="B Nazanin" panose="00000400000000000000" pitchFamily="2" charset="-78"/>
              </a:rPr>
              <a:t>.</a:t>
            </a:r>
          </a:p>
          <a:p>
            <a:pPr algn="r" rtl="1"/>
            <a:r>
              <a:rPr lang="fa-IR" sz="2000" dirty="0">
                <a:cs typeface="B Nazanin" panose="00000400000000000000" pitchFamily="2" charset="-78"/>
              </a:rPr>
              <a:t>در ﺿﺮﯾﺐ </a:t>
            </a:r>
            <a:r>
              <a:rPr lang="en-US" sz="2000" dirty="0">
                <a:cs typeface="B Nazanin" panose="00000400000000000000" pitchFamily="2" charset="-78"/>
              </a:rPr>
              <a:t>h </a:t>
            </a:r>
            <a:r>
              <a:rPr lang="fa-IR" sz="2000" dirty="0">
                <a:cs typeface="B Nazanin" panose="00000400000000000000" pitchFamily="2" charset="-78"/>
              </a:rPr>
              <a:t>ﻣﺪت  زﻣﺎن ﻓﻌﺎﻟﯿﺖ ﻋﻠﻤﯽ ﻧﻮﯾﺴﻨﺪه ﻧﺎدﯾﺪه ﮔﺮﻓﺘﻪ ﻣﯽﺷﻮد )ﻣﻌﻤﻮﻻً اﮔﺮ ﻓﺮدي ﺑﺎ20  ﺳﺎل ﻓﻌﺎﻟﯿﺖ ﺿﺮﯾﺐ </a:t>
            </a:r>
            <a:r>
              <a:rPr lang="en-US" sz="2000" dirty="0">
                <a:cs typeface="B Nazanin" panose="00000400000000000000" pitchFamily="2" charset="-78"/>
              </a:rPr>
              <a:t>h=20 </a:t>
            </a:r>
            <a:r>
              <a:rPr lang="fa-IR" sz="2000" dirty="0">
                <a:cs typeface="B Nazanin" panose="00000400000000000000" pitchFamily="2" charset="-78"/>
              </a:rPr>
              <a:t>داﺷﺘﻪ ﺑﺎﺷﺪ ﻓﺮد ﻣﻮﻓﻘﯽ ﺗﻠﻘﯽ ﻣﯽﺷﻮد(.</a:t>
            </a:r>
          </a:p>
          <a:p>
            <a:pPr algn="r" rtl="1"/>
            <a:r>
              <a:rPr lang="fa-IR" sz="2000" dirty="0">
                <a:cs typeface="B Nazanin" panose="00000400000000000000" pitchFamily="2" charset="-78"/>
              </a:rPr>
              <a:t>ﺣﻮزهﻫﺎي ﻣﺨﺘﻠﻒ را ﻧﻤﯽﺗﻮان ﺑﺎ ﺿﺮﯾﺐ </a:t>
            </a:r>
            <a:r>
              <a:rPr lang="en-US" sz="2000" dirty="0">
                <a:cs typeface="B Nazanin" panose="00000400000000000000" pitchFamily="2" charset="-78"/>
              </a:rPr>
              <a:t>h  </a:t>
            </a:r>
            <a:r>
              <a:rPr lang="fa-IR" sz="2000" dirty="0">
                <a:cs typeface="B Nazanin" panose="00000400000000000000" pitchFamily="2" charset="-78"/>
              </a:rPr>
              <a:t>ﺑﺎ ﯾﮑﺪﯾﮕﺮ ﻣﻘﺎﯾﺴﻪ ﮐﺮد زﯾﺮا رﻓﺘﺎرﻫﺎي اﺳﺘﻨﺎدي در ﺣﻮزهﻫﺎي ﻣﺨﺘﻠﻒ ﺑﺎ ﯾﮑﺪﯾﮕﺮ ﻣﺘﻔﺎوت اﺳﺖ.</a:t>
            </a:r>
          </a:p>
          <a:p>
            <a:pPr algn="r" rtl="1"/>
            <a:r>
              <a:rPr lang="fa-IR" sz="2000" dirty="0" smtClean="0">
                <a:cs typeface="B Nazanin" panose="00000400000000000000" pitchFamily="2" charset="-78"/>
              </a:rPr>
              <a:t>ﺣﺴﺎس </a:t>
            </a:r>
            <a:r>
              <a:rPr lang="fa-IR" sz="2000" dirty="0">
                <a:cs typeface="B Nazanin" panose="00000400000000000000" pitchFamily="2" charset="-78"/>
              </a:rPr>
              <a:t>ﻧﺒﻮدن آن ﻧﺴﺒﺖ ﺑﻪ ﻣﻘﺎﻻﺗﯽ ﮐﻪ ﻣﻮرد اﺳﺘﻨﺎد ﻗﺮار ﻧﮕﺮﻓﺘﻪاﻧﺪ ﯾﺎ ﺗﻌﺪاد اﺳﺘﻨﺎدات آن ﻫﺎ ﮐﻢ اﺳﺖ، ﻫﻢ ﭼﻨﯿﻦ زﻣﺎﻧﯽ ﮐﻪ ﯾﮏ ﯾﺎ ﭼﻨﺪﯾﻦ ﻣﻘﺎﻟﻪ ﭘﺮاﺳﺘﻨﺎد اﺳﺖ، اﺷﺎره ﻧﻤﻮد. ﺣﺘﯽ اﮔﺮ ﺗﻌﺪاد اﺳﺘﻨﺎدﻫﺎي ﻣﻘﺎﻟﻪاي 2-3 ﺑﺮاﺑﺮ ﯾﺎ ﺣﺘﯽ ﺑﯿﺶﺗﺮ ﺷﻮد، ﻣﺘﻌﺎﻗﺐ آن</a:t>
            </a:r>
            <a:r>
              <a:rPr lang="en-US" sz="2000" dirty="0">
                <a:cs typeface="B Nazanin" panose="00000400000000000000" pitchFamily="2" charset="-78"/>
              </a:rPr>
              <a:t>h-index  </a:t>
            </a:r>
            <a:r>
              <a:rPr lang="fa-IR" sz="2000" dirty="0">
                <a:cs typeface="B Nazanin" panose="00000400000000000000" pitchFamily="2" charset="-78"/>
              </a:rPr>
              <a:t>ﺗﺤﺖ ﺗﺄﺛﯿﺮ ﻗﺮار ﻧﻤﯽ-ﮔﯿﺮد </a:t>
            </a:r>
            <a:endParaRPr lang="fa-IR" sz="2000" dirty="0" smtClean="0">
              <a:cs typeface="B Nazanin" panose="00000400000000000000" pitchFamily="2" charset="-78"/>
            </a:endParaRPr>
          </a:p>
          <a:p>
            <a:pPr algn="r" rtl="1"/>
            <a:endParaRPr lang="en-US" dirty="0"/>
          </a:p>
        </p:txBody>
      </p:sp>
    </p:spTree>
    <p:extLst>
      <p:ext uri="{BB962C8B-B14F-4D97-AF65-F5344CB8AC3E}">
        <p14:creationId xmlns:p14="http://schemas.microsoft.com/office/powerpoint/2010/main" val="3022052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rtl="1"/>
            <a:r>
              <a:rPr lang="ar-SA" b="1" dirty="0">
                <a:cs typeface="B Nazanin" panose="00000400000000000000" pitchFamily="2" charset="-78"/>
              </a:rPr>
              <a:t>شاخص جی </a:t>
            </a:r>
            <a:r>
              <a:rPr lang="en-US" b="1" dirty="0">
                <a:cs typeface="B Nazanin" panose="00000400000000000000" pitchFamily="2" charset="-78"/>
              </a:rPr>
              <a:t>(G Index</a:t>
            </a:r>
            <a:r>
              <a:rPr lang="en-US" b="1" dirty="0" smtClean="0">
                <a:cs typeface="B Nazanin" panose="00000400000000000000" pitchFamily="2" charset="-78"/>
              </a:rPr>
              <a:t>)</a:t>
            </a:r>
            <a:endParaRPr lang="en-US"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r" rtl="1"/>
            <a:r>
              <a:rPr lang="fa-IR" dirty="0" smtClean="0">
                <a:cs typeface="B Nazanin" panose="00000400000000000000" pitchFamily="2" charset="-78"/>
              </a:rPr>
              <a:t>یکی از ضعف های شاخص اچ نادیده گرفتن مقالات پر استناد است</a:t>
            </a:r>
          </a:p>
          <a:p>
            <a:pPr algn="r" rtl="1"/>
            <a:r>
              <a:rPr lang="ar-SA" dirty="0" smtClean="0">
                <a:cs typeface="B Nazanin" panose="00000400000000000000" pitchFamily="2" charset="-78"/>
              </a:rPr>
              <a:t>این </a:t>
            </a:r>
            <a:r>
              <a:rPr lang="ar-SA" dirty="0">
                <a:cs typeface="B Nazanin" panose="00000400000000000000" pitchFamily="2" charset="-78"/>
              </a:rPr>
              <a:t>شاخص توسط “لئو اگه” </a:t>
            </a:r>
            <a:r>
              <a:rPr lang="fa-IR" dirty="0" smtClean="0">
                <a:cs typeface="B Nazanin" panose="00000400000000000000" pitchFamily="2" charset="-78"/>
              </a:rPr>
              <a:t>در سال 2006 </a:t>
            </a:r>
            <a:r>
              <a:rPr lang="ar-SA" dirty="0" smtClean="0">
                <a:cs typeface="B Nazanin" panose="00000400000000000000" pitchFamily="2" charset="-78"/>
              </a:rPr>
              <a:t>برای </a:t>
            </a:r>
            <a:r>
              <a:rPr lang="ar-SA" dirty="0">
                <a:cs typeface="B Nazanin" panose="00000400000000000000" pitchFamily="2" charset="-78"/>
              </a:rPr>
              <a:t>اندازه گیری کمّی برونداد علمی پژوهشگران علم فیزیک و سایر پژوهشگران پیشنهاد شده است</a:t>
            </a:r>
            <a:r>
              <a:rPr lang="ar-SA" dirty="0" smtClean="0">
                <a:cs typeface="B Nazanin" panose="00000400000000000000" pitchFamily="2" charset="-78"/>
              </a:rPr>
              <a:t>.</a:t>
            </a:r>
            <a:endParaRPr lang="fa-IR" dirty="0" smtClean="0">
              <a:cs typeface="B Nazanin" panose="00000400000000000000" pitchFamily="2" charset="-78"/>
            </a:endParaRPr>
          </a:p>
          <a:p>
            <a:pPr algn="r" rtl="1"/>
            <a:r>
              <a:rPr lang="ar-SA" dirty="0" smtClean="0">
                <a:cs typeface="B Nazanin" panose="00000400000000000000" pitchFamily="2" charset="-78"/>
              </a:rPr>
              <a:t> </a:t>
            </a:r>
            <a:r>
              <a:rPr lang="ar-SA" dirty="0">
                <a:cs typeface="B Nazanin" panose="00000400000000000000" pitchFamily="2" charset="-78"/>
              </a:rPr>
              <a:t>شاخص جی با استفاده از مجذور تعداد مقاله ها و مقایسه آن با مجموع استنادها در محاسبات، در واقع مقاله های پراستناد یك پژوهشگر را برجسته تر می کند</a:t>
            </a:r>
            <a:r>
              <a:rPr lang="en-US" dirty="0">
                <a:cs typeface="B Nazanin" panose="00000400000000000000" pitchFamily="2" charset="-78"/>
              </a:rPr>
              <a:t>.</a:t>
            </a:r>
          </a:p>
          <a:p>
            <a:pPr algn="r" rtl="1"/>
            <a:r>
              <a:rPr lang="ar-SA" dirty="0">
                <a:cs typeface="B Nazanin" panose="00000400000000000000" pitchFamily="2" charset="-78"/>
              </a:rPr>
              <a:t>شاخص جی بالاترین تعداد</a:t>
            </a:r>
            <a:r>
              <a:rPr lang="en-US" dirty="0">
                <a:cs typeface="B Nazanin" panose="00000400000000000000" pitchFamily="2" charset="-78"/>
              </a:rPr>
              <a:t> ( g ) </a:t>
            </a:r>
            <a:r>
              <a:rPr lang="ar-SA" dirty="0">
                <a:cs typeface="B Nazanin" panose="00000400000000000000" pitchFamily="2" charset="-78"/>
              </a:rPr>
              <a:t>مقالات است که 2 بار یا بیشتر به آن استناد شده باشد. این شاخص با استفاده از ضرایب خود، سعی دارد تا از تأثیر مقاله های پراستناد و کم استناد بر نتیجه گیری بکاهد و یکی از نواقص شاخص</a:t>
            </a:r>
            <a:r>
              <a:rPr lang="en-US" dirty="0">
                <a:cs typeface="B Nazanin" panose="00000400000000000000" pitchFamily="2" charset="-78"/>
              </a:rPr>
              <a:t> H </a:t>
            </a:r>
            <a:r>
              <a:rPr lang="ar-SA" dirty="0">
                <a:cs typeface="B Nazanin" panose="00000400000000000000" pitchFamily="2" charset="-78"/>
              </a:rPr>
              <a:t>را برطرف نماید. شاخص</a:t>
            </a:r>
            <a:r>
              <a:rPr lang="en-US" dirty="0">
                <a:cs typeface="B Nazanin" panose="00000400000000000000" pitchFamily="2" charset="-78"/>
              </a:rPr>
              <a:t> g </a:t>
            </a:r>
            <a:r>
              <a:rPr lang="ar-SA" dirty="0">
                <a:cs typeface="B Nazanin" panose="00000400000000000000" pitchFamily="2" charset="-78"/>
              </a:rPr>
              <a:t>برابر است با بالاترین رتبه در لیست نزولی مقالات به ترتیبی که</a:t>
            </a:r>
            <a:r>
              <a:rPr lang="en-US" dirty="0">
                <a:cs typeface="B Nazanin" panose="00000400000000000000" pitchFamily="2" charset="-78"/>
              </a:rPr>
              <a:t> g </a:t>
            </a:r>
            <a:r>
              <a:rPr lang="ar-SA" dirty="0">
                <a:cs typeface="B Nazanin" panose="00000400000000000000" pitchFamily="2" charset="-78"/>
              </a:rPr>
              <a:t>مقاله اول حداقل تعداد</a:t>
            </a:r>
            <a:r>
              <a:rPr lang="en-US" dirty="0">
                <a:cs typeface="B Nazanin" panose="00000400000000000000" pitchFamily="2" charset="-78"/>
              </a:rPr>
              <a:t> g2 </a:t>
            </a:r>
            <a:r>
              <a:rPr lang="ar-SA" dirty="0">
                <a:cs typeface="B Nazanin" panose="00000400000000000000" pitchFamily="2" charset="-78"/>
              </a:rPr>
              <a:t>استناد دریافت کرده باشند و مجموع استنادهای مقاله ها تا</a:t>
            </a:r>
            <a:r>
              <a:rPr lang="en-US" dirty="0">
                <a:cs typeface="B Nazanin" panose="00000400000000000000" pitchFamily="2" charset="-78"/>
              </a:rPr>
              <a:t> g </a:t>
            </a:r>
            <a:r>
              <a:rPr lang="ar-SA" dirty="0">
                <a:cs typeface="B Nazanin" panose="00000400000000000000" pitchFamily="2" charset="-78"/>
              </a:rPr>
              <a:t>، بزرگتر یا مساوی</a:t>
            </a:r>
            <a:r>
              <a:rPr lang="en-US" dirty="0">
                <a:cs typeface="B Nazanin" panose="00000400000000000000" pitchFamily="2" charset="-78"/>
              </a:rPr>
              <a:t> g2 </a:t>
            </a:r>
            <a:r>
              <a:rPr lang="ar-SA" dirty="0">
                <a:cs typeface="B Nazanin" panose="00000400000000000000" pitchFamily="2" charset="-78"/>
              </a:rPr>
              <a:t>باشد. بنابراین شاخص</a:t>
            </a:r>
            <a:r>
              <a:rPr lang="en-US" dirty="0">
                <a:cs typeface="B Nazanin" panose="00000400000000000000" pitchFamily="2" charset="-78"/>
              </a:rPr>
              <a:t> g </a:t>
            </a:r>
            <a:r>
              <a:rPr lang="ar-SA" dirty="0">
                <a:cs typeface="B Nazanin" panose="00000400000000000000" pitchFamily="2" charset="-78"/>
              </a:rPr>
              <a:t>نویسنده در مثال زیر برابر خواهد بود با 8 ، باید مجموعاً 8 به توان 2 یعنی 64 ارجاع داشته باشیم که با جمع هشت عدد 73 داریم که بزرگتر از 64 است</a:t>
            </a:r>
            <a:r>
              <a:rPr lang="en-US" dirty="0">
                <a:cs typeface="B Nazanin" panose="00000400000000000000" pitchFamily="2" charset="-78"/>
              </a:rPr>
              <a:t>.</a:t>
            </a:r>
          </a:p>
          <a:p>
            <a:endParaRPr lang="en-US" dirty="0"/>
          </a:p>
        </p:txBody>
      </p:sp>
    </p:spTree>
    <p:extLst>
      <p:ext uri="{BB962C8B-B14F-4D97-AF65-F5344CB8AC3E}">
        <p14:creationId xmlns:p14="http://schemas.microsoft.com/office/powerpoint/2010/main" val="21660071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b="1" dirty="0">
                <a:cs typeface="B Nazanin" panose="00000400000000000000" pitchFamily="2" charset="-78"/>
              </a:rPr>
              <a:t>شاخص جی </a:t>
            </a:r>
            <a:r>
              <a:rPr lang="en-US" b="1" dirty="0">
                <a:cs typeface="B Nazanin" panose="00000400000000000000" pitchFamily="2" charset="-78"/>
              </a:rPr>
              <a:t>(G Index)</a:t>
            </a:r>
            <a:endParaRPr lang="en-US" dirty="0"/>
          </a:p>
        </p:txBody>
      </p:sp>
      <p:pic>
        <p:nvPicPr>
          <p:cNvPr id="5" name="Content Placeholder 4"/>
          <p:cNvPicPr>
            <a:picLocks noGrp="1" noChangeAspect="1"/>
          </p:cNvPicPr>
          <p:nvPr>
            <p:ph idx="1"/>
          </p:nvPr>
        </p:nvPicPr>
        <p:blipFill rotWithShape="1">
          <a:blip r:embed="rId2"/>
          <a:srcRect l="5631" t="47283" r="9162" b="20188"/>
          <a:stretch/>
        </p:blipFill>
        <p:spPr>
          <a:xfrm>
            <a:off x="526092" y="2016689"/>
            <a:ext cx="11401999" cy="3482237"/>
          </a:xfrm>
          <a:prstGeom prst="rect">
            <a:avLst/>
          </a:prstGeom>
        </p:spPr>
      </p:pic>
    </p:spTree>
    <p:extLst>
      <p:ext uri="{BB962C8B-B14F-4D97-AF65-F5344CB8AC3E}">
        <p14:creationId xmlns:p14="http://schemas.microsoft.com/office/powerpoint/2010/main" val="8855730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rtl="1"/>
            <a:r>
              <a:rPr lang="ar-SA" b="1" dirty="0">
                <a:cs typeface="B Nazanin" panose="00000400000000000000" pitchFamily="2" charset="-78"/>
              </a:rPr>
              <a:t>شاخص ام </a:t>
            </a:r>
            <a:r>
              <a:rPr lang="en-US" b="1" dirty="0">
                <a:cs typeface="B Nazanin" panose="00000400000000000000" pitchFamily="2" charset="-78"/>
              </a:rPr>
              <a:t>(M-Index</a:t>
            </a:r>
            <a:r>
              <a:rPr lang="en-US" b="1" dirty="0" smtClean="0">
                <a:cs typeface="B Nazanin" panose="00000400000000000000" pitchFamily="2" charset="-78"/>
              </a:rPr>
              <a:t>)</a:t>
            </a:r>
            <a:endParaRPr lang="en-US" dirty="0">
              <a:cs typeface="B Nazanin" panose="00000400000000000000" pitchFamily="2" charset="-78"/>
            </a:endParaRPr>
          </a:p>
        </p:txBody>
      </p:sp>
      <p:sp>
        <p:nvSpPr>
          <p:cNvPr id="3" name="Content Placeholder 2"/>
          <p:cNvSpPr>
            <a:spLocks noGrp="1"/>
          </p:cNvSpPr>
          <p:nvPr>
            <p:ph idx="1"/>
          </p:nvPr>
        </p:nvSpPr>
        <p:spPr/>
        <p:txBody>
          <a:bodyPr/>
          <a:lstStyle/>
          <a:p>
            <a:pPr marL="0" indent="0" algn="r" rtl="1">
              <a:buNone/>
            </a:pPr>
            <a:r>
              <a:rPr lang="en-US" dirty="0" smtClean="0">
                <a:cs typeface="B Nazanin" panose="00000400000000000000" pitchFamily="2" charset="-78"/>
              </a:rPr>
              <a:t> </a:t>
            </a:r>
            <a:r>
              <a:rPr lang="fa-IR" dirty="0" smtClean="0">
                <a:cs typeface="B Nazanin" panose="00000400000000000000" pitchFamily="2" charset="-78"/>
              </a:rPr>
              <a:t>از ضعف های شاخص</a:t>
            </a:r>
            <a:r>
              <a:rPr lang="en-US" dirty="0" smtClean="0">
                <a:cs typeface="B Nazanin" panose="00000400000000000000" pitchFamily="2" charset="-78"/>
              </a:rPr>
              <a:t>H </a:t>
            </a:r>
            <a:r>
              <a:rPr lang="fa-IR" dirty="0" smtClean="0">
                <a:cs typeface="B Nazanin" panose="00000400000000000000" pitchFamily="2" charset="-78"/>
              </a:rPr>
              <a:t> این است که نویسندگان تازه کار به سبب کوتاه بودن عمر پژوهشی را نمی توان با نویسندگان کهنه کار مقایسه کرد </a:t>
            </a:r>
          </a:p>
          <a:p>
            <a:pPr marL="0" indent="0" algn="r" rtl="1">
              <a:buNone/>
            </a:pPr>
            <a:r>
              <a:rPr lang="fa-IR" dirty="0" smtClean="0">
                <a:cs typeface="B Nazanin" panose="00000400000000000000" pitchFamily="2" charset="-78"/>
              </a:rPr>
              <a:t>زیرا </a:t>
            </a:r>
            <a:r>
              <a:rPr lang="ar-SA" dirty="0" smtClean="0">
                <a:cs typeface="B Nazanin" panose="00000400000000000000" pitchFamily="2" charset="-78"/>
              </a:rPr>
              <a:t>شاخص</a:t>
            </a:r>
            <a:r>
              <a:rPr lang="en-US" dirty="0" smtClean="0">
                <a:cs typeface="B Nazanin" panose="00000400000000000000" pitchFamily="2" charset="-78"/>
              </a:rPr>
              <a:t> H </a:t>
            </a:r>
            <a:r>
              <a:rPr lang="ar-SA" dirty="0">
                <a:cs typeface="B Nazanin" panose="00000400000000000000" pitchFamily="2" charset="-78"/>
              </a:rPr>
              <a:t>هر پژوهشگر به طول مدت فعالیت پژوهشی وی بستگی دارد. </a:t>
            </a:r>
            <a:r>
              <a:rPr lang="fa-IR" dirty="0" smtClean="0">
                <a:cs typeface="B Nazanin" panose="00000400000000000000" pitchFamily="2" charset="-78"/>
              </a:rPr>
              <a:t>(</a:t>
            </a:r>
            <a:r>
              <a:rPr lang="ar-SA" dirty="0" smtClean="0">
                <a:cs typeface="B Nazanin" panose="00000400000000000000" pitchFamily="2" charset="-78"/>
              </a:rPr>
              <a:t> </a:t>
            </a:r>
            <a:r>
              <a:rPr lang="ar-SA" dirty="0">
                <a:cs typeface="B Nazanin" panose="00000400000000000000" pitchFamily="2" charset="-78"/>
              </a:rPr>
              <a:t>با گذشت زمان، تعداد مقالات و استنادها به آن افزایش </a:t>
            </a:r>
            <a:r>
              <a:rPr lang="ar-SA" dirty="0" smtClean="0">
                <a:cs typeface="B Nazanin" panose="00000400000000000000" pitchFamily="2" charset="-78"/>
              </a:rPr>
              <a:t>می­یابد</a:t>
            </a:r>
            <a:r>
              <a:rPr lang="fa-IR" dirty="0" smtClean="0">
                <a:cs typeface="B Nazanin" panose="00000400000000000000" pitchFamily="2" charset="-78"/>
              </a:rPr>
              <a:t>)</a:t>
            </a:r>
            <a:r>
              <a:rPr lang="ar-SA" dirty="0" smtClean="0">
                <a:cs typeface="B Nazanin" panose="00000400000000000000" pitchFamily="2" charset="-78"/>
              </a:rPr>
              <a:t>. </a:t>
            </a:r>
            <a:r>
              <a:rPr lang="ar-SA" dirty="0">
                <a:cs typeface="B Nazanin" panose="00000400000000000000" pitchFamily="2" charset="-78"/>
              </a:rPr>
              <a:t>به همین جهت، برای مقایسه پژوهشگران در مراحل مختلف دوره فعالیت آن ها، شاخص</a:t>
            </a:r>
            <a:r>
              <a:rPr lang="en-US" dirty="0">
                <a:cs typeface="B Nazanin" panose="00000400000000000000" pitchFamily="2" charset="-78"/>
              </a:rPr>
              <a:t> M </a:t>
            </a:r>
            <a:r>
              <a:rPr lang="ar-SA" dirty="0">
                <a:cs typeface="B Nazanin" panose="00000400000000000000" pitchFamily="2" charset="-78"/>
              </a:rPr>
              <a:t>معرفی شد</a:t>
            </a:r>
            <a:r>
              <a:rPr lang="ar-SA" dirty="0" smtClean="0">
                <a:cs typeface="B Nazanin" panose="00000400000000000000" pitchFamily="2" charset="-78"/>
              </a:rPr>
              <a:t>.</a:t>
            </a:r>
            <a:endParaRPr lang="fa-IR" dirty="0" smtClean="0">
              <a:cs typeface="B Nazanin" panose="00000400000000000000" pitchFamily="2" charset="-78"/>
            </a:endParaRPr>
          </a:p>
          <a:p>
            <a:pPr marL="0" indent="0" algn="r" rtl="1">
              <a:buNone/>
            </a:pPr>
            <a:r>
              <a:rPr lang="ar-SA" dirty="0" smtClean="0">
                <a:cs typeface="B Nazanin" panose="00000400000000000000" pitchFamily="2" charset="-78"/>
              </a:rPr>
              <a:t> </a:t>
            </a:r>
            <a:r>
              <a:rPr lang="ar-SA" dirty="0">
                <a:cs typeface="B Nazanin" panose="00000400000000000000" pitchFamily="2" charset="-78"/>
              </a:rPr>
              <a:t>این پارامتر در نتیجه تقسیم هرش هر پژوهشگر بر سن علمی وی به دست می­آید. منظور از سن علمی، شمار سال­هایی است که از زمان انتشار اولین مقاله او می­گذرد</a:t>
            </a:r>
            <a:r>
              <a:rPr lang="en-US" dirty="0">
                <a:cs typeface="B Nazanin" panose="00000400000000000000" pitchFamily="2" charset="-78"/>
              </a:rPr>
              <a:t>.</a:t>
            </a:r>
          </a:p>
          <a:p>
            <a:endParaRPr lang="en-US" dirty="0"/>
          </a:p>
        </p:txBody>
      </p:sp>
    </p:spTree>
    <p:extLst>
      <p:ext uri="{BB962C8B-B14F-4D97-AF65-F5344CB8AC3E}">
        <p14:creationId xmlns:p14="http://schemas.microsoft.com/office/powerpoint/2010/main" val="37257371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i10-Index</a:t>
            </a:r>
            <a:endParaRPr lang="en-US" b="1" dirty="0"/>
          </a:p>
        </p:txBody>
      </p:sp>
      <p:sp>
        <p:nvSpPr>
          <p:cNvPr id="3" name="Content Placeholder 2"/>
          <p:cNvSpPr>
            <a:spLocks noGrp="1"/>
          </p:cNvSpPr>
          <p:nvPr>
            <p:ph idx="1"/>
          </p:nvPr>
        </p:nvSpPr>
        <p:spPr/>
        <p:txBody>
          <a:bodyPr/>
          <a:lstStyle/>
          <a:p>
            <a:pPr algn="r" rtl="1" fontAlgn="base"/>
            <a:r>
              <a:rPr lang="ar-IQ" dirty="0">
                <a:cs typeface="B Nazanin" panose="00000400000000000000" pitchFamily="2" charset="-78"/>
              </a:rPr>
              <a:t>پارامتر </a:t>
            </a:r>
            <a:r>
              <a:rPr lang="en-US" dirty="0">
                <a:cs typeface="B Nazanin" panose="00000400000000000000" pitchFamily="2" charset="-78"/>
              </a:rPr>
              <a:t>i10-Index </a:t>
            </a:r>
            <a:r>
              <a:rPr lang="ar-IQ" dirty="0">
                <a:cs typeface="B Nazanin" panose="00000400000000000000" pitchFamily="2" charset="-78"/>
              </a:rPr>
              <a:t>توسط </a:t>
            </a:r>
            <a:r>
              <a:rPr lang="en-US" dirty="0">
                <a:cs typeface="B Nazanin" panose="00000400000000000000" pitchFamily="2" charset="-78"/>
              </a:rPr>
              <a:t>Google </a:t>
            </a:r>
            <a:r>
              <a:rPr lang="en-US" dirty="0" err="1">
                <a:cs typeface="B Nazanin" panose="00000400000000000000" pitchFamily="2" charset="-78"/>
              </a:rPr>
              <a:t>Scolar</a:t>
            </a:r>
            <a:r>
              <a:rPr lang="en-US" dirty="0">
                <a:cs typeface="B Nazanin" panose="00000400000000000000" pitchFamily="2" charset="-78"/>
              </a:rPr>
              <a:t> </a:t>
            </a:r>
            <a:r>
              <a:rPr lang="ar-IQ" dirty="0">
                <a:cs typeface="B Nazanin" panose="00000400000000000000" pitchFamily="2" charset="-78"/>
              </a:rPr>
              <a:t>و برای استفاده در </a:t>
            </a:r>
            <a:r>
              <a:rPr lang="en-US" dirty="0">
                <a:cs typeface="B Nazanin" panose="00000400000000000000" pitchFamily="2" charset="-78"/>
                <a:hlinkClick r:id="rId2"/>
              </a:rPr>
              <a:t>Google Scholar Citations</a:t>
            </a:r>
            <a:r>
              <a:rPr lang="en-US" dirty="0">
                <a:cs typeface="B Nazanin" panose="00000400000000000000" pitchFamily="2" charset="-78"/>
              </a:rPr>
              <a:t> </a:t>
            </a:r>
            <a:r>
              <a:rPr lang="ar-IQ" dirty="0">
                <a:cs typeface="B Nazanin" panose="00000400000000000000" pitchFamily="2" charset="-78"/>
              </a:rPr>
              <a:t>ساخته شده است. </a:t>
            </a:r>
            <a:endParaRPr lang="fa-IR" dirty="0">
              <a:cs typeface="B Nazanin" panose="00000400000000000000" pitchFamily="2" charset="-78"/>
            </a:endParaRPr>
          </a:p>
          <a:p>
            <a:pPr algn="r" rtl="1" fontAlgn="base"/>
            <a:endParaRPr lang="fa-IR" dirty="0">
              <a:cs typeface="B Nazanin" panose="00000400000000000000" pitchFamily="2" charset="-78"/>
            </a:endParaRPr>
          </a:p>
          <a:p>
            <a:pPr algn="r" rtl="1" fontAlgn="base"/>
            <a:r>
              <a:rPr lang="ar-IQ" dirty="0">
                <a:cs typeface="B Nazanin" panose="00000400000000000000" pitchFamily="2" charset="-78"/>
              </a:rPr>
              <a:t>پارامتر </a:t>
            </a:r>
            <a:r>
              <a:rPr lang="en-US" dirty="0">
                <a:cs typeface="B Nazanin" panose="00000400000000000000" pitchFamily="2" charset="-78"/>
              </a:rPr>
              <a:t>i10-Index </a:t>
            </a:r>
            <a:r>
              <a:rPr lang="ar-IQ" dirty="0">
                <a:cs typeface="B Nazanin" panose="00000400000000000000" pitchFamily="2" charset="-78"/>
              </a:rPr>
              <a:t>برابر است با تعداد اسنادی (مقاله، کتاب و سایر انواع گزارش‌ها) که بیش از ۱۰ بار به آنها </a:t>
            </a:r>
            <a:r>
              <a:rPr lang="ar-IQ" dirty="0">
                <a:cs typeface="B Nazanin" panose="00000400000000000000" pitchFamily="2" charset="-78"/>
                <a:hlinkClick r:id="rId3"/>
              </a:rPr>
              <a:t>استناد</a:t>
            </a:r>
            <a:r>
              <a:rPr lang="ar-IQ" dirty="0">
                <a:cs typeface="B Nazanin" panose="00000400000000000000" pitchFamily="2" charset="-78"/>
              </a:rPr>
              <a:t> شده است. </a:t>
            </a:r>
            <a:endParaRPr lang="fa-IR" dirty="0">
              <a:cs typeface="B Nazanin" panose="00000400000000000000" pitchFamily="2" charset="-78"/>
            </a:endParaRPr>
          </a:p>
          <a:p>
            <a:pPr algn="r" rtl="1" fontAlgn="base"/>
            <a:endParaRPr lang="ar-IQ" dirty="0">
              <a:cs typeface="B Nazanin" panose="00000400000000000000" pitchFamily="2" charset="-78"/>
            </a:endParaRPr>
          </a:p>
          <a:p>
            <a:pPr algn="r" rtl="1" fontAlgn="base"/>
            <a:r>
              <a:rPr lang="ar-IQ" dirty="0">
                <a:cs typeface="B Nazanin" panose="00000400000000000000" pitchFamily="2" charset="-78"/>
              </a:rPr>
              <a:t>این پارامتر فقط توسط گوگل و به عنوان معیاری ساده برای اندازه‌گیری میزان فعالیت علمی دانشمندان به کار می‌رود.</a:t>
            </a:r>
          </a:p>
          <a:p>
            <a:pPr algn="r" rtl="1"/>
            <a:endParaRPr lang="en-US" dirty="0"/>
          </a:p>
        </p:txBody>
      </p:sp>
    </p:spTree>
    <p:extLst>
      <p:ext uri="{BB962C8B-B14F-4D97-AF65-F5344CB8AC3E}">
        <p14:creationId xmlns:p14="http://schemas.microsoft.com/office/powerpoint/2010/main" val="31158068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en-US" b="1" dirty="0">
                <a:cs typeface="B Nazanin" panose="00000400000000000000" pitchFamily="2" charset="-78"/>
              </a:rPr>
              <a:t>H5-Index</a:t>
            </a:r>
            <a:endParaRPr lang="en-US" b="1" dirty="0"/>
          </a:p>
        </p:txBody>
      </p:sp>
      <p:sp>
        <p:nvSpPr>
          <p:cNvPr id="3" name="Content Placeholder 2"/>
          <p:cNvSpPr>
            <a:spLocks noGrp="1"/>
          </p:cNvSpPr>
          <p:nvPr>
            <p:ph idx="1"/>
          </p:nvPr>
        </p:nvSpPr>
        <p:spPr/>
        <p:txBody>
          <a:bodyPr/>
          <a:lstStyle/>
          <a:p>
            <a:pPr algn="r" rtl="1"/>
            <a:r>
              <a:rPr lang="ar-IQ" dirty="0">
                <a:cs typeface="B Nazanin" panose="00000400000000000000" pitchFamily="2" charset="-78"/>
              </a:rPr>
              <a:t>اﯾﻦ ﺷﺎﺧﺺ، ﺑﺮ اﺳﺎس داده ﻫﺎي ﭘﻨﺞ ﺳﺎل ﮔﺬﺷﺘﻪ ﺑﻨﯿﺎن ﻧﻬﺎده ﺷﺪه اﺳﺖ. </a:t>
            </a:r>
            <a:endParaRPr lang="fa-IR" dirty="0" smtClean="0">
              <a:cs typeface="B Nazanin" panose="00000400000000000000" pitchFamily="2" charset="-78"/>
            </a:endParaRPr>
          </a:p>
          <a:p>
            <a:pPr algn="r" rtl="1"/>
            <a:r>
              <a:rPr lang="ar-IQ" dirty="0" smtClean="0">
                <a:cs typeface="B Nazanin" panose="00000400000000000000" pitchFamily="2" charset="-78"/>
              </a:rPr>
              <a:t>ﺗﻘﺮﯾﺒﺎً </a:t>
            </a:r>
            <a:r>
              <a:rPr lang="ar-IQ" dirty="0">
                <a:cs typeface="B Nazanin" panose="00000400000000000000" pitchFamily="2" charset="-78"/>
              </a:rPr>
              <a:t>ﻣﺸﺎﺑﻪ </a:t>
            </a:r>
            <a:r>
              <a:rPr lang="ar-IQ" dirty="0" smtClean="0">
                <a:cs typeface="B Nazanin" panose="00000400000000000000" pitchFamily="2" charset="-78"/>
              </a:rPr>
              <a:t>ﺷﺎﺧﺺ </a:t>
            </a:r>
            <a:r>
              <a:rPr lang="en-US" dirty="0" smtClean="0">
                <a:cs typeface="B Nazanin" panose="00000400000000000000" pitchFamily="2" charset="-78"/>
              </a:rPr>
              <a:t>H </a:t>
            </a:r>
            <a:r>
              <a:rPr lang="fa-IR" dirty="0" smtClean="0">
                <a:cs typeface="B Nazanin" panose="00000400000000000000" pitchFamily="2" charset="-78"/>
              </a:rPr>
              <a:t> </a:t>
            </a:r>
            <a:r>
              <a:rPr lang="ar-IQ" dirty="0" smtClean="0">
                <a:cs typeface="B Nazanin" panose="00000400000000000000" pitchFamily="2" charset="-78"/>
              </a:rPr>
              <a:t>اﺳﺖ</a:t>
            </a:r>
            <a:r>
              <a:rPr lang="ar-IQ" dirty="0">
                <a:cs typeface="B Nazanin" panose="00000400000000000000" pitchFamily="2" charset="-78"/>
              </a:rPr>
              <a:t>؛ اﻣﺎ ﺑﯿﺸﺘﺮ ﺑﺮاي ﺳﻨﺠﺶ ﺟﺎﯾﮕﺎه و رﺗﺒﻪ ﯾﮏ ﻧﺸﺮﯾﻪ اﺳﺘﻔﺎده ﻣﯽ ﺷﻮد ﺗﺎ ﯾﮏ ﻧﻮﯾﺴﻨﺪه.</a:t>
            </a:r>
          </a:p>
          <a:p>
            <a:pPr algn="r" rtl="1"/>
            <a:r>
              <a:rPr lang="ar-IQ" dirty="0">
                <a:cs typeface="B Nazanin" panose="00000400000000000000" pitchFamily="2" charset="-78"/>
              </a:rPr>
              <a:t>ﺑﺮاي ﻣﺜﺎل: زﻣﺎﻧﯽ ﮐﻪ ﺳﺎل 2020 ﻣﯿﻼدي ﺑﺮاي ﺗﻌﯿﯿﻦ ﺷﺎﺧﺺ ﻋﺪد </a:t>
            </a:r>
            <a:r>
              <a:rPr lang="en-US" dirty="0">
                <a:cs typeface="B Nazanin" panose="00000400000000000000" pitchFamily="2" charset="-78"/>
              </a:rPr>
              <a:t>H5 </a:t>
            </a:r>
            <a:r>
              <a:rPr lang="fa-IR" dirty="0" smtClean="0">
                <a:cs typeface="B Nazanin" panose="00000400000000000000" pitchFamily="2" charset="-78"/>
              </a:rPr>
              <a:t> </a:t>
            </a:r>
            <a:r>
              <a:rPr lang="ar-IQ" dirty="0" smtClean="0">
                <a:cs typeface="B Nazanin" panose="00000400000000000000" pitchFamily="2" charset="-78"/>
              </a:rPr>
              <a:t>اﻧﺘﺨﺎب </a:t>
            </a:r>
            <a:r>
              <a:rPr lang="ar-IQ" dirty="0">
                <a:cs typeface="B Nazanin" panose="00000400000000000000" pitchFamily="2" charset="-78"/>
              </a:rPr>
              <a:t>ﻣﯽ ﺷﻮد، »ﺷﺎﺧﺺ </a:t>
            </a:r>
            <a:r>
              <a:rPr lang="en-US" dirty="0">
                <a:cs typeface="B Nazanin" panose="00000400000000000000" pitchFamily="2" charset="-78"/>
              </a:rPr>
              <a:t>H5« </a:t>
            </a:r>
            <a:r>
              <a:rPr lang="ar-IQ" dirty="0">
                <a:cs typeface="B Nazanin" panose="00000400000000000000" pitchFamily="2" charset="-78"/>
              </a:rPr>
              <a:t>ﻧﺸﺎن دﻫﻨﺪه ﺳﺎل ﻫﺎي 2020-2016 ﻣﯿﻼدي اﺳﺖ.</a:t>
            </a:r>
            <a:endParaRPr lang="en-US" dirty="0">
              <a:cs typeface="B Nazanin" panose="00000400000000000000" pitchFamily="2" charset="-78"/>
            </a:endParaRPr>
          </a:p>
        </p:txBody>
      </p:sp>
    </p:spTree>
    <p:extLst>
      <p:ext uri="{BB962C8B-B14F-4D97-AF65-F5344CB8AC3E}">
        <p14:creationId xmlns:p14="http://schemas.microsoft.com/office/powerpoint/2010/main" val="5460519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IQ" b="1" dirty="0">
                <a:cs typeface="B Nazanin" panose="00000400000000000000" pitchFamily="2" charset="-78"/>
              </a:rPr>
              <a:t>ﻧﻮﯾﺴﻨﺪﮔﺎن ﯾﮏ 1% </a:t>
            </a:r>
            <a:r>
              <a:rPr lang="ar-IQ" b="1" dirty="0" smtClean="0">
                <a:cs typeface="B Nazanin" panose="00000400000000000000" pitchFamily="2" charset="-78"/>
              </a:rPr>
              <a:t>ﺑﺮﺗﺮ</a:t>
            </a:r>
            <a:r>
              <a:rPr lang="fa-IR" b="1" dirty="0" smtClean="0">
                <a:cs typeface="B Nazanin" panose="00000400000000000000" pitchFamily="2" charset="-78"/>
              </a:rPr>
              <a:t/>
            </a:r>
            <a:br>
              <a:rPr lang="fa-IR" b="1" dirty="0" smtClean="0">
                <a:cs typeface="B Nazanin" panose="00000400000000000000" pitchFamily="2" charset="-78"/>
              </a:rPr>
            </a:br>
            <a:r>
              <a:rPr lang="fa-IR" b="1" dirty="0" smtClean="0">
                <a:cs typeface="B Nazanin" panose="00000400000000000000" pitchFamily="2" charset="-78"/>
              </a:rPr>
              <a:t> </a:t>
            </a:r>
            <a:r>
              <a:rPr lang="en-US" b="1" dirty="0">
                <a:cs typeface="B Nazanin" panose="00000400000000000000" pitchFamily="2" charset="-78"/>
              </a:rPr>
              <a:t>Essential Science Indicators</a:t>
            </a:r>
          </a:p>
        </p:txBody>
      </p:sp>
      <p:sp>
        <p:nvSpPr>
          <p:cNvPr id="3" name="Content Placeholder 2"/>
          <p:cNvSpPr>
            <a:spLocks noGrp="1"/>
          </p:cNvSpPr>
          <p:nvPr>
            <p:ph idx="1"/>
          </p:nvPr>
        </p:nvSpPr>
        <p:spPr/>
        <p:txBody>
          <a:bodyPr/>
          <a:lstStyle/>
          <a:p>
            <a:pPr marL="0" indent="0" algn="justLow" rtl="1">
              <a:buNone/>
            </a:pPr>
            <a:r>
              <a:rPr lang="en-US" dirty="0" smtClean="0"/>
              <a:t>- </a:t>
            </a:r>
            <a:r>
              <a:rPr lang="en-US" dirty="0" smtClean="0">
                <a:cs typeface="B Nazanin" panose="00000400000000000000" pitchFamily="2" charset="-78"/>
              </a:rPr>
              <a:t>ESI  </a:t>
            </a:r>
            <a:r>
              <a:rPr lang="ar-IQ" dirty="0">
                <a:cs typeface="B Nazanin" panose="00000400000000000000" pitchFamily="2" charset="-78"/>
              </a:rPr>
              <a:t>اﺑﺰار ﻣﺒﺘﻨﯽ ﺑﺮ وب اﺳﺖ ﮐﻪ ﻣﺤﻘﻘﺎن و ارزﯾﺎﺑﺎن ﺗﺤﻘﯿﻘﺎت را ﻗﺎدر ﺑﻪ ﺳﻨﺠﺶ ﻋﻠﻮم و ﺗﻌﯿﯿﻦ ﮔﺮاﯾﺶ ﻫﺮ ﻓﯿﻠﺪ ﻣﻮﺿﻮﻋﯽ ﻣﯽ ﮐﻨﺪ و از ﺻﻔﺤﻪ ﭘﺎﯾﮕﺎه </a:t>
            </a:r>
            <a:r>
              <a:rPr lang="en-US" dirty="0">
                <a:cs typeface="B Nazanin" panose="00000400000000000000" pitchFamily="2" charset="-78"/>
              </a:rPr>
              <a:t>Web of Science </a:t>
            </a:r>
            <a:r>
              <a:rPr lang="ar-IQ" dirty="0">
                <a:cs typeface="B Nazanin" panose="00000400000000000000" pitchFamily="2" charset="-78"/>
              </a:rPr>
              <a:t>در دﺳﺘﺮس ﻗﺮار ﻣﯽ ﮔﯿﺮد</a:t>
            </a:r>
            <a:r>
              <a:rPr lang="ar-IQ" dirty="0" smtClean="0">
                <a:cs typeface="B Nazanin" panose="00000400000000000000" pitchFamily="2" charset="-78"/>
              </a:rPr>
              <a:t>.</a:t>
            </a:r>
            <a:endParaRPr lang="fa-IR" dirty="0" smtClean="0">
              <a:cs typeface="B Nazanin" panose="00000400000000000000" pitchFamily="2" charset="-78"/>
            </a:endParaRPr>
          </a:p>
          <a:p>
            <a:pPr marL="0" indent="0" algn="justLow" rtl="1">
              <a:buNone/>
            </a:pPr>
            <a:r>
              <a:rPr lang="fa-IR" dirty="0" smtClean="0">
                <a:cs typeface="B Nazanin" panose="00000400000000000000" pitchFamily="2" charset="-78"/>
              </a:rPr>
              <a:t>اﯾﻦ </a:t>
            </a:r>
            <a:r>
              <a:rPr lang="fa-IR" dirty="0">
                <a:cs typeface="B Nazanin" panose="00000400000000000000" pitchFamily="2" charset="-78"/>
              </a:rPr>
              <a:t>اﺑﺰار ﺑﺮاﺳﺎس ﺣﺪ آﺳﺘﺎﻧﻪ اﺳﺘﻨﺎدي ﺗﻌﯿﯿﻦ  ﺷﺪه در ﻫﺮ رﺷﺘﻪ ﻣﻮﺿﻮﻋﯽ و ﻣﺠﻤﻮع رﺷﺘﻪ ﻫﺎ، ﭘﺲ از ﻣﺤﺎﺳﺒﻪ ﺗﻌﺪاد اﺳﺘﻨﺎدﻫﺎ، </a:t>
            </a:r>
            <a:r>
              <a:rPr lang="fa-IR" dirty="0" smtClean="0">
                <a:cs typeface="B Nazanin" panose="00000400000000000000" pitchFamily="2" charset="-78"/>
              </a:rPr>
              <a:t>1درﺻﺪ داﻧﺸﻤﻨﺪان برتر </a:t>
            </a:r>
            <a:r>
              <a:rPr lang="fa-IR" dirty="0">
                <a:cs typeface="B Nazanin" panose="00000400000000000000" pitchFamily="2" charset="-78"/>
              </a:rPr>
              <a:t>و ﻣﻮﺳﺴﻪ ﻫﺎ </a:t>
            </a:r>
            <a:r>
              <a:rPr lang="fa-IR" dirty="0" smtClean="0">
                <a:cs typeface="B Nazanin" panose="00000400000000000000" pitchFamily="2" charset="-78"/>
              </a:rPr>
              <a:t>ی برتر و 50 درﺻﺪ برتر </a:t>
            </a:r>
            <a:r>
              <a:rPr lang="fa-IR" dirty="0">
                <a:cs typeface="B Nazanin" panose="00000400000000000000" pitchFamily="2" charset="-78"/>
              </a:rPr>
              <a:t>ﻣﺠﻠﻪ ﻫﺎ و ﮐﺸﻮرﻫﺎ را </a:t>
            </a:r>
            <a:r>
              <a:rPr lang="fa-IR" dirty="0" smtClean="0">
                <a:cs typeface="B Nazanin" panose="00000400000000000000" pitchFamily="2" charset="-78"/>
              </a:rPr>
              <a:t>معرفی می کند.</a:t>
            </a:r>
            <a:endParaRPr lang="fa-IR" dirty="0" smtClean="0">
              <a:cs typeface="B Nazanin" panose="00000400000000000000" pitchFamily="2" charset="-78"/>
            </a:endParaRPr>
          </a:p>
          <a:p>
            <a:pPr marL="0" indent="0" algn="justLow" rtl="1">
              <a:buNone/>
            </a:pPr>
            <a:r>
              <a:rPr lang="en-US" dirty="0" smtClean="0">
                <a:cs typeface="B Nazanin" panose="00000400000000000000" pitchFamily="2" charset="-78"/>
              </a:rPr>
              <a:t>- ESI  </a:t>
            </a:r>
            <a:r>
              <a:rPr lang="fa-IR" dirty="0">
                <a:cs typeface="B Nazanin" panose="00000400000000000000" pitchFamily="2" charset="-78"/>
              </a:rPr>
              <a:t>ﭘﺮاﺳﺘﻨﺎدﺗﺮﯾﻦ ﻣﻘﺎﻻت10  ﺳﺎل </a:t>
            </a:r>
            <a:r>
              <a:rPr lang="fa-IR" dirty="0" smtClean="0">
                <a:cs typeface="B Nazanin" panose="00000400000000000000" pitchFamily="2" charset="-78"/>
              </a:rPr>
              <a:t>ﮔﺬﺷﺘﻪ و نیز </a:t>
            </a:r>
            <a:r>
              <a:rPr lang="fa-IR" dirty="0">
                <a:cs typeface="B Nazanin" panose="00000400000000000000" pitchFamily="2" charset="-78"/>
              </a:rPr>
              <a:t>ﻣﻘﺎﻻت داغ در دو ﺳﺎل ﮔﺬﺷﺘﻪ و ﺗﺤﻠﯿﻞ ﻫﺎي اﺳﺘﻨﺎدي </a:t>
            </a:r>
            <a:r>
              <a:rPr lang="fa-IR" dirty="0" smtClean="0">
                <a:cs typeface="B Nazanin" panose="00000400000000000000" pitchFamily="2" charset="-78"/>
              </a:rPr>
              <a:t>ﻣﺮﺑﻮﻃﻪ به انها  </a:t>
            </a:r>
            <a:r>
              <a:rPr lang="fa-IR" dirty="0">
                <a:cs typeface="B Nazanin" panose="00000400000000000000" pitchFamily="2" charset="-78"/>
              </a:rPr>
              <a:t>را ﭘﻮﺷﺶ ﻣﯽ دﻫﺪ.</a:t>
            </a:r>
            <a:endParaRPr lang="fa-IR" dirty="0" smtClean="0">
              <a:cs typeface="B Nazanin" panose="00000400000000000000" pitchFamily="2" charset="-78"/>
            </a:endParaRPr>
          </a:p>
          <a:p>
            <a:pPr algn="r" rtl="1"/>
            <a:endParaRPr lang="en-US" dirty="0"/>
          </a:p>
        </p:txBody>
      </p:sp>
    </p:spTree>
    <p:extLst>
      <p:ext uri="{BB962C8B-B14F-4D97-AF65-F5344CB8AC3E}">
        <p14:creationId xmlns:p14="http://schemas.microsoft.com/office/powerpoint/2010/main" val="2591468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en-US" b="1" dirty="0"/>
              <a:t>Top Papers </a:t>
            </a:r>
            <a:r>
              <a:rPr lang="ar-IQ" b="1" dirty="0"/>
              <a:t>ﻣﻘﺎﻻت ﺑﺮﺗﺮ</a:t>
            </a:r>
            <a:endParaRPr lang="en-US" b="1" dirty="0"/>
          </a:p>
        </p:txBody>
      </p:sp>
      <p:sp>
        <p:nvSpPr>
          <p:cNvPr id="3" name="Content Placeholder 2"/>
          <p:cNvSpPr>
            <a:spLocks noGrp="1"/>
          </p:cNvSpPr>
          <p:nvPr>
            <p:ph idx="1"/>
          </p:nvPr>
        </p:nvSpPr>
        <p:spPr>
          <a:xfrm>
            <a:off x="838200" y="1427967"/>
            <a:ext cx="10515600" cy="4748996"/>
          </a:xfrm>
        </p:spPr>
        <p:txBody>
          <a:bodyPr>
            <a:normAutofit/>
          </a:bodyPr>
          <a:lstStyle/>
          <a:p>
            <a:pPr marL="0" indent="0" algn="r" rtl="1">
              <a:buNone/>
            </a:pPr>
            <a:r>
              <a:rPr lang="en-US" dirty="0" smtClean="0">
                <a:cs typeface="B Nazanin" panose="00000400000000000000" pitchFamily="2" charset="-78"/>
              </a:rPr>
              <a:t> - Top </a:t>
            </a:r>
            <a:r>
              <a:rPr lang="en-US" dirty="0">
                <a:cs typeface="B Nazanin" panose="00000400000000000000" pitchFamily="2" charset="-78"/>
              </a:rPr>
              <a:t>Papers  </a:t>
            </a:r>
            <a:r>
              <a:rPr lang="ar-IQ" dirty="0">
                <a:cs typeface="B Nazanin" panose="00000400000000000000" pitchFamily="2" charset="-78"/>
              </a:rPr>
              <a:t>ﺑﻪ ﮔﺮوﻫﯽ از ﻣﻘﺎﻻت ﮔﻔﺘﻪ ﻣﯽ ﺷﻮد ﮐﻪ ﺗﻌﺪاد اﺳﺘﻨﺎدﻫﺎي زﯾﺎدي را درﯾﺎﻓﺖ ﮐﺮده اﻧﺪ</a:t>
            </a:r>
            <a:r>
              <a:rPr lang="ar-IQ" dirty="0" smtClean="0">
                <a:cs typeface="B Nazanin" panose="00000400000000000000" pitchFamily="2" charset="-78"/>
              </a:rPr>
              <a:t>.</a:t>
            </a:r>
            <a:endParaRPr lang="en-US" dirty="0" smtClean="0">
              <a:cs typeface="B Nazanin" panose="00000400000000000000" pitchFamily="2" charset="-78"/>
            </a:endParaRPr>
          </a:p>
          <a:p>
            <a:pPr marL="0" indent="0" algn="r" rtl="1">
              <a:buNone/>
            </a:pPr>
            <a:endParaRPr lang="en-US" dirty="0" smtClean="0">
              <a:cs typeface="B Nazanin" panose="00000400000000000000" pitchFamily="2" charset="-78"/>
            </a:endParaRPr>
          </a:p>
          <a:p>
            <a:pPr marL="0" indent="0" algn="r" rtl="1">
              <a:buNone/>
            </a:pPr>
            <a:r>
              <a:rPr lang="ar-SA" dirty="0">
                <a:cs typeface="B Nazanin" panose="00000400000000000000" pitchFamily="2" charset="-78"/>
              </a:rPr>
              <a:t>در سایت مؤسسه </a:t>
            </a:r>
            <a:r>
              <a:rPr lang="en-US" dirty="0">
                <a:cs typeface="B Nazanin" panose="00000400000000000000" pitchFamily="2" charset="-78"/>
              </a:rPr>
              <a:t>ISI، </a:t>
            </a:r>
            <a:r>
              <a:rPr lang="ar-SA" dirty="0">
                <a:cs typeface="B Nazanin" panose="00000400000000000000" pitchFamily="2" charset="-78"/>
              </a:rPr>
              <a:t>بخشی وجود دارد به نام </a:t>
            </a:r>
            <a:r>
              <a:rPr lang="en-US" dirty="0">
                <a:cs typeface="B Nazanin" panose="00000400000000000000" pitchFamily="2" charset="-78"/>
              </a:rPr>
              <a:t>Essential Science Indicator  </a:t>
            </a:r>
            <a:r>
              <a:rPr lang="fa-IR" dirty="0" smtClean="0">
                <a:cs typeface="B Nazanin" panose="00000400000000000000" pitchFamily="2" charset="-78"/>
              </a:rPr>
              <a:t> </a:t>
            </a:r>
            <a:r>
              <a:rPr lang="ar-SA" dirty="0" smtClean="0">
                <a:cs typeface="B Nazanin" panose="00000400000000000000" pitchFamily="2" charset="-78"/>
              </a:rPr>
              <a:t>که </a:t>
            </a:r>
            <a:r>
              <a:rPr lang="ar-SA" dirty="0">
                <a:cs typeface="B Nazanin" panose="00000400000000000000" pitchFamily="2" charset="-78"/>
              </a:rPr>
              <a:t>پراستنادترین مقالات را معرفی می‌کند. در این بخش، مقالاتی که در طول دو سال گذشته، بیشترین ارجاعات را کسب کرده‌ باشند، معرفی می‌شوند و گاه تحت عنوان مقالات داغ شناخته می‌شوند.</a:t>
            </a:r>
            <a:endParaRPr lang="en-US" dirty="0">
              <a:cs typeface="B Nazanin" panose="00000400000000000000" pitchFamily="2" charset="-78"/>
            </a:endParaRPr>
          </a:p>
          <a:p>
            <a:pPr marL="0" indent="0" algn="r" rtl="1">
              <a:buNone/>
            </a:pPr>
            <a:endParaRPr lang="en-US" dirty="0" smtClean="0">
              <a:cs typeface="B Nazanin" panose="00000400000000000000" pitchFamily="2" charset="-78"/>
            </a:endParaRPr>
          </a:p>
          <a:p>
            <a:pPr marL="0" indent="0">
              <a:buNone/>
            </a:pPr>
            <a:endParaRPr lang="en-US" dirty="0" smtClean="0">
              <a:cs typeface="B Nazanin" panose="00000400000000000000" pitchFamily="2" charset="-78"/>
            </a:endParaRPr>
          </a:p>
          <a:p>
            <a:pPr marL="0" indent="0" algn="r" rtl="1">
              <a:buNone/>
            </a:pPr>
            <a:r>
              <a:rPr lang="en-US" dirty="0">
                <a:cs typeface="B Nazanin" panose="00000400000000000000" pitchFamily="2" charset="-78"/>
              </a:rPr>
              <a:t>Top Papers </a:t>
            </a:r>
            <a:r>
              <a:rPr lang="ar-IQ" dirty="0">
                <a:cs typeface="B Nazanin" panose="00000400000000000000" pitchFamily="2" charset="-78"/>
              </a:rPr>
              <a:t>ﺑﻪ دو دﺳﺘﻪ ﺗﻘﺴﯿﻢ ﻣﯽ ﺷﻮﻧﺪ</a:t>
            </a:r>
            <a:r>
              <a:rPr lang="ar-IQ" dirty="0" smtClean="0">
                <a:cs typeface="B Nazanin" panose="00000400000000000000" pitchFamily="2" charset="-78"/>
              </a:rPr>
              <a:t>.</a:t>
            </a:r>
            <a:endParaRPr lang="en-US" dirty="0" smtClean="0">
              <a:cs typeface="B Nazanin" panose="00000400000000000000" pitchFamily="2" charset="-78"/>
            </a:endParaRPr>
          </a:p>
          <a:p>
            <a:pPr marL="0" indent="0" algn="r" rtl="1">
              <a:buNone/>
            </a:pPr>
            <a:endParaRPr lang="en-US" dirty="0" smtClean="0">
              <a:cs typeface="B Nazanin" panose="00000400000000000000" pitchFamily="2" charset="-78"/>
            </a:endParaRPr>
          </a:p>
          <a:p>
            <a:pPr marL="457200" lvl="1" indent="0" algn="r" rtl="1">
              <a:buNone/>
            </a:pPr>
            <a:r>
              <a:rPr lang="ar-IQ" dirty="0">
                <a:cs typeface="B Nazanin" panose="00000400000000000000" pitchFamily="2" charset="-78"/>
              </a:rPr>
              <a:t>١. ﻣﻘﺎﻻت داغ </a:t>
            </a:r>
            <a:r>
              <a:rPr lang="en-US" dirty="0" smtClean="0">
                <a:cs typeface="B Nazanin" panose="00000400000000000000" pitchFamily="2" charset="-78"/>
              </a:rPr>
              <a:t>)</a:t>
            </a:r>
            <a:r>
              <a:rPr lang="ar-IQ" dirty="0" smtClean="0">
                <a:cs typeface="B Nazanin" panose="00000400000000000000" pitchFamily="2" charset="-78"/>
              </a:rPr>
              <a:t>ﯾﮏ </a:t>
            </a:r>
            <a:r>
              <a:rPr lang="ar-IQ" dirty="0">
                <a:cs typeface="B Nazanin" panose="00000400000000000000" pitchFamily="2" charset="-78"/>
              </a:rPr>
              <a:t>دﻫﻢ درﺻﺪ </a:t>
            </a:r>
            <a:r>
              <a:rPr lang="ar-IQ" dirty="0" smtClean="0">
                <a:cs typeface="B Nazanin" panose="00000400000000000000" pitchFamily="2" charset="-78"/>
              </a:rPr>
              <a:t>ﺑﺮﺗﺮ</a:t>
            </a:r>
            <a:r>
              <a:rPr lang="en-US" dirty="0" smtClean="0">
                <a:cs typeface="B Nazanin" panose="00000400000000000000" pitchFamily="2" charset="-78"/>
              </a:rPr>
              <a:t>(</a:t>
            </a:r>
          </a:p>
          <a:p>
            <a:pPr marL="457200" lvl="1" indent="0" algn="r" rtl="1">
              <a:buNone/>
            </a:pPr>
            <a:r>
              <a:rPr lang="ar-IQ" dirty="0">
                <a:cs typeface="B Nazanin" panose="00000400000000000000" pitchFamily="2" charset="-78"/>
              </a:rPr>
              <a:t>٢. ﻣﻘﺎﻻت ﭘﺮاﺳﺘﻨﺎد </a:t>
            </a:r>
            <a:r>
              <a:rPr lang="en-US" dirty="0" smtClean="0">
                <a:cs typeface="B Nazanin" panose="00000400000000000000" pitchFamily="2" charset="-78"/>
              </a:rPr>
              <a:t>)</a:t>
            </a:r>
            <a:r>
              <a:rPr lang="ar-IQ" dirty="0" smtClean="0">
                <a:cs typeface="B Nazanin" panose="00000400000000000000" pitchFamily="2" charset="-78"/>
              </a:rPr>
              <a:t>ﻣﻘﺎﻻت </a:t>
            </a:r>
            <a:r>
              <a:rPr lang="ar-IQ" dirty="0">
                <a:cs typeface="B Nazanin" panose="00000400000000000000" pitchFamily="2" charset="-78"/>
              </a:rPr>
              <a:t>ﯾﮏ درﺻﺪ </a:t>
            </a:r>
            <a:r>
              <a:rPr lang="ar-IQ" dirty="0" smtClean="0">
                <a:cs typeface="B Nazanin" panose="00000400000000000000" pitchFamily="2" charset="-78"/>
              </a:rPr>
              <a:t>ﺑﺮﺗﺮ</a:t>
            </a:r>
            <a:r>
              <a:rPr lang="en-US" dirty="0" smtClean="0">
                <a:cs typeface="B Nazanin" panose="00000400000000000000" pitchFamily="2" charset="-78"/>
              </a:rPr>
              <a:t>(</a:t>
            </a:r>
            <a:endParaRPr lang="en-US" dirty="0">
              <a:cs typeface="B Nazanin" panose="00000400000000000000" pitchFamily="2" charset="-78"/>
            </a:endParaRPr>
          </a:p>
        </p:txBody>
      </p:sp>
      <p:pic>
        <p:nvPicPr>
          <p:cNvPr id="5" name="Picture 4"/>
          <p:cNvPicPr>
            <a:picLocks noChangeAspect="1"/>
          </p:cNvPicPr>
          <p:nvPr/>
        </p:nvPicPr>
        <p:blipFill>
          <a:blip r:embed="rId2"/>
          <a:stretch>
            <a:fillRect/>
          </a:stretch>
        </p:blipFill>
        <p:spPr>
          <a:xfrm>
            <a:off x="838200" y="4006732"/>
            <a:ext cx="3508650" cy="2170231"/>
          </a:xfrm>
          <a:prstGeom prst="rect">
            <a:avLst/>
          </a:prstGeom>
        </p:spPr>
      </p:pic>
    </p:spTree>
    <p:extLst>
      <p:ext uri="{BB962C8B-B14F-4D97-AF65-F5344CB8AC3E}">
        <p14:creationId xmlns:p14="http://schemas.microsoft.com/office/powerpoint/2010/main" val="618646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dirty="0" smtClean="0">
                <a:cs typeface="B Nazanin" panose="00000400000000000000" pitchFamily="2" charset="-78"/>
              </a:rPr>
              <a:t>تعریف </a:t>
            </a:r>
            <a:r>
              <a:rPr lang="ar-IQ" dirty="0" smtClean="0">
                <a:cs typeface="B Nazanin" panose="00000400000000000000" pitchFamily="2" charset="-78"/>
              </a:rPr>
              <a:t>علم سنجی</a:t>
            </a:r>
            <a:endParaRPr lang="en-US" dirty="0">
              <a:cs typeface="B Nazanin" panose="00000400000000000000" pitchFamily="2" charset="-78"/>
            </a:endParaRPr>
          </a:p>
        </p:txBody>
      </p:sp>
      <p:sp>
        <p:nvSpPr>
          <p:cNvPr id="3" name="Content Placeholder 2"/>
          <p:cNvSpPr>
            <a:spLocks noGrp="1"/>
          </p:cNvSpPr>
          <p:nvPr>
            <p:ph idx="1"/>
          </p:nvPr>
        </p:nvSpPr>
        <p:spPr/>
        <p:txBody>
          <a:bodyPr>
            <a:noAutofit/>
          </a:bodyPr>
          <a:lstStyle/>
          <a:p>
            <a:pPr marL="0" indent="0" algn="r" rtl="1">
              <a:buNone/>
            </a:pPr>
            <a:r>
              <a:rPr lang="ar-IQ" sz="3600" dirty="0" smtClean="0">
                <a:latin typeface="+mj-lt"/>
                <a:ea typeface="+mj-ea"/>
                <a:cs typeface="B Nazanin" panose="00000400000000000000" pitchFamily="2" charset="-78"/>
              </a:rPr>
              <a:t>علم سنجی (</a:t>
            </a:r>
            <a:r>
              <a:rPr lang="en-US" sz="3600" dirty="0" err="1" smtClean="0">
                <a:latin typeface="+mj-lt"/>
                <a:ea typeface="+mj-ea"/>
                <a:cs typeface="B Nazanin" panose="00000400000000000000" pitchFamily="2" charset="-78"/>
              </a:rPr>
              <a:t>Scientometrics</a:t>
            </a:r>
            <a:r>
              <a:rPr lang="en-US" sz="3600" dirty="0" smtClean="0">
                <a:latin typeface="+mj-lt"/>
                <a:ea typeface="+mj-ea"/>
                <a:cs typeface="B Nazanin" panose="00000400000000000000" pitchFamily="2" charset="-78"/>
              </a:rPr>
              <a:t> </a:t>
            </a:r>
            <a:endParaRPr lang="fa-IR" sz="3600" dirty="0" smtClean="0">
              <a:latin typeface="+mj-lt"/>
              <a:ea typeface="+mj-ea"/>
              <a:cs typeface="B Nazanin" panose="00000400000000000000" pitchFamily="2" charset="-78"/>
            </a:endParaRPr>
          </a:p>
          <a:p>
            <a:pPr marL="0" indent="0" algn="ctr" rtl="1">
              <a:buNone/>
            </a:pPr>
            <a:r>
              <a:rPr lang="ar-IQ" sz="3600" dirty="0" smtClean="0">
                <a:latin typeface="+mj-lt"/>
                <a:ea typeface="+mj-ea"/>
                <a:cs typeface="B Nazanin" panose="00000400000000000000" pitchFamily="2" charset="-78"/>
              </a:rPr>
              <a:t>تجزیه </a:t>
            </a:r>
            <a:r>
              <a:rPr lang="ar-IQ" sz="3600" dirty="0">
                <a:latin typeface="+mj-lt"/>
                <a:ea typeface="+mj-ea"/>
                <a:cs typeface="B Nazanin" panose="00000400000000000000" pitchFamily="2" charset="-78"/>
              </a:rPr>
              <a:t>و تحلیل کمی و تا حد امکان کیفی </a:t>
            </a:r>
            <a:r>
              <a:rPr lang="ar-IQ" sz="3600" dirty="0" smtClean="0">
                <a:latin typeface="+mj-lt"/>
                <a:ea typeface="+mj-ea"/>
                <a:cs typeface="B Nazanin" panose="00000400000000000000" pitchFamily="2" charset="-78"/>
              </a:rPr>
              <a:t>تولید</a:t>
            </a:r>
            <a:r>
              <a:rPr lang="fa-IR" sz="3600" dirty="0" smtClean="0">
                <a:latin typeface="+mj-lt"/>
                <a:ea typeface="+mj-ea"/>
                <a:cs typeface="B Nazanin" panose="00000400000000000000" pitchFamily="2" charset="-78"/>
              </a:rPr>
              <a:t>ات </a:t>
            </a:r>
            <a:r>
              <a:rPr lang="ar-IQ" sz="3600" dirty="0" smtClean="0">
                <a:latin typeface="+mj-lt"/>
                <a:ea typeface="+mj-ea"/>
                <a:cs typeface="B Nazanin" panose="00000400000000000000" pitchFamily="2" charset="-78"/>
              </a:rPr>
              <a:t>اطلاعات </a:t>
            </a:r>
            <a:r>
              <a:rPr lang="ar-IQ" sz="3600" dirty="0">
                <a:latin typeface="+mj-lt"/>
                <a:ea typeface="+mj-ea"/>
                <a:cs typeface="B Nazanin" panose="00000400000000000000" pitchFamily="2" charset="-78"/>
              </a:rPr>
              <a:t>علمی و عوامل مؤثر بر آن و توصیف، تبیین و پیش بینی این </a:t>
            </a:r>
            <a:r>
              <a:rPr lang="ar-IQ" sz="3600" dirty="0" smtClean="0">
                <a:latin typeface="+mj-lt"/>
                <a:ea typeface="+mj-ea"/>
                <a:cs typeface="B Nazanin" panose="00000400000000000000" pitchFamily="2" charset="-78"/>
              </a:rPr>
              <a:t>فرآیند</a:t>
            </a:r>
            <a:endParaRPr lang="fa-IR" sz="3600" dirty="0" smtClean="0">
              <a:latin typeface="+mj-lt"/>
              <a:ea typeface="+mj-ea"/>
              <a:cs typeface="B Nazanin" panose="00000400000000000000" pitchFamily="2" charset="-78"/>
            </a:endParaRPr>
          </a:p>
          <a:p>
            <a:pPr marL="0" indent="0" algn="ctr" rtl="1">
              <a:buNone/>
            </a:pPr>
            <a:r>
              <a:rPr lang="ar-IQ" sz="3600" dirty="0" smtClean="0">
                <a:latin typeface="+mj-lt"/>
                <a:ea typeface="+mj-ea"/>
                <a:cs typeface="B Nazanin" panose="00000400000000000000" pitchFamily="2" charset="-78"/>
              </a:rPr>
              <a:t> به</a:t>
            </a:r>
            <a:r>
              <a:rPr lang="fa-IR" sz="3600" dirty="0">
                <a:latin typeface="+mj-lt"/>
                <a:ea typeface="+mj-ea"/>
                <a:cs typeface="B Nazanin" panose="00000400000000000000" pitchFamily="2" charset="-78"/>
              </a:rPr>
              <a:t> </a:t>
            </a:r>
            <a:r>
              <a:rPr lang="ar-IQ" sz="3600" dirty="0" smtClean="0">
                <a:latin typeface="+mj-lt"/>
                <a:ea typeface="+mj-ea"/>
                <a:cs typeface="B Nazanin" panose="00000400000000000000" pitchFamily="2" charset="-78"/>
              </a:rPr>
              <a:t>منظور </a:t>
            </a:r>
            <a:endParaRPr lang="fa-IR" sz="3600" dirty="0" smtClean="0">
              <a:latin typeface="+mj-lt"/>
              <a:ea typeface="+mj-ea"/>
              <a:cs typeface="B Nazanin" panose="00000400000000000000" pitchFamily="2" charset="-78"/>
            </a:endParaRPr>
          </a:p>
          <a:p>
            <a:pPr marL="0" indent="0" algn="ctr" rtl="1">
              <a:buNone/>
            </a:pPr>
            <a:r>
              <a:rPr lang="ar-IQ" sz="3600" dirty="0" smtClean="0">
                <a:latin typeface="+mj-lt"/>
                <a:ea typeface="+mj-ea"/>
                <a:cs typeface="B Nazanin" panose="00000400000000000000" pitchFamily="2" charset="-78"/>
              </a:rPr>
              <a:t>برنامه </a:t>
            </a:r>
            <a:r>
              <a:rPr lang="ar-IQ" sz="3600" dirty="0">
                <a:latin typeface="+mj-lt"/>
                <a:ea typeface="+mj-ea"/>
                <a:cs typeface="B Nazanin" panose="00000400000000000000" pitchFamily="2" charset="-78"/>
              </a:rPr>
              <a:t>ریزی، سیاست </a:t>
            </a:r>
            <a:r>
              <a:rPr lang="ar-IQ" sz="3600" dirty="0" smtClean="0">
                <a:latin typeface="+mj-lt"/>
                <a:ea typeface="+mj-ea"/>
                <a:cs typeface="B Nazanin" panose="00000400000000000000" pitchFamily="2" charset="-78"/>
              </a:rPr>
              <a:t>گذاری</a:t>
            </a:r>
            <a:r>
              <a:rPr lang="fa-IR" sz="3600" dirty="0" smtClean="0">
                <a:latin typeface="+mj-lt"/>
                <a:ea typeface="+mj-ea"/>
                <a:cs typeface="B Nazanin" panose="00000400000000000000" pitchFamily="2" charset="-78"/>
              </a:rPr>
              <a:t> و</a:t>
            </a:r>
            <a:r>
              <a:rPr lang="ar-IQ" sz="3600" dirty="0" smtClean="0">
                <a:latin typeface="+mj-lt"/>
                <a:ea typeface="+mj-ea"/>
                <a:cs typeface="B Nazanin" panose="00000400000000000000" pitchFamily="2" charset="-78"/>
              </a:rPr>
              <a:t> آینده </a:t>
            </a:r>
            <a:r>
              <a:rPr lang="ar-IQ" sz="3600" dirty="0">
                <a:latin typeface="+mj-lt"/>
                <a:ea typeface="+mj-ea"/>
                <a:cs typeface="B Nazanin" panose="00000400000000000000" pitchFamily="2" charset="-78"/>
              </a:rPr>
              <a:t>نگری علمی و پژوهشی در ابعاد فردی، گروهی، سازمانی و بین المللی </a:t>
            </a:r>
            <a:r>
              <a:rPr lang="ar-IQ" sz="3600" dirty="0" smtClean="0">
                <a:latin typeface="+mj-lt"/>
                <a:ea typeface="+mj-ea"/>
                <a:cs typeface="B Nazanin" panose="00000400000000000000" pitchFamily="2" charset="-78"/>
              </a:rPr>
              <a:t>دانست</a:t>
            </a:r>
            <a:r>
              <a:rPr lang="en-US" sz="3600" dirty="0" smtClean="0">
                <a:latin typeface="+mj-lt"/>
                <a:ea typeface="+mj-ea"/>
                <a:cs typeface="B Nazanin" panose="00000400000000000000" pitchFamily="2" charset="-78"/>
              </a:rPr>
              <a:t>.</a:t>
            </a:r>
          </a:p>
          <a:p>
            <a:pPr marL="0" indent="0" algn="r" rtl="1">
              <a:buNone/>
            </a:pPr>
            <a:endParaRPr lang="en-US" sz="3600" dirty="0">
              <a:latin typeface="+mj-lt"/>
              <a:ea typeface="+mj-ea"/>
              <a:cs typeface="B Nazanin" panose="00000400000000000000" pitchFamily="2" charset="-78"/>
            </a:endParaRPr>
          </a:p>
        </p:txBody>
      </p:sp>
    </p:spTree>
    <p:extLst>
      <p:ext uri="{BB962C8B-B14F-4D97-AF65-F5344CB8AC3E}">
        <p14:creationId xmlns:p14="http://schemas.microsoft.com/office/powerpoint/2010/main" val="24684725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004" y="140873"/>
            <a:ext cx="10515600" cy="1325563"/>
          </a:xfrm>
        </p:spPr>
        <p:txBody>
          <a:bodyPr/>
          <a:lstStyle/>
          <a:p>
            <a:pPr algn="ctr"/>
            <a:r>
              <a:rPr lang="en-US" b="1" dirty="0"/>
              <a:t>Top Papers </a:t>
            </a:r>
            <a:r>
              <a:rPr lang="ar-IQ" b="1" dirty="0"/>
              <a:t>ﻣﻘﺎﻻت ﺑﺮﺗﺮ</a:t>
            </a:r>
            <a:endParaRPr lang="en-US" b="1" dirty="0"/>
          </a:p>
        </p:txBody>
      </p:sp>
      <p:sp>
        <p:nvSpPr>
          <p:cNvPr id="3" name="Content Placeholder 2"/>
          <p:cNvSpPr>
            <a:spLocks noGrp="1"/>
          </p:cNvSpPr>
          <p:nvPr>
            <p:ph idx="1"/>
          </p:nvPr>
        </p:nvSpPr>
        <p:spPr>
          <a:xfrm>
            <a:off x="6162804" y="1825624"/>
            <a:ext cx="5190995" cy="3347624"/>
          </a:xfrm>
        </p:spPr>
        <p:txBody>
          <a:bodyPr>
            <a:normAutofit/>
          </a:bodyPr>
          <a:lstStyle/>
          <a:p>
            <a:pPr marL="0" indent="0" algn="r" rtl="1">
              <a:buNone/>
            </a:pPr>
            <a:r>
              <a:rPr lang="ar-IQ" dirty="0">
                <a:cs typeface="B Nazanin" panose="00000400000000000000" pitchFamily="2" charset="-78"/>
              </a:rPr>
              <a:t>مقالات داغ مقالاتی هستند که در دو سال اخیر منتشر شده </a:t>
            </a:r>
            <a:r>
              <a:rPr lang="ar-IQ" dirty="0" smtClean="0">
                <a:cs typeface="B Nazanin" panose="00000400000000000000" pitchFamily="2" charset="-78"/>
              </a:rPr>
              <a:t>اند</a:t>
            </a:r>
            <a:endParaRPr lang="en-US" dirty="0" smtClean="0">
              <a:cs typeface="B Nazanin" panose="00000400000000000000" pitchFamily="2" charset="-78"/>
            </a:endParaRPr>
          </a:p>
          <a:p>
            <a:pPr marL="0" indent="0" algn="r" rtl="1">
              <a:buNone/>
            </a:pPr>
            <a:r>
              <a:rPr lang="ar-SA" dirty="0" smtClean="0">
                <a:cs typeface="B Nazanin" panose="00000400000000000000" pitchFamily="2" charset="-78"/>
              </a:rPr>
              <a:t>مقاله داغ</a:t>
            </a:r>
            <a:r>
              <a:rPr lang="en-US" dirty="0">
                <a:cs typeface="B Nazanin" panose="00000400000000000000" pitchFamily="2" charset="-78"/>
              </a:rPr>
              <a:t>Hot papers</a:t>
            </a:r>
            <a:r>
              <a:rPr lang="ar-SA" dirty="0" smtClean="0">
                <a:cs typeface="B Nazanin" panose="00000400000000000000" pitchFamily="2" charset="-78"/>
              </a:rPr>
              <a:t> </a:t>
            </a:r>
            <a:r>
              <a:rPr lang="ar-SA" dirty="0">
                <a:cs typeface="B Nazanin" panose="00000400000000000000" pitchFamily="2" charset="-78"/>
              </a:rPr>
              <a:t>به مقاله‌ای اطلاق می‌شود که از لحاظ تعداد استنادهای دریافتی در رشته موضوعی خود در زمره مقالات یک دهم درصد برتر قرار گرفته </a:t>
            </a:r>
            <a:r>
              <a:rPr lang="ar-SA" dirty="0" smtClean="0">
                <a:cs typeface="B Nazanin" panose="00000400000000000000" pitchFamily="2" charset="-78"/>
              </a:rPr>
              <a:t>است</a:t>
            </a:r>
            <a:endParaRPr lang="en-US" dirty="0" smtClean="0">
              <a:cs typeface="B Nazanin" panose="00000400000000000000" pitchFamily="2" charset="-78"/>
            </a:endParaRPr>
          </a:p>
          <a:p>
            <a:pPr marL="0" indent="0" algn="r" rtl="1">
              <a:buNone/>
            </a:pPr>
            <a:r>
              <a:rPr lang="ar-IQ" dirty="0">
                <a:cs typeface="B Nazanin" panose="00000400000000000000" pitchFamily="2" charset="-78"/>
              </a:rPr>
              <a:t>برای این افتخار، باید مقدار کافی استناد دهی در دو ماه اخیر مورد محاسبه را دریافت کرده باشند</a:t>
            </a:r>
            <a:endParaRPr lang="en-US" dirty="0" smtClean="0">
              <a:cs typeface="B Nazanin" panose="00000400000000000000" pitchFamily="2" charset="-78"/>
            </a:endParaRPr>
          </a:p>
        </p:txBody>
      </p:sp>
      <p:sp>
        <p:nvSpPr>
          <p:cNvPr id="4" name="Content Placeholder 2"/>
          <p:cNvSpPr txBox="1">
            <a:spLocks/>
          </p:cNvSpPr>
          <p:nvPr/>
        </p:nvSpPr>
        <p:spPr>
          <a:xfrm>
            <a:off x="971809" y="1825624"/>
            <a:ext cx="5190995" cy="3347623"/>
          </a:xfrm>
          <a:prstGeom prst="rect">
            <a:avLst/>
          </a:prstGeom>
        </p:spPr>
        <p:txBody>
          <a:bodyPr vert="horz" lIns="91440" tIns="45720" rIns="91440" bIns="45720" rtlCol="0">
            <a:normAutofit fontScale="77500" lnSpcReduction="20000"/>
          </a:bodyPr>
          <a:lstStyle>
            <a:lvl1pPr marL="228600" indent="-228600" algn="r" defTabSz="914400" rtl="1"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B Nazanin" panose="00000400000000000000" pitchFamily="2" charset="-78"/>
              </a:defRPr>
            </a:lvl1pPr>
            <a:lvl2pPr marL="685800" indent="-228600" algn="r" defTabSz="914400" rtl="1"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B Nazanin" panose="00000400000000000000" pitchFamily="2" charset="-78"/>
              </a:defRPr>
            </a:lvl2pPr>
            <a:lvl3pPr marL="1143000" indent="-228600" algn="r" defTabSz="914400" rtl="1"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B Nazanin" panose="00000400000000000000" pitchFamily="2" charset="-78"/>
              </a:defRPr>
            </a:lvl3pPr>
            <a:lvl4pPr marL="1600200" indent="-228600" algn="r" defTabSz="914400" rtl="1"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B Nazanin" panose="00000400000000000000" pitchFamily="2" charset="-78"/>
              </a:defRPr>
            </a:lvl4pPr>
            <a:lvl5pPr marL="2057400" indent="-228600" algn="r" defTabSz="914400" rtl="1"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B Nazanin" panose="00000400000000000000" pitchFamily="2" charset="-78"/>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buNone/>
            </a:pPr>
            <a:r>
              <a:rPr lang="ar-IQ" dirty="0"/>
              <a:t>مقالات پراستناد، مقالاتی هستند که در ده سال اخیر منتشر شده اند </a:t>
            </a:r>
            <a:endParaRPr lang="en-US" dirty="0"/>
          </a:p>
          <a:p>
            <a:pPr marL="0" indent="0">
              <a:buNone/>
            </a:pPr>
            <a:r>
              <a:rPr lang="ar-SA" dirty="0" smtClean="0"/>
              <a:t>مقاله پراستناد</a:t>
            </a:r>
            <a:r>
              <a:rPr lang="en-US" dirty="0" smtClean="0"/>
              <a:t>  Highly </a:t>
            </a:r>
            <a:r>
              <a:rPr lang="en-US" dirty="0"/>
              <a:t>cited </a:t>
            </a:r>
            <a:r>
              <a:rPr lang="en-US" dirty="0" smtClean="0"/>
              <a:t>papers </a:t>
            </a:r>
            <a:r>
              <a:rPr lang="ar-SA" dirty="0" smtClean="0"/>
              <a:t>در زمره مقالات یک درصد برتر قرار می‌گیرد. </a:t>
            </a:r>
            <a:endParaRPr lang="en-US" dirty="0" smtClean="0"/>
          </a:p>
          <a:p>
            <a:pPr marL="0" indent="0">
              <a:buNone/>
            </a:pPr>
            <a:r>
              <a:rPr lang="ar-SA" dirty="0" smtClean="0"/>
              <a:t>و برای مقالات پراستناد </a:t>
            </a:r>
            <a:r>
              <a:rPr lang="en-US" dirty="0"/>
              <a:t>Highly cited papers</a:t>
            </a:r>
            <a:r>
              <a:rPr lang="ar-SA" dirty="0"/>
              <a:t> </a:t>
            </a:r>
            <a:r>
              <a:rPr lang="ar-SA" dirty="0" smtClean="0"/>
              <a:t>یک ساله است،</a:t>
            </a:r>
            <a:endParaRPr lang="en-US" dirty="0" smtClean="0"/>
          </a:p>
          <a:p>
            <a:pPr marL="0" indent="0">
              <a:buNone/>
            </a:pPr>
            <a:r>
              <a:rPr lang="ar-IQ" dirty="0"/>
              <a:t>ﻣﻘﺎﻻت ﭘﺮ اﺳﺘﻨﺎد ﺑﻪ ﻣﻘﺎﻻﺗﯽ اﻃﻼق ﻣﯽ ﺷﻮد  ﮐﻪ در ﯾﮏ ﺑﺎزه زﻣﺎﻧﯽ 10 ﺳﺎﻟﻪ ﮔﺬﺷﺘﻪ ﺑﯿﺸﺘﺮﯾﻦ اﺳﺘﻨﺎد را ﮐﺴﺐ ﮐﺮده ﺑﺎﺷﻨﺪ.</a:t>
            </a:r>
          </a:p>
          <a:p>
            <a:pPr marL="0" indent="0">
              <a:buNone/>
            </a:pPr>
            <a:r>
              <a:rPr lang="ar-IQ" dirty="0"/>
              <a:t>ﺑﺮاي ﻣﻘﺎﻻت و ﻣﻮﺿﻮﻋﺎﺗﯽ ﮐﺎرﺑﺮد دارد ﮐﻪ ﺑﻪ ﺳﺒﺐ ﻣﺎﻫﯿﺖ ﺳﺎﻟﯿﺎن ﺳﺎل ﺑﻪ آﻧﻬﺎ اﺳﺘﻨﺎد ﻣﯽ ﺷﻮد.</a:t>
            </a:r>
            <a:endParaRPr lang="en-US" dirty="0" smtClean="0"/>
          </a:p>
        </p:txBody>
      </p:sp>
      <p:sp>
        <p:nvSpPr>
          <p:cNvPr id="5" name="Content Placeholder 2"/>
          <p:cNvSpPr txBox="1">
            <a:spLocks/>
          </p:cNvSpPr>
          <p:nvPr/>
        </p:nvSpPr>
        <p:spPr>
          <a:xfrm>
            <a:off x="1124209" y="5532435"/>
            <a:ext cx="10229590" cy="1325564"/>
          </a:xfrm>
          <a:prstGeom prst="rect">
            <a:avLst/>
          </a:prstGeom>
        </p:spPr>
        <p:txBody>
          <a:bodyPr vert="horz" lIns="91440" tIns="45720" rIns="91440" bIns="45720" rtlCol="0">
            <a:normAutofit/>
          </a:bodyPr>
          <a:lstStyle>
            <a:lvl1pPr marL="228600" indent="-228600" algn="r" defTabSz="914400" rtl="1"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B Nazanin" panose="00000400000000000000" pitchFamily="2" charset="-78"/>
              </a:defRPr>
            </a:lvl1pPr>
            <a:lvl2pPr marL="685800" indent="-228600" algn="r" defTabSz="914400" rtl="1"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B Nazanin" panose="00000400000000000000" pitchFamily="2" charset="-78"/>
              </a:defRPr>
            </a:lvl2pPr>
            <a:lvl3pPr marL="1143000" indent="-228600" algn="r" defTabSz="914400" rtl="1"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B Nazanin" panose="00000400000000000000" pitchFamily="2" charset="-78"/>
              </a:defRPr>
            </a:lvl3pPr>
            <a:lvl4pPr marL="1600200" indent="-228600" algn="r" defTabSz="914400" rtl="1"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B Nazanin" panose="00000400000000000000" pitchFamily="2" charset="-78"/>
              </a:defRPr>
            </a:lvl4pPr>
            <a:lvl5pPr marL="2057400" indent="-228600" algn="r" defTabSz="914400" rtl="1"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B Nazanin" panose="00000400000000000000" pitchFamily="2" charset="-78"/>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indent="0">
              <a:buNone/>
            </a:pPr>
            <a:r>
              <a:rPr lang="ar-SA" dirty="0" smtClean="0"/>
              <a:t>بنابراین با توجه به متوسط تعداد استنادها در هر رشته، تمامی مقالات داغ، مقاله پراستناد نبوده و همچنین عکس این حالت نیز صادق است. </a:t>
            </a:r>
          </a:p>
        </p:txBody>
      </p:sp>
    </p:spTree>
    <p:extLst>
      <p:ext uri="{BB962C8B-B14F-4D97-AF65-F5344CB8AC3E}">
        <p14:creationId xmlns:p14="http://schemas.microsoft.com/office/powerpoint/2010/main" val="24756378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rotWithShape="1">
          <a:blip r:embed="rId2"/>
          <a:srcRect l="13841" t="43784" r="32638" b="13152"/>
          <a:stretch/>
        </p:blipFill>
        <p:spPr>
          <a:xfrm>
            <a:off x="1252603" y="365125"/>
            <a:ext cx="10101197" cy="6198732"/>
          </a:xfrm>
          <a:prstGeom prst="rect">
            <a:avLst/>
          </a:prstGeom>
        </p:spPr>
      </p:pic>
    </p:spTree>
    <p:extLst>
      <p:ext uri="{BB962C8B-B14F-4D97-AF65-F5344CB8AC3E}">
        <p14:creationId xmlns:p14="http://schemas.microsoft.com/office/powerpoint/2010/main" val="599937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rotWithShape="1">
          <a:blip r:embed="rId2"/>
          <a:srcRect l="13137" t="39501" r="36366" b="21459"/>
          <a:stretch/>
        </p:blipFill>
        <p:spPr>
          <a:xfrm>
            <a:off x="838200" y="365125"/>
            <a:ext cx="10515600" cy="6454698"/>
          </a:xfrm>
          <a:prstGeom prst="rect">
            <a:avLst/>
          </a:prstGeom>
        </p:spPr>
      </p:pic>
    </p:spTree>
    <p:extLst>
      <p:ext uri="{BB962C8B-B14F-4D97-AF65-F5344CB8AC3E}">
        <p14:creationId xmlns:p14="http://schemas.microsoft.com/office/powerpoint/2010/main" val="8370023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IQ" dirty="0"/>
              <a:t>ﺷﺎﺧﺺ ﻫﺎي ﻣﺠﻼت </a:t>
            </a:r>
            <a:r>
              <a:rPr lang="ar-IQ" dirty="0" smtClean="0"/>
              <a:t>در</a:t>
            </a:r>
            <a:r>
              <a:rPr lang="en-US" dirty="0"/>
              <a:t>Scopus(</a:t>
            </a:r>
            <a:r>
              <a:rPr lang="en-US" dirty="0" err="1"/>
              <a:t>Scimago</a:t>
            </a:r>
            <a:r>
              <a:rPr lang="en-US" dirty="0"/>
              <a:t>) </a:t>
            </a:r>
          </a:p>
        </p:txBody>
      </p:sp>
      <p:sp>
        <p:nvSpPr>
          <p:cNvPr id="3" name="Content Placeholder 2"/>
          <p:cNvSpPr>
            <a:spLocks noGrp="1"/>
          </p:cNvSpPr>
          <p:nvPr>
            <p:ph idx="1"/>
          </p:nvPr>
        </p:nvSpPr>
        <p:spPr/>
        <p:txBody>
          <a:bodyPr/>
          <a:lstStyle/>
          <a:p>
            <a:pPr marL="0" indent="0">
              <a:buNone/>
            </a:pPr>
            <a:r>
              <a:rPr lang="en-US" dirty="0"/>
              <a:t>•	Cite Score</a:t>
            </a:r>
          </a:p>
          <a:p>
            <a:pPr marL="0" indent="0">
              <a:buNone/>
            </a:pPr>
            <a:r>
              <a:rPr lang="en-US" dirty="0"/>
              <a:t>•	SNIP</a:t>
            </a:r>
          </a:p>
          <a:p>
            <a:pPr marL="0" indent="0">
              <a:buNone/>
            </a:pPr>
            <a:r>
              <a:rPr lang="en-US" dirty="0"/>
              <a:t>•	SJR</a:t>
            </a:r>
          </a:p>
        </p:txBody>
      </p:sp>
    </p:spTree>
    <p:extLst>
      <p:ext uri="{BB962C8B-B14F-4D97-AF65-F5344CB8AC3E}">
        <p14:creationId xmlns:p14="http://schemas.microsoft.com/office/powerpoint/2010/main" val="14762772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en-US" b="1" dirty="0">
                <a:cs typeface="B Nazanin" panose="00000400000000000000" pitchFamily="2" charset="-78"/>
              </a:rPr>
              <a:t>Cite Score</a:t>
            </a:r>
          </a:p>
        </p:txBody>
      </p:sp>
      <p:sp>
        <p:nvSpPr>
          <p:cNvPr id="3" name="Content Placeholder 2"/>
          <p:cNvSpPr>
            <a:spLocks noGrp="1"/>
          </p:cNvSpPr>
          <p:nvPr>
            <p:ph idx="1"/>
          </p:nvPr>
        </p:nvSpPr>
        <p:spPr/>
        <p:txBody>
          <a:bodyPr>
            <a:normAutofit/>
          </a:bodyPr>
          <a:lstStyle/>
          <a:p>
            <a:pPr algn="r" rtl="1"/>
            <a:r>
              <a:rPr lang="ar-SA" dirty="0">
                <a:cs typeface="B Nazanin" panose="00000400000000000000" pitchFamily="2" charset="-78"/>
              </a:rPr>
              <a:t>سایت اسکور یک شاخص ساده برای اندازه گیری تأثیر استنادی مجلات است. بر خلاف ضریب تأثیر که انواع خاصی از مقالات (مروری و پژوهشی و فنی) را در محاسبه تعداد مقالات در مخرج کسر در نظر می گیرد، این شاخص همه انواع مقالات را در محاسبه خود در نظر می گیرد</a:t>
            </a:r>
            <a:r>
              <a:rPr lang="en-US" dirty="0">
                <a:cs typeface="B Nazanin" panose="00000400000000000000" pitchFamily="2" charset="-78"/>
              </a:rPr>
              <a:t>.</a:t>
            </a:r>
          </a:p>
          <a:p>
            <a:pPr algn="r" rtl="1"/>
            <a:r>
              <a:rPr lang="fa-IR" dirty="0" smtClean="0">
                <a:cs typeface="B Nazanin" panose="00000400000000000000" pitchFamily="2" charset="-78"/>
              </a:rPr>
              <a:t>ا</a:t>
            </a:r>
            <a:r>
              <a:rPr lang="ar-IQ" dirty="0" smtClean="0">
                <a:cs typeface="B Nazanin" panose="00000400000000000000" pitchFamily="2" charset="-78"/>
              </a:rPr>
              <a:t>ﮔﺮ </a:t>
            </a:r>
            <a:r>
              <a:rPr lang="ar-IQ" dirty="0">
                <a:cs typeface="B Nazanin" panose="00000400000000000000" pitchFamily="2" charset="-78"/>
              </a:rPr>
              <a:t>ﻗﺼﺪ دارﯾﺪ </a:t>
            </a:r>
            <a:r>
              <a:rPr lang="en-US" dirty="0">
                <a:cs typeface="B Nazanin" panose="00000400000000000000" pitchFamily="2" charset="-78"/>
              </a:rPr>
              <a:t>Cite Score </a:t>
            </a:r>
            <a:r>
              <a:rPr lang="ar-IQ" dirty="0">
                <a:cs typeface="B Nazanin" panose="00000400000000000000" pitchFamily="2" charset="-78"/>
              </a:rPr>
              <a:t>ﯾﮏ ﻣﺠﻠﻪ را در ﯾﮏ ﺳﺎل ﺧﺎص ﺑﻪ دﺳﺖ آورﯾﺪ ﺑﺎﯾﺴﺘﯽ ﺗﻌﺪاد ﺳﺎﯾﺘﯿﺸﻦ ﻫﺎﯾﯽ را ﮐﻪ در ﺳﻪ ﺳﺎل ﻗﺒﻞ از ﺳﺎل ﻣﺪ ﻧﻈﺮ ﺑﻪ ﻣﻘﺎﻻت آن ﻣﺠﻠﻪ داده ﺷﺪه اﻧﺪ را ﺑﻪ دﺳﺖ آورﯾﺪ ﺳﭙﺲ اﯾﻦ ﻋﺪد را ﺑﺮ ﺗﻌﺪاد ﻣﻘﺎﻻﺗﯽ ﮐﻪ در آن ﺳﻪ ﺳﺎل ﭼﺎپ ﺷﺪه اﻧﺪ ﺗﻘﺴﯿﻢ ﮐﻨﯿﺪ اﯾﻦ ﻋﺪد ﻧﺸﺎن دﻫﻨﺪه ﺳﺎﯾﺖ اﺳﮑﻮر در آن ﺳﺎل ﺑﺮاي ﻣﺠﻠﻪ ﻣﺪ ﻧﻈﺮ اﺳﺖ.</a:t>
            </a:r>
            <a:endParaRPr lang="fa-IR" dirty="0">
              <a:cs typeface="B Nazanin" panose="00000400000000000000" pitchFamily="2" charset="-78"/>
            </a:endParaRPr>
          </a:p>
          <a:p>
            <a:pPr algn="r" rtl="1"/>
            <a:r>
              <a:rPr lang="ar-IQ" dirty="0">
                <a:cs typeface="B Nazanin" panose="00000400000000000000" pitchFamily="2" charset="-78"/>
              </a:rPr>
              <a:t>ﺧﻮد اﺳﺘﻨﺎدي ﻫﺎ در اﯾﻦ ﺷﺎﺧﺺ ﻣﺤﺎﺳﺒﻪ ﻣﯽ ﺷﻮﻧﺪ.</a:t>
            </a:r>
            <a:endParaRPr lang="fa-IR" dirty="0">
              <a:cs typeface="B Nazanin" panose="00000400000000000000" pitchFamily="2" charset="-78"/>
            </a:endParaRPr>
          </a:p>
          <a:p>
            <a:pPr algn="r" rtl="1"/>
            <a:r>
              <a:rPr lang="fa-IR" dirty="0">
                <a:cs typeface="B Nazanin" panose="00000400000000000000" pitchFamily="2" charset="-78"/>
              </a:rPr>
              <a:t>یک</a:t>
            </a:r>
            <a:r>
              <a:rPr lang="ar-IQ" dirty="0">
                <a:cs typeface="B Nazanin" panose="00000400000000000000" pitchFamily="2" charset="-78"/>
              </a:rPr>
              <a:t> ﻣﻮرد ﺧﺎص ﮐﻪ در </a:t>
            </a:r>
            <a:r>
              <a:rPr lang="en-US" dirty="0">
                <a:cs typeface="B Nazanin" panose="00000400000000000000" pitchFamily="2" charset="-78"/>
              </a:rPr>
              <a:t>Cite Score </a:t>
            </a:r>
            <a:r>
              <a:rPr lang="ar-IQ" dirty="0">
                <a:cs typeface="B Nazanin" panose="00000400000000000000" pitchFamily="2" charset="-78"/>
              </a:rPr>
              <a:t>وارد ﻣﺤﺎﺳﺒﻪ ﻧﻤﯽ ﮔﺮدد، ﻣﻘﺎﻻت </a:t>
            </a:r>
            <a:r>
              <a:rPr lang="en-US" dirty="0">
                <a:cs typeface="B Nazanin" panose="00000400000000000000" pitchFamily="2" charset="-78"/>
              </a:rPr>
              <a:t>In press </a:t>
            </a:r>
            <a:r>
              <a:rPr lang="fa-IR" dirty="0" smtClean="0">
                <a:cs typeface="B Nazanin" panose="00000400000000000000" pitchFamily="2" charset="-78"/>
              </a:rPr>
              <a:t> </a:t>
            </a:r>
            <a:r>
              <a:rPr lang="ar-IQ" dirty="0" smtClean="0">
                <a:cs typeface="B Nazanin" panose="00000400000000000000" pitchFamily="2" charset="-78"/>
              </a:rPr>
              <a:t>اﺳﺖ </a:t>
            </a:r>
            <a:r>
              <a:rPr lang="ar-IQ" dirty="0">
                <a:cs typeface="B Nazanin" panose="00000400000000000000" pitchFamily="2" charset="-78"/>
              </a:rPr>
              <a:t>. از آﻧﺠﺎﯾﯽ ﮐﻪ اﺳﮑﻮﭘﻮس ﻫﻤﻪ ﻣﻘﺎﻻت </a:t>
            </a:r>
            <a:r>
              <a:rPr lang="en-US" dirty="0">
                <a:cs typeface="B Nazanin" panose="00000400000000000000" pitchFamily="2" charset="-78"/>
              </a:rPr>
              <a:t>In press </a:t>
            </a:r>
            <a:r>
              <a:rPr lang="ar-IQ" dirty="0">
                <a:cs typeface="B Nazanin" panose="00000400000000000000" pitchFamily="2" charset="-78"/>
              </a:rPr>
              <a:t>را از ﻧﺎﺷﺮان ﻣﺨﺘﻠﻒ در ﺑﺮ ﻧﻤﯽ ﮔﯿﺮد، ﻟﺬا ﺑﺮاي اﺟﺘﻨﺎب از اﺷﮑﺎل در ﻣﺤﺎﺳﺒﺎت اﯾﻦ ﺷﺎﺧﺺ اﺳﺘﻨﺎدي، ﻣﻘﺎﻻﺗﯽ ﮐﻪ ﻫﻨﻮز در ﺷﻤﺎره اي از ﻣﺠﻠﻪ وارد ﻧﺸﺪه اﻧﺪ در ﻣﺤﺎﺳﺒﻪ </a:t>
            </a:r>
            <a:r>
              <a:rPr lang="en-US" dirty="0">
                <a:cs typeface="B Nazanin" panose="00000400000000000000" pitchFamily="2" charset="-78"/>
              </a:rPr>
              <a:t>Cite Score </a:t>
            </a:r>
            <a:r>
              <a:rPr lang="ar-IQ" dirty="0">
                <a:cs typeface="B Nazanin" panose="00000400000000000000" pitchFamily="2" charset="-78"/>
              </a:rPr>
              <a:t>وارد ﻧﻤﯽ ﺷﻮﻧﺪ</a:t>
            </a:r>
            <a:endParaRPr lang="en-US" dirty="0">
              <a:cs typeface="B Nazanin" panose="00000400000000000000" pitchFamily="2" charset="-78"/>
            </a:endParaRPr>
          </a:p>
        </p:txBody>
      </p:sp>
    </p:spTree>
    <p:extLst>
      <p:ext uri="{BB962C8B-B14F-4D97-AF65-F5344CB8AC3E}">
        <p14:creationId xmlns:p14="http://schemas.microsoft.com/office/powerpoint/2010/main" val="11376150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en-US" b="1" dirty="0">
                <a:cs typeface="B Nazanin" panose="00000400000000000000" pitchFamily="2" charset="-78"/>
              </a:rPr>
              <a:t>   </a:t>
            </a:r>
            <a:r>
              <a:rPr lang="ar-SA" b="1" dirty="0">
                <a:cs typeface="B Nazanin" panose="00000400000000000000" pitchFamily="2" charset="-78"/>
              </a:rPr>
              <a:t>نکاتی در خصوص </a:t>
            </a:r>
            <a:r>
              <a:rPr lang="en-US" b="1" dirty="0" err="1">
                <a:cs typeface="B Nazanin" panose="00000400000000000000" pitchFamily="2" charset="-78"/>
              </a:rPr>
              <a:t>CiteScore</a:t>
            </a:r>
            <a:endParaRPr lang="en-US"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lvl="0" algn="r" rtl="1"/>
            <a:r>
              <a:rPr lang="ar-SA" dirty="0">
                <a:cs typeface="B Nazanin" panose="00000400000000000000" pitchFamily="2" charset="-78"/>
              </a:rPr>
              <a:t>دسترسی به این شاخص ها از طریق اسکوپوس بدون دریافت هیچ هزینه ای آزاد است</a:t>
            </a:r>
            <a:r>
              <a:rPr lang="en-US" dirty="0">
                <a:cs typeface="B Nazanin" panose="00000400000000000000" pitchFamily="2" charset="-78"/>
              </a:rPr>
              <a:t>.</a:t>
            </a:r>
          </a:p>
          <a:p>
            <a:pPr lvl="0" algn="r" rtl="1"/>
            <a:r>
              <a:rPr lang="ar-SA" dirty="0">
                <a:cs typeface="B Nazanin" panose="00000400000000000000" pitchFamily="2" charset="-78"/>
              </a:rPr>
              <a:t>بر خلاف ضریب تأثیر</a:t>
            </a:r>
            <a:r>
              <a:rPr lang="en-US" dirty="0">
                <a:cs typeface="B Nazanin" panose="00000400000000000000" pitchFamily="2" charset="-78"/>
              </a:rPr>
              <a:t> (IF)</a:t>
            </a:r>
            <a:r>
              <a:rPr lang="ar-SA" dirty="0">
                <a:cs typeface="B Nazanin" panose="00000400000000000000" pitchFamily="2" charset="-78"/>
              </a:rPr>
              <a:t>که از</a:t>
            </a:r>
            <a:r>
              <a:rPr lang="en-US" dirty="0">
                <a:cs typeface="B Nazanin" panose="00000400000000000000" pitchFamily="2" charset="-78"/>
              </a:rPr>
              <a:t> Journal Citation Reports </a:t>
            </a:r>
            <a:r>
              <a:rPr lang="ar-SA" dirty="0">
                <a:cs typeface="B Nazanin" panose="00000400000000000000" pitchFamily="2" charset="-78"/>
              </a:rPr>
              <a:t>تولید می شود نحوه محاسبه سایت اسکور از پایگاه اسکوپوس هست و دارای شفافیت برای همه است. همچنین</a:t>
            </a:r>
            <a:r>
              <a:rPr lang="en-US" dirty="0">
                <a:cs typeface="B Nazanin" panose="00000400000000000000" pitchFamily="2" charset="-78"/>
              </a:rPr>
              <a:t> JCR </a:t>
            </a:r>
            <a:r>
              <a:rPr lang="ar-SA" dirty="0">
                <a:cs typeface="B Nazanin" panose="00000400000000000000" pitchFamily="2" charset="-78"/>
              </a:rPr>
              <a:t>که ضریب تأثیر از آن محاسبه می شود بر خلاف سایت اسکور به طور آزاد در دسترس همه نیست و نیازمند پرداخت حق اشتراک می باشد</a:t>
            </a:r>
            <a:r>
              <a:rPr lang="en-US" dirty="0">
                <a:cs typeface="B Nazanin" panose="00000400000000000000" pitchFamily="2" charset="-78"/>
              </a:rPr>
              <a:t>.</a:t>
            </a:r>
          </a:p>
          <a:p>
            <a:pPr lvl="0" algn="r" rtl="1"/>
            <a:r>
              <a:rPr lang="ar-SA" dirty="0">
                <a:cs typeface="B Nazanin" panose="00000400000000000000" pitchFamily="2" charset="-78"/>
              </a:rPr>
              <a:t>چکیده مقالات در این شاخص محاسبه نمی شوند به خاطر اینکه اسکوپوس آنها را تحت پوشش ندارد</a:t>
            </a:r>
            <a:r>
              <a:rPr lang="en-US" dirty="0">
                <a:cs typeface="B Nazanin" panose="00000400000000000000" pitchFamily="2" charset="-78"/>
              </a:rPr>
              <a:t>.</a:t>
            </a:r>
          </a:p>
          <a:p>
            <a:pPr lvl="0" algn="r" rtl="1"/>
            <a:r>
              <a:rPr lang="ar-SA" dirty="0">
                <a:cs typeface="B Nazanin" panose="00000400000000000000" pitchFamily="2" charset="-78"/>
              </a:rPr>
              <a:t>در این شاخص</a:t>
            </a:r>
            <a:r>
              <a:rPr lang="en-US" dirty="0">
                <a:cs typeface="B Nazanin" panose="00000400000000000000" pitchFamily="2" charset="-78"/>
              </a:rPr>
              <a:t> Journal self-citations </a:t>
            </a:r>
            <a:r>
              <a:rPr lang="ar-SA" dirty="0">
                <a:cs typeface="B Nazanin" panose="00000400000000000000" pitchFamily="2" charset="-78"/>
              </a:rPr>
              <a:t>محاسبه می شوند</a:t>
            </a:r>
            <a:r>
              <a:rPr lang="en-US" dirty="0">
                <a:cs typeface="B Nazanin" panose="00000400000000000000" pitchFamily="2" charset="-78"/>
              </a:rPr>
              <a:t>.</a:t>
            </a:r>
          </a:p>
          <a:p>
            <a:pPr lvl="0" algn="r" rtl="1"/>
            <a:r>
              <a:rPr lang="ar-SA" dirty="0">
                <a:cs typeface="B Nazanin" panose="00000400000000000000" pitchFamily="2" charset="-78"/>
              </a:rPr>
              <a:t>دلایلی که تمامی مقالات در محاسبه این شاخص مد نظر قرار می گیرد: کاستن از دستکاری استنادی، نشان دادن تأثیر یک جامع از کل مجله، موافقت نکردن با سیستم طبقه بندی مقالات در محاسبه استنادی</a:t>
            </a:r>
            <a:r>
              <a:rPr lang="en-US" dirty="0">
                <a:cs typeface="B Nazanin" panose="00000400000000000000" pitchFamily="2" charset="-78"/>
              </a:rPr>
              <a:t>.</a:t>
            </a:r>
          </a:p>
          <a:p>
            <a:pPr algn="r" rtl="1"/>
            <a:endParaRPr lang="en-US" dirty="0"/>
          </a:p>
        </p:txBody>
      </p:sp>
    </p:spTree>
    <p:extLst>
      <p:ext uri="{BB962C8B-B14F-4D97-AF65-F5344CB8AC3E}">
        <p14:creationId xmlns:p14="http://schemas.microsoft.com/office/powerpoint/2010/main" val="4019414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IF  </a:t>
            </a:r>
            <a:r>
              <a:rPr lang="fa-IR" b="1" dirty="0" smtClean="0"/>
              <a:t> </a:t>
            </a:r>
            <a:r>
              <a:rPr lang="ar-IQ" b="1" dirty="0" smtClean="0"/>
              <a:t>ﺑﺎ</a:t>
            </a:r>
            <a:r>
              <a:rPr lang="en-US" b="1" dirty="0"/>
              <a:t>Cite Score </a:t>
            </a:r>
            <a:r>
              <a:rPr lang="ar-IQ" b="1" dirty="0"/>
              <a:t>ﺗﻔﺎوت</a:t>
            </a:r>
            <a:endParaRPr lang="en-US" b="1" dirty="0"/>
          </a:p>
        </p:txBody>
      </p:sp>
      <p:sp>
        <p:nvSpPr>
          <p:cNvPr id="3" name="Content Placeholder 2"/>
          <p:cNvSpPr>
            <a:spLocks noGrp="1"/>
          </p:cNvSpPr>
          <p:nvPr>
            <p:ph idx="1"/>
          </p:nvPr>
        </p:nvSpPr>
        <p:spPr/>
        <p:txBody>
          <a:bodyPr/>
          <a:lstStyle/>
          <a:p>
            <a:pPr marL="0" indent="0" algn="r" rtl="1">
              <a:buNone/>
            </a:pPr>
            <a:r>
              <a:rPr lang="en-US" dirty="0" smtClean="0">
                <a:cs typeface="B Nazanin" panose="00000400000000000000" pitchFamily="2" charset="-78"/>
              </a:rPr>
              <a:t>Cite Score</a:t>
            </a:r>
            <a:r>
              <a:rPr lang="fa-IR" dirty="0" smtClean="0">
                <a:cs typeface="B Nazanin" panose="00000400000000000000" pitchFamily="2" charset="-78"/>
              </a:rPr>
              <a:t> </a:t>
            </a:r>
            <a:r>
              <a:rPr lang="ar-IQ" dirty="0" smtClean="0">
                <a:cs typeface="B Nazanin" panose="00000400000000000000" pitchFamily="2" charset="-78"/>
              </a:rPr>
              <a:t>ﻣﺘﻌﻠﻖ </a:t>
            </a:r>
            <a:r>
              <a:rPr lang="ar-IQ" dirty="0">
                <a:cs typeface="B Nazanin" panose="00000400000000000000" pitchFamily="2" charset="-78"/>
              </a:rPr>
              <a:t>ﺑﻪ اﻟﺰوﯾﺮ </a:t>
            </a:r>
            <a:r>
              <a:rPr lang="ar-IQ" dirty="0" smtClean="0">
                <a:cs typeface="B Nazanin" panose="00000400000000000000" pitchFamily="2" charset="-78"/>
              </a:rPr>
              <a:t>اﺳﺖ</a:t>
            </a:r>
            <a:r>
              <a:rPr lang="fa-IR" dirty="0" smtClean="0">
                <a:cs typeface="B Nazanin" panose="00000400000000000000" pitchFamily="2" charset="-78"/>
              </a:rPr>
              <a:t>که </a:t>
            </a:r>
            <a:r>
              <a:rPr lang="ar-IQ" dirty="0" smtClean="0">
                <a:cs typeface="B Nazanin" panose="00000400000000000000" pitchFamily="2" charset="-78"/>
              </a:rPr>
              <a:t>ﺗﻮﺳﻂ </a:t>
            </a:r>
            <a:r>
              <a:rPr lang="ar-IQ" dirty="0">
                <a:cs typeface="B Nazanin" panose="00000400000000000000" pitchFamily="2" charset="-78"/>
              </a:rPr>
              <a:t>اﻃﻼﻋﺎت ﺳﺎﯾﺖ اﺳﮑﻮﭘﻮس ﻣﺤﺎﺳﺒﻪ ﻣﯽ ﺷﻮد و ﻣﺒﻨﺎي ﻣﺤﺎﺳﺒﻪ آن ﺳﻪ ﺳﺎل اﺳﺖ. </a:t>
            </a:r>
            <a:endParaRPr lang="fa-IR" dirty="0" smtClean="0">
              <a:cs typeface="B Nazanin" panose="00000400000000000000" pitchFamily="2" charset="-78"/>
            </a:endParaRPr>
          </a:p>
          <a:p>
            <a:pPr marL="0" indent="0" algn="r" rtl="1">
              <a:buNone/>
            </a:pPr>
            <a:r>
              <a:rPr lang="fa-IR" dirty="0" smtClean="0">
                <a:cs typeface="B Nazanin" panose="00000400000000000000" pitchFamily="2" charset="-78"/>
              </a:rPr>
              <a:t>سایت اسکور تمامی مقالات(</a:t>
            </a:r>
            <a:r>
              <a:rPr lang="en-US" dirty="0">
                <a:cs typeface="B Nazanin" panose="00000400000000000000" pitchFamily="2" charset="-78"/>
              </a:rPr>
              <a:t>articles, reviews, letters, notes, conference </a:t>
            </a:r>
            <a:r>
              <a:rPr lang="en-US" dirty="0" smtClean="0">
                <a:cs typeface="B Nazanin" panose="00000400000000000000" pitchFamily="2" charset="-78"/>
              </a:rPr>
              <a:t>papers</a:t>
            </a:r>
            <a:r>
              <a:rPr lang="fa-IR" dirty="0" smtClean="0">
                <a:cs typeface="B Nazanin" panose="00000400000000000000" pitchFamily="2" charset="-78"/>
              </a:rPr>
              <a:t> </a:t>
            </a:r>
            <a:r>
              <a:rPr lang="ar-IQ" dirty="0" smtClean="0">
                <a:cs typeface="B Nazanin" panose="00000400000000000000" pitchFamily="2" charset="-78"/>
              </a:rPr>
              <a:t>ﮐﻪ </a:t>
            </a:r>
            <a:r>
              <a:rPr lang="ar-IQ" dirty="0">
                <a:cs typeface="B Nazanin" panose="00000400000000000000" pitchFamily="2" charset="-78"/>
              </a:rPr>
              <a:t>ﺗﻮﺳﻂ اﺳﮑﻮﭘﻮس اﯾﻨﺪﮐﺲ ﺷﺪه اﻧﺪ را در ﺑﺮ ﻣﯽ </a:t>
            </a:r>
            <a:r>
              <a:rPr lang="ar-IQ" dirty="0" smtClean="0">
                <a:cs typeface="B Nazanin" panose="00000400000000000000" pitchFamily="2" charset="-78"/>
              </a:rPr>
              <a:t>ﮔﯿﺮد</a:t>
            </a:r>
            <a:r>
              <a:rPr lang="fa-IR" dirty="0" smtClean="0">
                <a:cs typeface="B Nazanin" panose="00000400000000000000" pitchFamily="2" charset="-78"/>
              </a:rPr>
              <a:t>.</a:t>
            </a:r>
            <a:endParaRPr lang="en-US" dirty="0">
              <a:cs typeface="B Nazanin" panose="00000400000000000000" pitchFamily="2" charset="-78"/>
            </a:endParaRPr>
          </a:p>
          <a:p>
            <a:pPr marL="0" indent="0" algn="r" rtl="1">
              <a:buNone/>
            </a:pPr>
            <a:r>
              <a:rPr lang="en-US" dirty="0" smtClean="0">
                <a:cs typeface="B Nazanin" panose="00000400000000000000" pitchFamily="2" charset="-78"/>
              </a:rPr>
              <a:t>IF </a:t>
            </a:r>
            <a:r>
              <a:rPr lang="fa-IR" dirty="0" smtClean="0">
                <a:cs typeface="B Nazanin" panose="00000400000000000000" pitchFamily="2" charset="-78"/>
              </a:rPr>
              <a:t> </a:t>
            </a:r>
            <a:r>
              <a:rPr lang="ar-IQ" dirty="0" smtClean="0">
                <a:cs typeface="B Nazanin" panose="00000400000000000000" pitchFamily="2" charset="-78"/>
              </a:rPr>
              <a:t>ﻣﺘﻌﻠﻖ </a:t>
            </a:r>
            <a:r>
              <a:rPr lang="ar-IQ" dirty="0">
                <a:cs typeface="B Nazanin" panose="00000400000000000000" pitchFamily="2" charset="-78"/>
              </a:rPr>
              <a:t>ﺑﻪ ﺗﺎﻣﺴﻮن روﯾﺘﺮز اﺳﺖ. ﺗﻮﺳﻂ اﻃﻼﻋﺎت</a:t>
            </a:r>
            <a:r>
              <a:rPr lang="en-US" dirty="0">
                <a:cs typeface="B Nazanin" panose="00000400000000000000" pitchFamily="2" charset="-78"/>
              </a:rPr>
              <a:t> web of science</a:t>
            </a:r>
            <a:r>
              <a:rPr lang="ar-IQ" dirty="0">
                <a:cs typeface="B Nazanin" panose="00000400000000000000" pitchFamily="2" charset="-78"/>
              </a:rPr>
              <a:t> ﻣﺤﺎﺳﺒﻪ ﺷﺪه و ﻣﺪت زﻣﺎن ﺑﺮاي ﻣﺤﺎﺳﺒﻪ آن دو ﺳﺎل اﺳﺖ</a:t>
            </a:r>
            <a:endParaRPr lang="fa-IR" dirty="0">
              <a:cs typeface="B Nazanin" panose="00000400000000000000" pitchFamily="2" charset="-78"/>
            </a:endParaRPr>
          </a:p>
          <a:p>
            <a:pPr marL="0" indent="0" algn="r" rtl="1">
              <a:buNone/>
            </a:pPr>
            <a:r>
              <a:rPr lang="en-US" dirty="0">
                <a:cs typeface="B Nazanin" panose="00000400000000000000" pitchFamily="2" charset="-78"/>
              </a:rPr>
              <a:t>IF </a:t>
            </a:r>
            <a:r>
              <a:rPr lang="fa-IR" dirty="0">
                <a:cs typeface="B Nazanin" panose="00000400000000000000" pitchFamily="2" charset="-78"/>
              </a:rPr>
              <a:t> </a:t>
            </a:r>
            <a:r>
              <a:rPr lang="ar-IQ" dirty="0">
                <a:cs typeface="B Nazanin" panose="00000400000000000000" pitchFamily="2" charset="-78"/>
              </a:rPr>
              <a:t>ﺗﻨﻬﺎ اﺳﻨﺎد اﯾﻨﺪﮐﺲ ﺷﺪه</a:t>
            </a:r>
            <a:r>
              <a:rPr lang="fa-IR" dirty="0">
                <a:cs typeface="B Nazanin" panose="00000400000000000000" pitchFamily="2" charset="-78"/>
              </a:rPr>
              <a:t> </a:t>
            </a:r>
            <a:r>
              <a:rPr lang="en-US" dirty="0">
                <a:cs typeface="B Nazanin" panose="00000400000000000000" pitchFamily="2" charset="-78"/>
              </a:rPr>
              <a:t>articles </a:t>
            </a:r>
            <a:r>
              <a:rPr lang="ar-IQ" dirty="0">
                <a:cs typeface="B Nazanin" panose="00000400000000000000" pitchFamily="2" charset="-78"/>
              </a:rPr>
              <a:t>و</a:t>
            </a:r>
            <a:r>
              <a:rPr lang="en-US" dirty="0">
                <a:cs typeface="B Nazanin" panose="00000400000000000000" pitchFamily="2" charset="-78"/>
              </a:rPr>
              <a:t>reviews  </a:t>
            </a:r>
            <a:r>
              <a:rPr lang="ar-IQ" dirty="0">
                <a:cs typeface="B Nazanin" panose="00000400000000000000" pitchFamily="2" charset="-78"/>
              </a:rPr>
              <a:t>را ﭘﻮﺷﺶ ﻣﯽ دﻫﺪ.</a:t>
            </a:r>
            <a:endParaRPr lang="en-US" dirty="0">
              <a:cs typeface="B Nazanin" panose="00000400000000000000" pitchFamily="2" charset="-78"/>
            </a:endParaRPr>
          </a:p>
        </p:txBody>
      </p:sp>
    </p:spTree>
    <p:extLst>
      <p:ext uri="{BB962C8B-B14F-4D97-AF65-F5344CB8AC3E}">
        <p14:creationId xmlns:p14="http://schemas.microsoft.com/office/powerpoint/2010/main" val="42564148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en-US" b="1" dirty="0"/>
              <a:t>Cite Score Percentile</a:t>
            </a:r>
          </a:p>
        </p:txBody>
      </p:sp>
      <p:sp>
        <p:nvSpPr>
          <p:cNvPr id="3" name="Content Placeholder 2"/>
          <p:cNvSpPr>
            <a:spLocks noGrp="1"/>
          </p:cNvSpPr>
          <p:nvPr>
            <p:ph idx="1"/>
          </p:nvPr>
        </p:nvSpPr>
        <p:spPr/>
        <p:txBody>
          <a:bodyPr/>
          <a:lstStyle/>
          <a:p>
            <a:pPr algn="r" rtl="1"/>
            <a:r>
              <a:rPr lang="ar-IQ" dirty="0">
                <a:cs typeface="B Nazanin" panose="00000400000000000000" pitchFamily="2" charset="-78"/>
              </a:rPr>
              <a:t>ﺑﺮاي ﻣﻘﺎﯾﺴﻪ دو ﻧﺸﺮﯾﻪ در دو ﺣﯿﻄﻪ ي ﻣﻮﺿﻮﻋﯽ ﻣﺨﺘﻠﻒ، اﯾﻦ ﺷﺎﺧﺺ ﻣﻌﺮﻓﯽ ﺷﺪه اﺳﺖ. ﻣﺜﻼ ﺑﺮاي ﻧﺸﺮﯾﻪ ﻧﯿﭽﺮ ﻋﺪد99  اراﺋﻪ ﺷﺪه اﺳﺖ و اﯾﻦ ﺑﺪان ﻣﻌﻨﯽ اﺳﺖ ﮐﻪ اﯾﻦ ﻧﺸﺮﯾﻪ ﺟﺰء1  درﺻﺪ ﺑﺎﻻي ﺣﻮزه ي ﭘﺰﺷﮑﯽ ﻣﺤﺴﻮب ﻣﯽ ﮔﺮدد. اﮔﺮ ﺑﺮاي ﻧﺸﺮﯾﻪ اي در ﺣﻮزه ﻣﻬﻨﺪﺳﯽ ﻋﺪد40  اراﺋﻪ ﺷﻮد ﯾﻌﻨﯽ ﺟﺰو40 درﺻﺪ ﭘﺎﯾﯿﻨﯽ ﻧﺸﺮﯾﺎت آن ﺣﻮزه اﺳﺖ ﺑﻨﺎﺑﺮاﯾﻦ اﯾﻦ دو ﻧﺸﺮﯾﻪ ﺑﺎ ﻫﻢ از ﻧﻈﺮ اﯾﻦ دو ﺷﺎﺧﺺ ﻗﺎﺑﻞ ﻗﯿﺎس ﻣﯽ ﺷﻮﻧﺪ</a:t>
            </a:r>
            <a:endParaRPr lang="en-US" dirty="0">
              <a:cs typeface="B Nazanin" panose="00000400000000000000" pitchFamily="2" charset="-78"/>
            </a:endParaRPr>
          </a:p>
        </p:txBody>
      </p:sp>
    </p:spTree>
    <p:extLst>
      <p:ext uri="{BB962C8B-B14F-4D97-AF65-F5344CB8AC3E}">
        <p14:creationId xmlns:p14="http://schemas.microsoft.com/office/powerpoint/2010/main" val="14774651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en-US" b="1" dirty="0"/>
              <a:t>SNIP (Source Normalized Impact Per Paper)</a:t>
            </a:r>
          </a:p>
        </p:txBody>
      </p:sp>
      <p:sp>
        <p:nvSpPr>
          <p:cNvPr id="3" name="Content Placeholder 2"/>
          <p:cNvSpPr>
            <a:spLocks noGrp="1"/>
          </p:cNvSpPr>
          <p:nvPr>
            <p:ph idx="1"/>
          </p:nvPr>
        </p:nvSpPr>
        <p:spPr/>
        <p:txBody>
          <a:bodyPr/>
          <a:lstStyle/>
          <a:p>
            <a:pPr algn="r" rtl="1"/>
            <a:r>
              <a:rPr lang="ar-IQ" dirty="0">
                <a:cs typeface="B Nazanin" panose="00000400000000000000" pitchFamily="2" charset="-78"/>
              </a:rPr>
              <a:t>اﯾﻦ ﺷﺎﺧﺺ ﺑﺎ وزن دﻫﯽ ﺑﻪ اﺳﺘﻨﺎدات ﺑﺮ اﺳﺎس ﺗﻌﺪاد ﮐﻞ اﺳﺘﻨﺎدﻫﺎي ﺣﻮزه ﻣﻮﺿﻮﻋﯽ ﻣﺮﺑﻮﻃﻪ ﻣﺤﺎﺳﺒﻪ ﻣﯽ ﺷﻮد ﺗﺎ ﺗﻔﺎوت رﺷﺘﻪ ﻫﺎ ﺑﻪ ﻟﺤﺎظ رﻓﺘﺎر اﺳﺘﻨﺎدي و ﻧﯿﺰ ﺑﻪ ﻟﺤﺎظ ﭘﻮﺷﺶ در ﭘﺎﯾﮕﺎه ﺗﺼﺤﯿﺢ ﺷﻮد</a:t>
            </a:r>
            <a:r>
              <a:rPr lang="ar-IQ" dirty="0" smtClean="0">
                <a:cs typeface="B Nazanin" panose="00000400000000000000" pitchFamily="2" charset="-78"/>
              </a:rPr>
              <a:t>.</a:t>
            </a:r>
            <a:endParaRPr lang="fa-IR" dirty="0" smtClean="0">
              <a:cs typeface="B Nazanin" panose="00000400000000000000" pitchFamily="2" charset="-78"/>
            </a:endParaRPr>
          </a:p>
          <a:p>
            <a:pPr algn="r" rtl="1"/>
            <a:r>
              <a:rPr lang="ar-IQ" dirty="0">
                <a:cs typeface="B Nazanin" panose="00000400000000000000" pitchFamily="2" charset="-78"/>
              </a:rPr>
              <a:t>ﺠﻤﻠﻪ ﻣﺰاﯾﺎي اﯾﻦ ﺷﺎﺧﺺ ﻧﯿﺰ ﻣﯿﺘﻮان ﺑﻪ ﻣﻮراد زﯾﺮ اﺷﺎره ﻧﻤﻮد</a:t>
            </a:r>
            <a:r>
              <a:rPr lang="ar-IQ" dirty="0" smtClean="0">
                <a:cs typeface="B Nazanin" panose="00000400000000000000" pitchFamily="2" charset="-78"/>
              </a:rPr>
              <a:t>.</a:t>
            </a:r>
            <a:endParaRPr lang="fa-IR" dirty="0" smtClean="0">
              <a:cs typeface="B Nazanin" panose="00000400000000000000" pitchFamily="2" charset="-78"/>
            </a:endParaRPr>
          </a:p>
          <a:p>
            <a:pPr algn="r" rtl="1"/>
            <a:r>
              <a:rPr lang="ar-IQ" dirty="0" smtClean="0">
                <a:cs typeface="B Nazanin" panose="00000400000000000000" pitchFamily="2" charset="-78"/>
              </a:rPr>
              <a:t> </a:t>
            </a:r>
            <a:r>
              <a:rPr lang="ar-IQ" dirty="0">
                <a:cs typeface="B Nazanin" panose="00000400000000000000" pitchFamily="2" charset="-78"/>
              </a:rPr>
              <a:t>ﺑﺎزه زﻣﺎﻧﯽ ﻣﻨﺎﺳﺐ ﺗﺮ ﺟﻬﺖ ﺑﺮرﺳﯽ )اﯾﻦ ﺷﺎﺧﺺ ﺑﺮ اﺳﺎس داده ﻫﺎي3  ﺳﺎﻟﻪ ﻣﺠﻠﻪ ﻣﯽ ﺑﺎﺷﺪ </a:t>
            </a:r>
            <a:endParaRPr lang="fa-IR" dirty="0" smtClean="0">
              <a:cs typeface="B Nazanin" panose="00000400000000000000" pitchFamily="2" charset="-78"/>
            </a:endParaRPr>
          </a:p>
          <a:p>
            <a:pPr algn="r" rtl="1"/>
            <a:r>
              <a:rPr lang="ar-IQ" dirty="0" smtClean="0">
                <a:cs typeface="B Nazanin" panose="00000400000000000000" pitchFamily="2" charset="-78"/>
              </a:rPr>
              <a:t>ﺧﻮد </a:t>
            </a:r>
            <a:r>
              <a:rPr lang="ar-IQ" dirty="0">
                <a:cs typeface="B Nazanin" panose="00000400000000000000" pitchFamily="2" charset="-78"/>
              </a:rPr>
              <a:t>اﺳﺘﻨﺎدي را در ﻧﻈﺮ ﻧﻤﯽ ﮔﯿﺮد</a:t>
            </a:r>
            <a:r>
              <a:rPr lang="ar-IQ" dirty="0" smtClean="0">
                <a:cs typeface="B Nazanin" panose="00000400000000000000" pitchFamily="2" charset="-78"/>
              </a:rPr>
              <a:t>.</a:t>
            </a:r>
            <a:endParaRPr lang="fa-IR" dirty="0" smtClean="0">
              <a:cs typeface="B Nazanin" panose="00000400000000000000" pitchFamily="2" charset="-78"/>
            </a:endParaRPr>
          </a:p>
          <a:p>
            <a:pPr algn="r" rtl="1"/>
            <a:r>
              <a:rPr lang="ar-IQ" dirty="0" smtClean="0">
                <a:cs typeface="B Nazanin" panose="00000400000000000000" pitchFamily="2" charset="-78"/>
              </a:rPr>
              <a:t>ﮐﻤﮏ </a:t>
            </a:r>
            <a:r>
              <a:rPr lang="ar-IQ" dirty="0">
                <a:cs typeface="B Nazanin" panose="00000400000000000000" pitchFamily="2" charset="-78"/>
              </a:rPr>
              <a:t>ﺑﻪ ﻣﺤﻘﻘﯿﻦ در ﯾﺎﻓﺘﻦ ﺑﻬﺘﺮﯾﻦ ﻣﺠﻠﻪ در ﺣﯿﻄﻪ ﻣﻮﺿﻮع </a:t>
            </a:r>
            <a:r>
              <a:rPr lang="ar-IQ" dirty="0" smtClean="0">
                <a:cs typeface="B Nazanin" panose="00000400000000000000" pitchFamily="2" charset="-78"/>
              </a:rPr>
              <a:t>ﺧﻮد</a:t>
            </a:r>
            <a:endParaRPr lang="fa-IR" dirty="0" smtClean="0">
              <a:cs typeface="B Nazanin" panose="00000400000000000000" pitchFamily="2" charset="-78"/>
            </a:endParaRPr>
          </a:p>
          <a:p>
            <a:pPr algn="r" rtl="1"/>
            <a:r>
              <a:rPr lang="ar-IQ" dirty="0" smtClean="0">
                <a:cs typeface="B Nazanin" panose="00000400000000000000" pitchFamily="2" charset="-78"/>
              </a:rPr>
              <a:t>ﭘﻮﺷﺶ </a:t>
            </a:r>
            <a:r>
              <a:rPr lang="ar-IQ" dirty="0">
                <a:cs typeface="B Nazanin" panose="00000400000000000000" pitchFamily="2" charset="-78"/>
              </a:rPr>
              <a:t>ﻣﻨﺎﺳﺐ ﺗﺮ از ﻣﺠﻼت</a:t>
            </a:r>
            <a:endParaRPr lang="en-US" dirty="0">
              <a:cs typeface="B Nazanin" panose="00000400000000000000" pitchFamily="2" charset="-78"/>
            </a:endParaRPr>
          </a:p>
        </p:txBody>
      </p:sp>
    </p:spTree>
    <p:extLst>
      <p:ext uri="{BB962C8B-B14F-4D97-AF65-F5344CB8AC3E}">
        <p14:creationId xmlns:p14="http://schemas.microsoft.com/office/powerpoint/2010/main" val="2366676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en-US" b="1" dirty="0" smtClean="0"/>
              <a:t>SJR(</a:t>
            </a:r>
            <a:r>
              <a:rPr lang="en-US" b="1" dirty="0" err="1"/>
              <a:t>SCImago</a:t>
            </a:r>
            <a:r>
              <a:rPr lang="en-US" b="1" dirty="0"/>
              <a:t> Journal Rank</a:t>
            </a:r>
            <a:r>
              <a:rPr lang="en-US" b="1" dirty="0" smtClean="0"/>
              <a:t>)</a:t>
            </a:r>
            <a:endParaRPr lang="en-US" b="1" dirty="0"/>
          </a:p>
        </p:txBody>
      </p:sp>
      <p:sp>
        <p:nvSpPr>
          <p:cNvPr id="3" name="Content Placeholder 2"/>
          <p:cNvSpPr>
            <a:spLocks noGrp="1"/>
          </p:cNvSpPr>
          <p:nvPr>
            <p:ph idx="1"/>
          </p:nvPr>
        </p:nvSpPr>
        <p:spPr/>
        <p:txBody>
          <a:bodyPr>
            <a:normAutofit/>
          </a:bodyPr>
          <a:lstStyle/>
          <a:p>
            <a:pPr algn="r" rtl="1"/>
            <a:r>
              <a:rPr lang="ar-IQ" dirty="0">
                <a:cs typeface="B Nazanin" panose="00000400000000000000" pitchFamily="2" charset="-78"/>
              </a:rPr>
              <a:t>ﻣﻌﯿﺎري ﺳﺖ ﮐﻪ ﺑﯿﺎن ﻣﯿﮑﻨﺪ ﺗﻤﺎم اﺳﺘﻨﺎدات ﺑﺮاﺑﺮ آن ﭼﯿﺰي ﮐﻪ ﺧﻠﻖ ﺷﺪه ﻧﯿﺴﺖ و زﻣﯿﻨﻪ ﻣﻮﺿﻮﻋﯽ، ﮐﯿﻔﯿﺖ و ﺷﻬﺮت ﻣﺠﻠﻪ اﺛﺮ ﻣﺴﺘﻘﯿﻢ ﺑﺮ ارزش اﺳﺘﻨﺎد دارد</a:t>
            </a:r>
            <a:r>
              <a:rPr lang="ar-IQ" dirty="0" smtClean="0">
                <a:cs typeface="B Nazanin" panose="00000400000000000000" pitchFamily="2" charset="-78"/>
              </a:rPr>
              <a:t>.</a:t>
            </a:r>
            <a:endParaRPr lang="fa-IR" dirty="0" smtClean="0">
              <a:cs typeface="B Nazanin" panose="00000400000000000000" pitchFamily="2" charset="-78"/>
            </a:endParaRPr>
          </a:p>
          <a:p>
            <a:pPr algn="r" rtl="1"/>
            <a:r>
              <a:rPr lang="ar-IQ" dirty="0">
                <a:cs typeface="B Nazanin" panose="00000400000000000000" pitchFamily="2" charset="-78"/>
              </a:rPr>
              <a:t>این شاخص از اطلاعات استخراج شده از </a:t>
            </a:r>
            <a:r>
              <a:rPr lang="ar-IQ" dirty="0">
                <a:cs typeface="B Nazanin" panose="00000400000000000000" pitchFamily="2" charset="-78"/>
                <a:hlinkClick r:id="rId2"/>
              </a:rPr>
              <a:t>اسکوپوس</a:t>
            </a:r>
            <a:r>
              <a:rPr lang="ar-IQ" dirty="0">
                <a:cs typeface="B Nazanin" panose="00000400000000000000" pitchFamily="2" charset="-78"/>
              </a:rPr>
              <a:t> و پایگاه داده‌های </a:t>
            </a:r>
            <a:r>
              <a:rPr lang="ar-IQ" dirty="0">
                <a:cs typeface="B Nazanin" panose="00000400000000000000" pitchFamily="2" charset="-78"/>
                <a:hlinkClick r:id="rId3"/>
              </a:rPr>
              <a:t>الزویر</a:t>
            </a:r>
            <a:r>
              <a:rPr lang="ar-IQ" dirty="0">
                <a:cs typeface="B Nazanin" panose="00000400000000000000" pitchFamily="2" charset="-78"/>
              </a:rPr>
              <a:t> استفاده می‌کند.</a:t>
            </a:r>
          </a:p>
          <a:p>
            <a:pPr algn="r" rtl="1"/>
            <a:r>
              <a:rPr lang="ar-IQ" dirty="0" smtClean="0">
                <a:cs typeface="B Nazanin" panose="00000400000000000000" pitchFamily="2" charset="-78"/>
              </a:rPr>
              <a:t>اﯾﻦ </a:t>
            </a:r>
            <a:r>
              <a:rPr lang="ar-IQ" dirty="0">
                <a:cs typeface="B Nazanin" panose="00000400000000000000" pitchFamily="2" charset="-78"/>
              </a:rPr>
              <a:t>ﻣﻌﯿﺎر ﻫﻢ ﺷﻤﺎر اﺳﺘﻨﺎدﻫﺎي درﯾﺎﻓﺘﯽ ﯾﮏ ﻣﺠﻠﻪ و ﻫﻢ اﻫﻤﯿﺖ ﯾﺎ اﻋﺘﺒﺎر ﻣﺠﻠﻪ اي ﮐﻪ اﺳﺘﻨﺎدﻫﺎ از آن ﻣﯽ آﯾﻨﺪ را ﻣﺤﺎﺳﺒﻪ ﻣﯿﮑﻨﺪ</a:t>
            </a:r>
            <a:r>
              <a:rPr lang="ar-IQ" dirty="0" smtClean="0">
                <a:cs typeface="B Nazanin" panose="00000400000000000000" pitchFamily="2" charset="-78"/>
              </a:rPr>
              <a:t>.</a:t>
            </a:r>
            <a:endParaRPr lang="fa-IR" dirty="0" smtClean="0">
              <a:cs typeface="B Nazanin" panose="00000400000000000000" pitchFamily="2" charset="-78"/>
            </a:endParaRPr>
          </a:p>
          <a:p>
            <a:pPr algn="r" rtl="1"/>
            <a:r>
              <a:rPr lang="ar-IQ" dirty="0" smtClean="0">
                <a:cs typeface="B Nazanin" panose="00000400000000000000" pitchFamily="2" charset="-78"/>
              </a:rPr>
              <a:t>اکثر </a:t>
            </a:r>
            <a:r>
              <a:rPr lang="ar-IQ" dirty="0">
                <a:cs typeface="B Nazanin" panose="00000400000000000000" pitchFamily="2" charset="-78"/>
              </a:rPr>
              <a:t>مواقع ژورنال‌هایی که دارای ایمپکت فاکتور بالایی هستند از شاخص </a:t>
            </a:r>
            <a:r>
              <a:rPr lang="en-US" dirty="0" err="1">
                <a:cs typeface="B Nazanin" panose="00000400000000000000" pitchFamily="2" charset="-78"/>
              </a:rPr>
              <a:t>sjr</a:t>
            </a:r>
            <a:r>
              <a:rPr lang="en-US" dirty="0">
                <a:cs typeface="B Nazanin" panose="00000400000000000000" pitchFamily="2" charset="-78"/>
              </a:rPr>
              <a:t> </a:t>
            </a:r>
            <a:r>
              <a:rPr lang="ar-IQ" dirty="0">
                <a:cs typeface="B Nazanin" panose="00000400000000000000" pitchFamily="2" charset="-78"/>
              </a:rPr>
              <a:t>بالاتری نیز برخوردارند.</a:t>
            </a:r>
            <a:endParaRPr lang="en-US" dirty="0">
              <a:cs typeface="B Nazanin" panose="00000400000000000000" pitchFamily="2" charset="-78"/>
            </a:endParaRPr>
          </a:p>
        </p:txBody>
      </p:sp>
    </p:spTree>
    <p:extLst>
      <p:ext uri="{BB962C8B-B14F-4D97-AF65-F5344CB8AC3E}">
        <p14:creationId xmlns:p14="http://schemas.microsoft.com/office/powerpoint/2010/main" val="435280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IQ" b="1" dirty="0">
                <a:cs typeface="B Nazanin" panose="00000400000000000000" pitchFamily="2" charset="-78"/>
              </a:rPr>
              <a:t>اهداف اصلی علم‌سنجی</a:t>
            </a:r>
            <a:endParaRPr lang="ar-IQ" dirty="0">
              <a:cs typeface="B Nazanin" panose="00000400000000000000" pitchFamily="2" charset="-78"/>
            </a:endParaRPr>
          </a:p>
        </p:txBody>
      </p:sp>
      <p:sp>
        <p:nvSpPr>
          <p:cNvPr id="3" name="Content Placeholder 2"/>
          <p:cNvSpPr>
            <a:spLocks noGrp="1"/>
          </p:cNvSpPr>
          <p:nvPr>
            <p:ph idx="1"/>
          </p:nvPr>
        </p:nvSpPr>
        <p:spPr/>
        <p:txBody>
          <a:bodyPr>
            <a:normAutofit lnSpcReduction="10000"/>
          </a:bodyPr>
          <a:lstStyle/>
          <a:p>
            <a:pPr algn="r" rtl="1"/>
            <a:r>
              <a:rPr lang="ar-IQ" dirty="0">
                <a:cs typeface="B Nazanin" panose="00000400000000000000" pitchFamily="2" charset="-78"/>
              </a:rPr>
              <a:t>تدوین سیاست‌ها و خط مشی‌های علمی و پژوهشی،</a:t>
            </a:r>
          </a:p>
          <a:p>
            <a:pPr algn="r" rtl="1"/>
            <a:r>
              <a:rPr lang="ar-IQ" dirty="0">
                <a:cs typeface="B Nazanin" panose="00000400000000000000" pitchFamily="2" charset="-78"/>
              </a:rPr>
              <a:t>مطالعه ارتباطات علمی و تحلیل استنادی،</a:t>
            </a:r>
          </a:p>
          <a:p>
            <a:pPr algn="r" rtl="1"/>
            <a:r>
              <a:rPr lang="ar-IQ" dirty="0">
                <a:cs typeface="B Nazanin" panose="00000400000000000000" pitchFamily="2" charset="-78"/>
              </a:rPr>
              <a:t>ارزیابی کمی و کیفی منابع و انتشارات علمی،</a:t>
            </a:r>
          </a:p>
          <a:p>
            <a:pPr algn="r" rtl="1"/>
            <a:r>
              <a:rPr lang="ar-IQ" dirty="0">
                <a:cs typeface="B Nazanin" panose="00000400000000000000" pitchFamily="2" charset="-78"/>
              </a:rPr>
              <a:t>بررسی برون‌داد، بازدهی/ عملکرد و تأثیر گذاری علمی،</a:t>
            </a:r>
          </a:p>
          <a:p>
            <a:pPr algn="r" rtl="1"/>
            <a:r>
              <a:rPr lang="ar-IQ" dirty="0">
                <a:cs typeface="B Nazanin" panose="00000400000000000000" pitchFamily="2" charset="-78"/>
              </a:rPr>
              <a:t>بهره وری مناسب از امکانات و توانمندی های موجود جهت پژوهش،</a:t>
            </a:r>
          </a:p>
          <a:p>
            <a:pPr algn="r" rtl="1"/>
            <a:r>
              <a:rPr lang="ar-IQ" dirty="0">
                <a:cs typeface="B Nazanin" panose="00000400000000000000" pitchFamily="2" charset="-78"/>
              </a:rPr>
              <a:t>برقراری توازن میان بودجه و هزینه های پژوهشی،</a:t>
            </a:r>
          </a:p>
          <a:p>
            <a:pPr algn="r" rtl="1"/>
            <a:r>
              <a:rPr lang="ar-IQ" dirty="0" smtClean="0">
                <a:cs typeface="B Nazanin" panose="00000400000000000000" pitchFamily="2" charset="-78"/>
              </a:rPr>
              <a:t>کشف </a:t>
            </a:r>
            <a:r>
              <a:rPr lang="ar-IQ" dirty="0">
                <a:cs typeface="B Nazanin" panose="00000400000000000000" pitchFamily="2" charset="-78"/>
              </a:rPr>
              <a:t>روابط و الگوهای موجود میان دانشمندان، حوزه های پژوهشی، کشورها و…</a:t>
            </a:r>
          </a:p>
          <a:p>
            <a:pPr algn="r" rtl="1"/>
            <a:r>
              <a:rPr lang="ar-IQ" dirty="0">
                <a:cs typeface="B Nazanin" panose="00000400000000000000" pitchFamily="2" charset="-78"/>
              </a:rPr>
              <a:t>ارزیابی صحیح و رتبه بندی پژوهشگران، مؤسسه ها، کشورها، مجلات تخصصی، موضوعات تخصصی و…</a:t>
            </a:r>
          </a:p>
          <a:p>
            <a:pPr algn="r" rtl="1"/>
            <a:r>
              <a:rPr lang="ar-IQ" dirty="0">
                <a:cs typeface="B Nazanin" panose="00000400000000000000" pitchFamily="2" charset="-78"/>
              </a:rPr>
              <a:t>سنجش و ارزیابی نوآوری های علمی،</a:t>
            </a:r>
          </a:p>
          <a:p>
            <a:pPr algn="r" rtl="1"/>
            <a:r>
              <a:rPr lang="ar-IQ" dirty="0">
                <a:cs typeface="B Nazanin" panose="00000400000000000000" pitchFamily="2" charset="-78"/>
              </a:rPr>
              <a:t>همکاری و مشارکت علمی، شبکه های هم تألیفی، بررسی انواع تقلب های علمی و سرقت علمی.</a:t>
            </a:r>
          </a:p>
          <a:p>
            <a:pPr algn="r" rtl="1"/>
            <a:endParaRPr lang="en-US" dirty="0"/>
          </a:p>
        </p:txBody>
      </p:sp>
    </p:spTree>
    <p:extLst>
      <p:ext uri="{BB962C8B-B14F-4D97-AF65-F5344CB8AC3E}">
        <p14:creationId xmlns:p14="http://schemas.microsoft.com/office/powerpoint/2010/main" val="40198667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6782" t="26269" r="4555" b="21340"/>
          <a:stretch/>
        </p:blipFill>
        <p:spPr>
          <a:xfrm>
            <a:off x="651353" y="365125"/>
            <a:ext cx="11416405" cy="5396848"/>
          </a:xfrm>
          <a:prstGeom prst="rect">
            <a:avLst/>
          </a:prstGeom>
        </p:spPr>
      </p:pic>
    </p:spTree>
    <p:extLst>
      <p:ext uri="{BB962C8B-B14F-4D97-AF65-F5344CB8AC3E}">
        <p14:creationId xmlns:p14="http://schemas.microsoft.com/office/powerpoint/2010/main" val="4120330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IQ" b="1" dirty="0"/>
              <a:t>ﭼﺎرك </a:t>
            </a:r>
            <a:r>
              <a:rPr lang="en-US" b="1" dirty="0"/>
              <a:t>Q1 </a:t>
            </a:r>
            <a:r>
              <a:rPr lang="ar-IQ" b="1" dirty="0"/>
              <a:t>ﺗﺎ </a:t>
            </a:r>
            <a:r>
              <a:rPr lang="en-US" b="1" dirty="0" smtClean="0"/>
              <a:t>Q</a:t>
            </a:r>
            <a:r>
              <a:rPr lang="en-US" b="1" dirty="0"/>
              <a:t>4</a:t>
            </a:r>
          </a:p>
        </p:txBody>
      </p:sp>
      <p:sp>
        <p:nvSpPr>
          <p:cNvPr id="3" name="Content Placeholder 2"/>
          <p:cNvSpPr>
            <a:spLocks noGrp="1"/>
          </p:cNvSpPr>
          <p:nvPr>
            <p:ph idx="1"/>
          </p:nvPr>
        </p:nvSpPr>
        <p:spPr/>
        <p:txBody>
          <a:bodyPr>
            <a:normAutofit lnSpcReduction="10000"/>
          </a:bodyPr>
          <a:lstStyle/>
          <a:p>
            <a:pPr algn="r" rtl="1"/>
            <a:r>
              <a:rPr lang="ar-SA" dirty="0">
                <a:cs typeface="B Nazanin" panose="00000400000000000000" pitchFamily="2" charset="-78"/>
              </a:rPr>
              <a:t>هر دو پایگاه </a:t>
            </a:r>
            <a:r>
              <a:rPr lang="en-US" dirty="0">
                <a:cs typeface="B Nazanin" panose="00000400000000000000" pitchFamily="2" charset="-78"/>
              </a:rPr>
              <a:t>JCR</a:t>
            </a:r>
            <a:r>
              <a:rPr lang="ar-SA" dirty="0">
                <a:cs typeface="B Nazanin" panose="00000400000000000000" pitchFamily="2" charset="-78"/>
              </a:rPr>
              <a:t> و </a:t>
            </a:r>
            <a:r>
              <a:rPr lang="en-US" dirty="0" err="1" smtClean="0">
                <a:cs typeface="B Nazanin" panose="00000400000000000000" pitchFamily="2" charset="-78"/>
              </a:rPr>
              <a:t>S</a:t>
            </a:r>
            <a:r>
              <a:rPr lang="en-US" dirty="0" err="1" smtClean="0">
                <a:cs typeface="B Nazanin" panose="00000400000000000000" pitchFamily="2" charset="-78"/>
              </a:rPr>
              <a:t>cival</a:t>
            </a:r>
            <a:r>
              <a:rPr lang="ar-SA" dirty="0">
                <a:cs typeface="B Nazanin" panose="00000400000000000000" pitchFamily="2" charset="-78"/>
              </a:rPr>
              <a:t> برای رتبه بندی مجلات از شاخصی مرسوم به شاخص </a:t>
            </a:r>
            <a:r>
              <a:rPr lang="en-US" dirty="0">
                <a:cs typeface="B Nazanin" panose="00000400000000000000" pitchFamily="2" charset="-78"/>
              </a:rPr>
              <a:t>Q</a:t>
            </a:r>
            <a:r>
              <a:rPr lang="ar-SA" dirty="0">
                <a:cs typeface="B Nazanin" panose="00000400000000000000" pitchFamily="2" charset="-78"/>
              </a:rPr>
              <a:t> استفاده می کنند. باتوجه به دسته ای که مجلات در آن قرار دارند، امتيازي بين </a:t>
            </a:r>
            <a:r>
              <a:rPr lang="en-US" dirty="0">
                <a:cs typeface="B Nazanin" panose="00000400000000000000" pitchFamily="2" charset="-78"/>
              </a:rPr>
              <a:t>Q1</a:t>
            </a:r>
            <a:r>
              <a:rPr lang="ar-SA" dirty="0">
                <a:cs typeface="B Nazanin" panose="00000400000000000000" pitchFamily="2" charset="-78"/>
              </a:rPr>
              <a:t> تا </a:t>
            </a:r>
            <a:r>
              <a:rPr lang="en-US" dirty="0">
                <a:cs typeface="B Nazanin" panose="00000400000000000000" pitchFamily="2" charset="-78"/>
              </a:rPr>
              <a:t>Q4</a:t>
            </a:r>
            <a:r>
              <a:rPr lang="ar-SA" dirty="0">
                <a:cs typeface="B Nazanin" panose="00000400000000000000" pitchFamily="2" charset="-78"/>
              </a:rPr>
              <a:t> به آنها تعلق مي گيرد که مشابه ضريب تاثير در مجلات</a:t>
            </a:r>
            <a:r>
              <a:rPr lang="en-US" dirty="0">
                <a:cs typeface="B Nazanin" panose="00000400000000000000" pitchFamily="2" charset="-78"/>
              </a:rPr>
              <a:t>ISI</a:t>
            </a:r>
            <a:r>
              <a:rPr lang="ar-SA" dirty="0">
                <a:cs typeface="B Nazanin" panose="00000400000000000000" pitchFamily="2" charset="-78"/>
              </a:rPr>
              <a:t> است. در حقيقت </a:t>
            </a:r>
            <a:r>
              <a:rPr lang="en-US" dirty="0">
                <a:cs typeface="B Nazanin" panose="00000400000000000000" pitchFamily="2" charset="-78"/>
              </a:rPr>
              <a:t>Quartile Scores</a:t>
            </a:r>
            <a:r>
              <a:rPr lang="ar-SA" dirty="0">
                <a:cs typeface="B Nazanin" panose="00000400000000000000" pitchFamily="2" charset="-78"/>
              </a:rPr>
              <a:t> امتياز عملکردي هرمجله در دسته خود به شمار مي رود.</a:t>
            </a:r>
            <a:endParaRPr lang="en-US" dirty="0">
              <a:cs typeface="B Nazanin" panose="00000400000000000000" pitchFamily="2" charset="-78"/>
            </a:endParaRPr>
          </a:p>
          <a:p>
            <a:pPr algn="r" rtl="1"/>
            <a:r>
              <a:rPr lang="ar-SA" dirty="0" smtClean="0">
                <a:cs typeface="B Nazanin" panose="00000400000000000000" pitchFamily="2" charset="-78"/>
              </a:rPr>
              <a:t>این </a:t>
            </a:r>
            <a:r>
              <a:rPr lang="ar-SA" dirty="0">
                <a:cs typeface="B Nazanin" panose="00000400000000000000" pitchFamily="2" charset="-78"/>
              </a:rPr>
              <a:t>چارک ها براساس ضریب تاثیر یا شاخص تاثیر، مجلات را از بالاترین تا پایین ترین رتبه، رتبه بندی می کنند. </a:t>
            </a:r>
            <a:endParaRPr lang="en-US" dirty="0">
              <a:cs typeface="B Nazanin" panose="00000400000000000000" pitchFamily="2" charset="-78"/>
            </a:endParaRPr>
          </a:p>
          <a:p>
            <a:pPr algn="r" rtl="1"/>
            <a:r>
              <a:rPr lang="en-US" dirty="0">
                <a:cs typeface="B Nazanin" panose="00000400000000000000" pitchFamily="2" charset="-78"/>
              </a:rPr>
              <a:t>Q1</a:t>
            </a:r>
            <a:r>
              <a:rPr lang="ar-SA" dirty="0">
                <a:cs typeface="B Nazanin" panose="00000400000000000000" pitchFamily="2" charset="-78"/>
              </a:rPr>
              <a:t> شامل مجلاتی است که جز 25 درصد برتر لیست قرار دارند.</a:t>
            </a:r>
            <a:endParaRPr lang="en-US" dirty="0">
              <a:cs typeface="B Nazanin" panose="00000400000000000000" pitchFamily="2" charset="-78"/>
            </a:endParaRPr>
          </a:p>
          <a:p>
            <a:pPr algn="r" rtl="1"/>
            <a:r>
              <a:rPr lang="en-US" dirty="0">
                <a:cs typeface="B Nazanin" panose="00000400000000000000" pitchFamily="2" charset="-78"/>
              </a:rPr>
              <a:t>Q2</a:t>
            </a:r>
            <a:r>
              <a:rPr lang="ar-SA" dirty="0">
                <a:cs typeface="B Nazanin" panose="00000400000000000000" pitchFamily="2" charset="-78"/>
              </a:rPr>
              <a:t> شامل مجلاتی است که جز 25 تا 50 درصد لیست قرار گرفته اند.</a:t>
            </a:r>
            <a:endParaRPr lang="en-US" dirty="0">
              <a:cs typeface="B Nazanin" panose="00000400000000000000" pitchFamily="2" charset="-78"/>
            </a:endParaRPr>
          </a:p>
          <a:p>
            <a:pPr algn="r" rtl="1"/>
            <a:r>
              <a:rPr lang="en-US" dirty="0">
                <a:cs typeface="B Nazanin" panose="00000400000000000000" pitchFamily="2" charset="-78"/>
              </a:rPr>
              <a:t>Q3</a:t>
            </a:r>
            <a:r>
              <a:rPr lang="ar-SA" dirty="0">
                <a:cs typeface="B Nazanin" panose="00000400000000000000" pitchFamily="2" charset="-78"/>
              </a:rPr>
              <a:t> شامل مجلاتی است که جز 50 تا 75 درصد لیست قرار گرفته اند.</a:t>
            </a:r>
            <a:endParaRPr lang="en-US" dirty="0">
              <a:cs typeface="B Nazanin" panose="00000400000000000000" pitchFamily="2" charset="-78"/>
            </a:endParaRPr>
          </a:p>
          <a:p>
            <a:pPr algn="r" rtl="1"/>
            <a:r>
              <a:rPr lang="en-US" dirty="0">
                <a:cs typeface="B Nazanin" panose="00000400000000000000" pitchFamily="2" charset="-78"/>
              </a:rPr>
              <a:t>Q4</a:t>
            </a:r>
            <a:r>
              <a:rPr lang="ar-SA" dirty="0">
                <a:cs typeface="B Nazanin" panose="00000400000000000000" pitchFamily="2" charset="-78"/>
              </a:rPr>
              <a:t> شامل مجلاتی است که جز 75 تا 100 درصد انتهای لیست قرار دارند.</a:t>
            </a:r>
            <a:endParaRPr lang="en-US" dirty="0">
              <a:cs typeface="B Nazanin" panose="00000400000000000000" pitchFamily="2" charset="-78"/>
            </a:endParaRPr>
          </a:p>
          <a:p>
            <a:pPr algn="r" rtl="1"/>
            <a:r>
              <a:rPr lang="ar-SA" dirty="0">
                <a:cs typeface="B Nazanin" panose="00000400000000000000" pitchFamily="2" charset="-78"/>
              </a:rPr>
              <a:t>معتبرترین مجلات در یک موضوع خاص ، مجلاتی هستند که اولین چارک یعنی </a:t>
            </a:r>
            <a:r>
              <a:rPr lang="en-US" dirty="0">
                <a:cs typeface="B Nazanin" panose="00000400000000000000" pitchFamily="2" charset="-78"/>
              </a:rPr>
              <a:t>Q1</a:t>
            </a:r>
            <a:r>
              <a:rPr lang="ar-SA" dirty="0">
                <a:cs typeface="B Nazanin" panose="00000400000000000000" pitchFamily="2" charset="-78"/>
              </a:rPr>
              <a:t> را اشغال می کنند. با حرکت به سمت پایین در چارک ها، اهمیت مجلات و میزان اعتبارشان کاهش می یابد.</a:t>
            </a:r>
            <a:endParaRPr lang="en-US" dirty="0">
              <a:cs typeface="B Nazanin" panose="00000400000000000000" pitchFamily="2" charset="-78"/>
            </a:endParaRPr>
          </a:p>
          <a:p>
            <a:endParaRPr lang="en-US" dirty="0"/>
          </a:p>
        </p:txBody>
      </p:sp>
    </p:spTree>
    <p:extLst>
      <p:ext uri="{BB962C8B-B14F-4D97-AF65-F5344CB8AC3E}">
        <p14:creationId xmlns:p14="http://schemas.microsoft.com/office/powerpoint/2010/main" val="17743890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b="1" dirty="0">
                <a:cs typeface="B Nazanin" panose="00000400000000000000" pitchFamily="2" charset="-78"/>
              </a:rPr>
              <a:t>تفاوت ضریب تاثیر </a:t>
            </a:r>
            <a:r>
              <a:rPr lang="en-US" b="1" dirty="0">
                <a:cs typeface="B Nazanin" panose="00000400000000000000" pitchFamily="2" charset="-78"/>
              </a:rPr>
              <a:t>IF</a:t>
            </a:r>
            <a:r>
              <a:rPr lang="ar-SA" b="1" dirty="0">
                <a:cs typeface="B Nazanin" panose="00000400000000000000" pitchFamily="2" charset="-78"/>
              </a:rPr>
              <a:t> و شاخص </a:t>
            </a:r>
            <a:r>
              <a:rPr lang="en-US" b="1" dirty="0">
                <a:cs typeface="B Nazanin" panose="00000400000000000000" pitchFamily="2" charset="-78"/>
              </a:rPr>
              <a:t>Q</a:t>
            </a:r>
            <a:r>
              <a:rPr lang="ar-SA" b="1" dirty="0">
                <a:cs typeface="B Nazanin" panose="00000400000000000000" pitchFamily="2" charset="-78"/>
              </a:rPr>
              <a:t> </a:t>
            </a:r>
            <a:endParaRPr lang="en-US" b="1" dirty="0">
              <a:cs typeface="B Nazanin" panose="00000400000000000000" pitchFamily="2" charset="-78"/>
            </a:endParaRPr>
          </a:p>
        </p:txBody>
      </p:sp>
      <p:sp>
        <p:nvSpPr>
          <p:cNvPr id="3" name="Content Placeholder 2"/>
          <p:cNvSpPr>
            <a:spLocks noGrp="1"/>
          </p:cNvSpPr>
          <p:nvPr>
            <p:ph idx="1"/>
          </p:nvPr>
        </p:nvSpPr>
        <p:spPr/>
        <p:txBody>
          <a:bodyPr/>
          <a:lstStyle/>
          <a:p>
            <a:pPr marL="0" indent="0" algn="r" rtl="1">
              <a:buNone/>
            </a:pPr>
            <a:r>
              <a:rPr lang="ar-SA" dirty="0">
                <a:cs typeface="B Nazanin" panose="00000400000000000000" pitchFamily="2" charset="-78"/>
              </a:rPr>
              <a:t>تفاوت ضریب تاثیر </a:t>
            </a:r>
            <a:r>
              <a:rPr lang="en-US" dirty="0">
                <a:cs typeface="B Nazanin" panose="00000400000000000000" pitchFamily="2" charset="-78"/>
              </a:rPr>
              <a:t>IF</a:t>
            </a:r>
            <a:r>
              <a:rPr lang="ar-SA" dirty="0">
                <a:cs typeface="B Nazanin" panose="00000400000000000000" pitchFamily="2" charset="-78"/>
              </a:rPr>
              <a:t> و شاخص </a:t>
            </a:r>
            <a:r>
              <a:rPr lang="en-US" dirty="0">
                <a:cs typeface="B Nazanin" panose="00000400000000000000" pitchFamily="2" charset="-78"/>
              </a:rPr>
              <a:t>Q</a:t>
            </a:r>
            <a:r>
              <a:rPr lang="ar-SA" dirty="0">
                <a:cs typeface="B Nazanin" panose="00000400000000000000" pitchFamily="2" charset="-78"/>
              </a:rPr>
              <a:t> در بازه رتبه بندی مجلات و مدت زمان اعتبار آن می باشد. </a:t>
            </a:r>
            <a:endParaRPr lang="fa-IR" dirty="0" smtClean="0">
              <a:cs typeface="B Nazanin" panose="00000400000000000000" pitchFamily="2" charset="-78"/>
            </a:endParaRPr>
          </a:p>
          <a:p>
            <a:pPr algn="r" rtl="1"/>
            <a:endParaRPr lang="fa-IR" dirty="0">
              <a:cs typeface="B Nazanin" panose="00000400000000000000" pitchFamily="2" charset="-78"/>
            </a:endParaRPr>
          </a:p>
          <a:p>
            <a:pPr algn="r" rtl="1"/>
            <a:r>
              <a:rPr lang="ar-SA" dirty="0" smtClean="0">
                <a:cs typeface="B Nazanin" panose="00000400000000000000" pitchFamily="2" charset="-78"/>
              </a:rPr>
              <a:t>در </a:t>
            </a:r>
            <a:r>
              <a:rPr lang="ar-SA" dirty="0">
                <a:cs typeface="B Nazanin" panose="00000400000000000000" pitchFamily="2" charset="-78"/>
              </a:rPr>
              <a:t>ضریب تاثیر </a:t>
            </a:r>
            <a:r>
              <a:rPr lang="en-US" dirty="0">
                <a:cs typeface="B Nazanin" panose="00000400000000000000" pitchFamily="2" charset="-78"/>
              </a:rPr>
              <a:t>IF</a:t>
            </a:r>
            <a:r>
              <a:rPr lang="ar-SA" dirty="0">
                <a:cs typeface="B Nazanin" panose="00000400000000000000" pitchFamily="2" charset="-78"/>
              </a:rPr>
              <a:t>، مجلات از یک هزارم تا 30 رتبه بندی شده و این رتبه بندی 2 سال یکبار مجددا بررسی می شود. </a:t>
            </a:r>
            <a:endParaRPr lang="fa-IR" dirty="0" smtClean="0">
              <a:cs typeface="B Nazanin" panose="00000400000000000000" pitchFamily="2" charset="-78"/>
            </a:endParaRPr>
          </a:p>
          <a:p>
            <a:pPr algn="r" rtl="1"/>
            <a:r>
              <a:rPr lang="ar-SA" dirty="0" smtClean="0">
                <a:cs typeface="B Nazanin" panose="00000400000000000000" pitchFamily="2" charset="-78"/>
              </a:rPr>
              <a:t>اما </a:t>
            </a:r>
            <a:r>
              <a:rPr lang="ar-SA" dirty="0">
                <a:cs typeface="B Nazanin" panose="00000400000000000000" pitchFamily="2" charset="-78"/>
              </a:rPr>
              <a:t>در شاخص </a:t>
            </a:r>
            <a:r>
              <a:rPr lang="en-US" dirty="0">
                <a:cs typeface="B Nazanin" panose="00000400000000000000" pitchFamily="2" charset="-78"/>
              </a:rPr>
              <a:t>Q</a:t>
            </a:r>
            <a:r>
              <a:rPr lang="ar-SA" dirty="0">
                <a:cs typeface="B Nazanin" panose="00000400000000000000" pitchFamily="2" charset="-78"/>
              </a:rPr>
              <a:t>، مجلات در چهار چارک رتبه بندی شده و مدت زمان اعتبار این رتبه بندی 3 سال می باشد.</a:t>
            </a:r>
            <a:endParaRPr lang="en-US" dirty="0">
              <a:cs typeface="B Nazanin" panose="00000400000000000000" pitchFamily="2" charset="-78"/>
            </a:endParaRPr>
          </a:p>
        </p:txBody>
      </p:sp>
    </p:spTree>
    <p:extLst>
      <p:ext uri="{BB962C8B-B14F-4D97-AF65-F5344CB8AC3E}">
        <p14:creationId xmlns:p14="http://schemas.microsoft.com/office/powerpoint/2010/main" val="16127445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00837"/>
          </a:xfrm>
        </p:spPr>
        <p:txBody>
          <a:bodyPr/>
          <a:lstStyle/>
          <a:p>
            <a:pPr algn="ctr" rtl="1"/>
            <a:r>
              <a:rPr lang="ar-IQ" b="1" dirty="0">
                <a:cs typeface="B Nazanin" panose="00000400000000000000" pitchFamily="2" charset="-78"/>
              </a:rPr>
              <a:t>ﺷﺎﺧص ھﺎی </a:t>
            </a:r>
            <a:r>
              <a:rPr lang="fa-IR" b="1" dirty="0" smtClean="0">
                <a:cs typeface="B Nazanin" panose="00000400000000000000" pitchFamily="2" charset="-78"/>
              </a:rPr>
              <a:t>علم سنجی </a:t>
            </a:r>
            <a:r>
              <a:rPr lang="ar-IQ" b="1" dirty="0" smtClean="0">
                <a:cs typeface="B Nazanin" panose="00000400000000000000" pitchFamily="2" charset="-78"/>
              </a:rPr>
              <a:t>ﻣﺟﻼت</a:t>
            </a:r>
            <a:r>
              <a:rPr lang="fa-IR" b="1" dirty="0" smtClean="0">
                <a:cs typeface="B Nazanin" panose="00000400000000000000" pitchFamily="2" charset="-78"/>
              </a:rPr>
              <a:t> در </a:t>
            </a:r>
            <a:r>
              <a:rPr lang="en-US" b="1" dirty="0" smtClean="0">
                <a:cs typeface="B Nazanin" panose="00000400000000000000" pitchFamily="2" charset="-78"/>
              </a:rPr>
              <a:t>JCR</a:t>
            </a:r>
            <a:endParaRPr lang="en-US" b="1" dirty="0">
              <a:cs typeface="B Nazanin" panose="00000400000000000000" pitchFamily="2" charset="-78"/>
            </a:endParaRPr>
          </a:p>
        </p:txBody>
      </p:sp>
      <p:sp>
        <p:nvSpPr>
          <p:cNvPr id="3" name="Content Placeholder 2"/>
          <p:cNvSpPr>
            <a:spLocks noGrp="1"/>
          </p:cNvSpPr>
          <p:nvPr>
            <p:ph idx="1"/>
          </p:nvPr>
        </p:nvSpPr>
        <p:spPr>
          <a:xfrm>
            <a:off x="838200" y="1665963"/>
            <a:ext cx="10515600" cy="4511000"/>
          </a:xfrm>
        </p:spPr>
        <p:txBody>
          <a:bodyPr/>
          <a:lstStyle/>
          <a:p>
            <a:r>
              <a:rPr lang="en-US" dirty="0"/>
              <a:t>IF= Impact </a:t>
            </a:r>
            <a:r>
              <a:rPr lang="en-US" dirty="0" smtClean="0"/>
              <a:t>Factor</a:t>
            </a:r>
            <a:endParaRPr lang="fa-IR" dirty="0" smtClean="0"/>
          </a:p>
          <a:p>
            <a:r>
              <a:rPr lang="en-US" dirty="0" smtClean="0"/>
              <a:t>Five </a:t>
            </a:r>
            <a:r>
              <a:rPr lang="en-US" dirty="0"/>
              <a:t>–Year Impact Factor </a:t>
            </a:r>
            <a:endParaRPr lang="fa-IR" dirty="0" smtClean="0"/>
          </a:p>
          <a:p>
            <a:r>
              <a:rPr lang="en-US" dirty="0" smtClean="0"/>
              <a:t>Impact </a:t>
            </a:r>
            <a:r>
              <a:rPr lang="en-US" dirty="0"/>
              <a:t>Factor Without Journal </a:t>
            </a:r>
            <a:r>
              <a:rPr lang="en-US" dirty="0" smtClean="0"/>
              <a:t>Self-Citation</a:t>
            </a:r>
            <a:endParaRPr lang="fa-IR" dirty="0" smtClean="0"/>
          </a:p>
          <a:p>
            <a:r>
              <a:rPr lang="en-US" dirty="0" smtClean="0"/>
              <a:t>Immediacy Index</a:t>
            </a:r>
            <a:endParaRPr lang="fa-IR" dirty="0" smtClean="0"/>
          </a:p>
          <a:p>
            <a:r>
              <a:rPr lang="en-US" dirty="0" err="1" smtClean="0"/>
              <a:t>Eigenfactor</a:t>
            </a:r>
            <a:endParaRPr lang="fa-IR" dirty="0" smtClean="0"/>
          </a:p>
          <a:p>
            <a:r>
              <a:rPr lang="en-US" dirty="0" smtClean="0"/>
              <a:t>Article </a:t>
            </a:r>
            <a:r>
              <a:rPr lang="en-US" dirty="0"/>
              <a:t>Influence </a:t>
            </a:r>
            <a:r>
              <a:rPr lang="en-US" dirty="0" smtClean="0"/>
              <a:t>Score</a:t>
            </a:r>
            <a:endParaRPr lang="fa-IR" dirty="0" smtClean="0"/>
          </a:p>
          <a:p>
            <a:r>
              <a:rPr lang="en-US" dirty="0" smtClean="0"/>
              <a:t>Cited </a:t>
            </a:r>
            <a:r>
              <a:rPr lang="en-US" dirty="0"/>
              <a:t>half </a:t>
            </a:r>
            <a:r>
              <a:rPr lang="en-US" dirty="0" smtClean="0"/>
              <a:t>life</a:t>
            </a:r>
            <a:endParaRPr lang="fa-IR" dirty="0" smtClean="0"/>
          </a:p>
          <a:p>
            <a:r>
              <a:rPr lang="en-US" dirty="0" smtClean="0"/>
              <a:t>Citing </a:t>
            </a:r>
            <a:r>
              <a:rPr lang="en-US" dirty="0"/>
              <a:t>half life</a:t>
            </a:r>
          </a:p>
        </p:txBody>
      </p:sp>
    </p:spTree>
    <p:extLst>
      <p:ext uri="{BB962C8B-B14F-4D97-AF65-F5344CB8AC3E}">
        <p14:creationId xmlns:p14="http://schemas.microsoft.com/office/powerpoint/2010/main" val="5424283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23740" cy="1325563"/>
          </a:xfrm>
        </p:spPr>
        <p:txBody>
          <a:bodyPr/>
          <a:lstStyle/>
          <a:p>
            <a:pPr algn="ctr" rtl="1"/>
            <a:r>
              <a:rPr lang="ar-IQ" b="1" dirty="0" smtClean="0"/>
              <a:t>•</a:t>
            </a:r>
            <a:r>
              <a:rPr lang="ar-IQ" b="1" dirty="0" smtClean="0">
                <a:cs typeface="B Nazanin" panose="00000400000000000000" pitchFamily="2" charset="-78"/>
              </a:rPr>
              <a:t>	ضریب تأثیر مجلات (</a:t>
            </a:r>
            <a:r>
              <a:rPr lang="en-US" b="1" dirty="0" smtClean="0">
                <a:cs typeface="B Nazanin" panose="00000400000000000000" pitchFamily="2" charset="-78"/>
              </a:rPr>
              <a:t>Journal Impact Factor(JIF))</a:t>
            </a:r>
            <a:endParaRPr lang="en-US" b="1"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r" rtl="1"/>
            <a:r>
              <a:rPr lang="ar-IQ" dirty="0">
                <a:cs typeface="B Nazanin" panose="00000400000000000000" pitchFamily="2" charset="-78"/>
              </a:rPr>
              <a:t>ﺿﺮﯾﺐ ﺗﺄﺛﯿﺮ ﻧﺨﺴﺘﯿﻦ ﺑﺎر ﺗﻮﺳﻂ ﯾﻮﺟﯿﻦ ﮔﺎرﻓﯿﻠﺪ، ﺑﻨﯿﺎن ﮔﺬار ﻣﻮﺳﺴﻪ اﻃﻼﻋﺎت ﻋﻠﻤﯽ، در ﺳﺎل1955  ﺑﺮاي ﻣﻄﺎﻟﻌﻪ </a:t>
            </a:r>
            <a:r>
              <a:rPr lang="ar-IQ" dirty="0" smtClean="0">
                <a:cs typeface="B Nazanin" panose="00000400000000000000" pitchFamily="2" charset="-78"/>
              </a:rPr>
              <a:t>ﻣﯿﺰان</a:t>
            </a:r>
            <a:r>
              <a:rPr lang="en-US" dirty="0" smtClean="0">
                <a:cs typeface="B Nazanin" panose="00000400000000000000" pitchFamily="2" charset="-78"/>
              </a:rPr>
              <a:t> </a:t>
            </a:r>
            <a:r>
              <a:rPr lang="ar-IQ" dirty="0" smtClean="0">
                <a:cs typeface="B Nazanin" panose="00000400000000000000" pitchFamily="2" charset="-78"/>
              </a:rPr>
              <a:t>ﺗﺄﺛﯿﺮﮔﺬاري </a:t>
            </a:r>
            <a:r>
              <a:rPr lang="ar-IQ" dirty="0">
                <a:cs typeface="B Nazanin" panose="00000400000000000000" pitchFamily="2" charset="-78"/>
              </a:rPr>
              <a:t>ﯾﮏ ﻧﺸﺮﯾﻪ در راﺑﻄﻪ ﺑﺎ ﻧﺸﺮﯾﺎت دﯾﮕﺮ ﻣﻄﺮح ﺷﺪ</a:t>
            </a:r>
            <a:r>
              <a:rPr lang="ar-IQ" dirty="0" smtClean="0">
                <a:cs typeface="B Nazanin" panose="00000400000000000000" pitchFamily="2" charset="-78"/>
              </a:rPr>
              <a:t>.</a:t>
            </a:r>
            <a:endParaRPr lang="en-US" dirty="0" smtClean="0">
              <a:cs typeface="B Nazanin" panose="00000400000000000000" pitchFamily="2" charset="-78"/>
            </a:endParaRPr>
          </a:p>
          <a:p>
            <a:pPr algn="r" rtl="1"/>
            <a:r>
              <a:rPr lang="ar-SA" dirty="0" smtClean="0">
                <a:cs typeface="B Nazanin" panose="00000400000000000000" pitchFamily="2" charset="-78"/>
              </a:rPr>
              <a:t>در حال حاضر، مجموعه شاخص های ضریب تأثیر تحت عنوان</a:t>
            </a:r>
            <a:r>
              <a:rPr lang="en-US" dirty="0" smtClean="0">
                <a:cs typeface="B Nazanin" panose="00000400000000000000" pitchFamily="2" charset="-78"/>
              </a:rPr>
              <a:t> Journal Citation Report </a:t>
            </a:r>
            <a:r>
              <a:rPr lang="ar-SA" dirty="0" smtClean="0">
                <a:cs typeface="B Nazanin" panose="00000400000000000000" pitchFamily="2" charset="-78"/>
              </a:rPr>
              <a:t>یا</a:t>
            </a:r>
            <a:r>
              <a:rPr lang="en-US" dirty="0" smtClean="0">
                <a:cs typeface="B Nazanin" panose="00000400000000000000" pitchFamily="2" charset="-78"/>
              </a:rPr>
              <a:t> JCR </a:t>
            </a:r>
            <a:r>
              <a:rPr lang="ar-SA" dirty="0" smtClean="0">
                <a:cs typeface="B Nazanin" panose="00000400000000000000" pitchFamily="2" charset="-78"/>
              </a:rPr>
              <a:t>به طور سالانه توسط مؤسسه کلریویت آنالیتیکز منتشر می گردد. </a:t>
            </a:r>
            <a:endParaRPr lang="en-US" dirty="0" smtClean="0">
              <a:cs typeface="B Nazanin" panose="00000400000000000000" pitchFamily="2" charset="-78"/>
            </a:endParaRPr>
          </a:p>
          <a:p>
            <a:pPr algn="r" rtl="1"/>
            <a:r>
              <a:rPr lang="ar-SA" dirty="0" smtClean="0">
                <a:cs typeface="B Nazanin" panose="00000400000000000000" pitchFamily="2" charset="-78"/>
              </a:rPr>
              <a:t>این شاخص ها برای مجلاتی قابل دسترسی است که در فهرست اصلی یا</a:t>
            </a:r>
            <a:r>
              <a:rPr lang="en-US" dirty="0" smtClean="0">
                <a:cs typeface="B Nazanin" panose="00000400000000000000" pitchFamily="2" charset="-78"/>
              </a:rPr>
              <a:t> Master list </a:t>
            </a:r>
            <a:r>
              <a:rPr lang="ar-SA" dirty="0" smtClean="0">
                <a:cs typeface="B Nazanin" panose="00000400000000000000" pitchFamily="2" charset="-78"/>
              </a:rPr>
              <a:t>مجلات منتخب مؤسسه کلریویت آنالیتیکز وارد شده اند</a:t>
            </a:r>
            <a:r>
              <a:rPr lang="en-US" dirty="0" smtClean="0">
                <a:cs typeface="B Nazanin" panose="00000400000000000000" pitchFamily="2" charset="-78"/>
              </a:rPr>
              <a:t>.</a:t>
            </a:r>
          </a:p>
          <a:p>
            <a:pPr algn="r" rtl="1"/>
            <a:r>
              <a:rPr lang="ar-SA" dirty="0" smtClean="0">
                <a:cs typeface="B Nazanin" panose="00000400000000000000" pitchFamily="2" charset="-78"/>
              </a:rPr>
              <a:t>ضریب تأثیر</a:t>
            </a:r>
            <a:r>
              <a:rPr lang="en-US" dirty="0" smtClean="0">
                <a:cs typeface="B Nazanin" panose="00000400000000000000" pitchFamily="2" charset="-78"/>
              </a:rPr>
              <a:t>(IF) </a:t>
            </a:r>
            <a:r>
              <a:rPr lang="ar-SA" dirty="0" smtClean="0">
                <a:cs typeface="B Nazanin" panose="00000400000000000000" pitchFamily="2" charset="-78"/>
              </a:rPr>
              <a:t>کمیتی است که میزان متوسط استناد به مقالات یک مجله علمی را نشان می دهد. ضریب تأثیر می تواند معیاری باشد برای نشان دادن میزان نفوذ علمی یک مجله در یک حوزه علمی و تحققی خاص. در یک رشته علمی، مجلات دارای ضریب تأثیر بالاتر دارای اهمیت بیشتری نسبت به مجلات دیگر می باشند. </a:t>
            </a:r>
            <a:endParaRPr lang="en-US" dirty="0">
              <a:cs typeface="B Nazanin" panose="00000400000000000000" pitchFamily="2" charset="-78"/>
            </a:endParaRPr>
          </a:p>
          <a:p>
            <a:pPr algn="r" rtl="1"/>
            <a:r>
              <a:rPr lang="ar-SA" dirty="0" smtClean="0">
                <a:cs typeface="B Nazanin" panose="00000400000000000000" pitchFamily="2" charset="-78"/>
              </a:rPr>
              <a:t>مجلات </a:t>
            </a:r>
            <a:r>
              <a:rPr lang="ar-SA" dirty="0" smtClean="0">
                <a:cs typeface="B Nazanin" panose="00000400000000000000" pitchFamily="2" charset="-78"/>
              </a:rPr>
              <a:t>دارای ضریب تأثیر بالاتر مقالاتی را منتشر می کنند که در مقایسه با مقالات مجلات دارای ضریب تأثیر پائین تر، بیشتر مورد استناد قرار می گیرند</a:t>
            </a:r>
            <a:r>
              <a:rPr lang="en-US" dirty="0" smtClean="0">
                <a:cs typeface="B Nazanin" panose="00000400000000000000" pitchFamily="2" charset="-78"/>
              </a:rPr>
              <a:t>.</a:t>
            </a:r>
          </a:p>
          <a:p>
            <a:pPr algn="r" rtl="1"/>
            <a:endParaRPr lang="en-US" dirty="0"/>
          </a:p>
        </p:txBody>
      </p:sp>
    </p:spTree>
    <p:extLst>
      <p:ext uri="{BB962C8B-B14F-4D97-AF65-F5344CB8AC3E}">
        <p14:creationId xmlns:p14="http://schemas.microsoft.com/office/powerpoint/2010/main" val="36722135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b="1" dirty="0">
                <a:cs typeface="B Nazanin" panose="00000400000000000000" pitchFamily="2" charset="-78"/>
              </a:rPr>
              <a:t>محاسبه ضریب تأثیر </a:t>
            </a:r>
            <a:r>
              <a:rPr lang="ar-SA" b="1" dirty="0" smtClean="0">
                <a:cs typeface="B Nazanin" panose="00000400000000000000" pitchFamily="2" charset="-78"/>
              </a:rPr>
              <a:t>مجلات</a:t>
            </a:r>
            <a:endParaRPr lang="en-US" dirty="0">
              <a:cs typeface="B Nazanin" panose="00000400000000000000" pitchFamily="2" charset="-78"/>
            </a:endParaRPr>
          </a:p>
        </p:txBody>
      </p:sp>
      <p:sp>
        <p:nvSpPr>
          <p:cNvPr id="3" name="Content Placeholder 2"/>
          <p:cNvSpPr>
            <a:spLocks noGrp="1"/>
          </p:cNvSpPr>
          <p:nvPr>
            <p:ph idx="1"/>
          </p:nvPr>
        </p:nvSpPr>
        <p:spPr/>
        <p:txBody>
          <a:bodyPr/>
          <a:lstStyle/>
          <a:p>
            <a:pPr algn="r" rtl="1"/>
            <a:r>
              <a:rPr lang="ar-SA" dirty="0">
                <a:cs typeface="B Nazanin" panose="00000400000000000000" pitchFamily="2" charset="-78"/>
              </a:rPr>
              <a:t>ضریب تأثیر نست بین تعداد استنادهای دریافتی به مقالات انتشار یافت در طول یک دوره زمانی خاص است. گارفیلد این دوزه زمانی را دو سال در نظر گرفته است. چرا که تجربه نشان داده است که حدود 20 % از کل مراجع (رفرنس ها) به انتشارات دو سال قبل صورت می گیرد</a:t>
            </a:r>
            <a:r>
              <a:rPr lang="en-US" dirty="0">
                <a:cs typeface="B Nazanin" panose="00000400000000000000" pitchFamily="2" charset="-78"/>
              </a:rPr>
              <a:t>.</a:t>
            </a:r>
          </a:p>
          <a:p>
            <a:pPr algn="r" rtl="1"/>
            <a:endParaRPr lang="en-US" dirty="0"/>
          </a:p>
        </p:txBody>
      </p:sp>
      <p:pic>
        <p:nvPicPr>
          <p:cNvPr id="10" name="Picture 9" descr="علم سنجی"/>
          <p:cNvPicPr/>
          <p:nvPr/>
        </p:nvPicPr>
        <p:blipFill>
          <a:blip r:embed="rId2">
            <a:extLst>
              <a:ext uri="{28A0092B-C50C-407E-A947-70E740481C1C}">
                <a14:useLocalDpi xmlns:a14="http://schemas.microsoft.com/office/drawing/2010/main" val="0"/>
              </a:ext>
            </a:extLst>
          </a:blip>
          <a:srcRect/>
          <a:stretch>
            <a:fillRect/>
          </a:stretch>
        </p:blipFill>
        <p:spPr bwMode="auto">
          <a:xfrm>
            <a:off x="2659694" y="4140308"/>
            <a:ext cx="6096000" cy="1533525"/>
          </a:xfrm>
          <a:prstGeom prst="rect">
            <a:avLst/>
          </a:prstGeom>
          <a:noFill/>
          <a:ln>
            <a:noFill/>
          </a:ln>
        </p:spPr>
      </p:pic>
    </p:spTree>
    <p:extLst>
      <p:ext uri="{BB962C8B-B14F-4D97-AF65-F5344CB8AC3E}">
        <p14:creationId xmlns:p14="http://schemas.microsoft.com/office/powerpoint/2010/main" val="24034088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b="1" dirty="0">
                <a:cs typeface="B Nazanin" panose="00000400000000000000" pitchFamily="2" charset="-78"/>
              </a:rPr>
              <a:t>نقاط قوت ضریب </a:t>
            </a:r>
            <a:r>
              <a:rPr lang="ar-SA" b="1" dirty="0" smtClean="0">
                <a:cs typeface="B Nazanin" panose="00000400000000000000" pitchFamily="2" charset="-78"/>
              </a:rPr>
              <a:t>تأثیر</a:t>
            </a:r>
            <a:endParaRPr lang="en-US" dirty="0">
              <a:cs typeface="B Nazanin" panose="00000400000000000000" pitchFamily="2" charset="-78"/>
            </a:endParaRPr>
          </a:p>
        </p:txBody>
      </p:sp>
      <p:sp>
        <p:nvSpPr>
          <p:cNvPr id="3" name="Content Placeholder 2"/>
          <p:cNvSpPr>
            <a:spLocks noGrp="1"/>
          </p:cNvSpPr>
          <p:nvPr>
            <p:ph idx="1"/>
          </p:nvPr>
        </p:nvSpPr>
        <p:spPr/>
        <p:txBody>
          <a:bodyPr/>
          <a:lstStyle/>
          <a:p>
            <a:pPr algn="r" rtl="1"/>
            <a:r>
              <a:rPr lang="ar-SA" dirty="0">
                <a:cs typeface="B Nazanin" panose="00000400000000000000" pitchFamily="2" charset="-78"/>
              </a:rPr>
              <a:t>ضریب تأثیر کمیتی است که می تواند شاخصی مناسب برای سنجش کیفیت مجلات باشد</a:t>
            </a:r>
            <a:r>
              <a:rPr lang="ar-SA" dirty="0" smtClean="0">
                <a:cs typeface="B Nazanin" panose="00000400000000000000" pitchFamily="2" charset="-78"/>
              </a:rPr>
              <a:t>.</a:t>
            </a:r>
            <a:endParaRPr lang="fa-IR" dirty="0" smtClean="0">
              <a:cs typeface="B Nazanin" panose="00000400000000000000" pitchFamily="2" charset="-78"/>
            </a:endParaRPr>
          </a:p>
          <a:p>
            <a:pPr algn="r" rtl="1"/>
            <a:r>
              <a:rPr lang="ar-SA" dirty="0" smtClean="0">
                <a:cs typeface="B Nazanin" panose="00000400000000000000" pitchFamily="2" charset="-78"/>
              </a:rPr>
              <a:t> </a:t>
            </a:r>
            <a:r>
              <a:rPr lang="ar-SA" dirty="0">
                <a:cs typeface="B Nazanin" panose="00000400000000000000" pitchFamily="2" charset="-78"/>
              </a:rPr>
              <a:t>نسبی بودن این ضریب امکان مقایسه مجلات مشابه در یک رشته را فراهم می </a:t>
            </a:r>
            <a:r>
              <a:rPr lang="ar-SA" dirty="0" smtClean="0">
                <a:cs typeface="B Nazanin" panose="00000400000000000000" pitchFamily="2" charset="-78"/>
              </a:rPr>
              <a:t>آورد</a:t>
            </a:r>
            <a:endParaRPr lang="fa-IR" dirty="0" smtClean="0">
              <a:cs typeface="B Nazanin" panose="00000400000000000000" pitchFamily="2" charset="-78"/>
            </a:endParaRPr>
          </a:p>
          <a:p>
            <a:pPr algn="r" rtl="1"/>
            <a:r>
              <a:rPr lang="ar-SA" dirty="0" smtClean="0">
                <a:cs typeface="B Nazanin" panose="00000400000000000000" pitchFamily="2" charset="-78"/>
              </a:rPr>
              <a:t>متغیر </a:t>
            </a:r>
            <a:r>
              <a:rPr lang="ar-SA" dirty="0">
                <a:cs typeface="B Nazanin" panose="00000400000000000000" pitchFamily="2" charset="-78"/>
              </a:rPr>
              <a:t>بودن ضریب تأثیر در سال های مختلف می تواند رقابت ساز باشد </a:t>
            </a:r>
            <a:endParaRPr lang="fa-IR" dirty="0" smtClean="0">
              <a:cs typeface="B Nazanin" panose="00000400000000000000" pitchFamily="2" charset="-78"/>
            </a:endParaRPr>
          </a:p>
          <a:p>
            <a:pPr algn="r" rtl="1"/>
            <a:r>
              <a:rPr lang="ar-SA" dirty="0" smtClean="0">
                <a:cs typeface="B Nazanin" panose="00000400000000000000" pitchFamily="2" charset="-78"/>
              </a:rPr>
              <a:t>امکان </a:t>
            </a:r>
            <a:r>
              <a:rPr lang="ar-SA" dirty="0">
                <a:cs typeface="B Nazanin" panose="00000400000000000000" pitchFamily="2" charset="-78"/>
              </a:rPr>
              <a:t>سنجش عملکرد علمی </a:t>
            </a:r>
            <a:r>
              <a:rPr lang="ar-SA" dirty="0" smtClean="0">
                <a:cs typeface="B Nazanin" panose="00000400000000000000" pitchFamily="2" charset="-78"/>
              </a:rPr>
              <a:t>مجلات </a:t>
            </a:r>
            <a:r>
              <a:rPr lang="ar-SA" dirty="0">
                <a:cs typeface="B Nazanin" panose="00000400000000000000" pitchFamily="2" charset="-78"/>
              </a:rPr>
              <a:t>و نهادهای تحقیقاتی را فراهم کند</a:t>
            </a:r>
            <a:r>
              <a:rPr lang="en-US" dirty="0">
                <a:cs typeface="B Nazanin" panose="00000400000000000000" pitchFamily="2" charset="-78"/>
              </a:rPr>
              <a:t>.</a:t>
            </a:r>
          </a:p>
          <a:p>
            <a:pPr algn="r" rtl="1"/>
            <a:endParaRPr lang="en-US" dirty="0"/>
          </a:p>
        </p:txBody>
      </p:sp>
    </p:spTree>
    <p:extLst>
      <p:ext uri="{BB962C8B-B14F-4D97-AF65-F5344CB8AC3E}">
        <p14:creationId xmlns:p14="http://schemas.microsoft.com/office/powerpoint/2010/main" val="9068764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IQ" dirty="0" smtClean="0">
                <a:cs typeface="B Nazanin" panose="00000400000000000000" pitchFamily="2" charset="-78"/>
              </a:rPr>
              <a:t>نقاط ضعف ضریب تأثیر</a:t>
            </a:r>
            <a:endParaRPr lang="en-US"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r" rtl="1">
              <a:lnSpc>
                <a:spcPct val="100000"/>
              </a:lnSpc>
            </a:pPr>
            <a:r>
              <a:rPr lang="ar-SA" dirty="0">
                <a:cs typeface="B Nazanin" panose="00000400000000000000" pitchFamily="2" charset="-78"/>
              </a:rPr>
              <a:t>مجلات </a:t>
            </a:r>
            <a:r>
              <a:rPr lang="ar-IQ" dirty="0">
                <a:cs typeface="B Nazanin" panose="00000400000000000000" pitchFamily="2" charset="-78"/>
              </a:rPr>
              <a:t>اﻧﮕﻠﯿﺴﯽ زﺑﺎن ﺿﺮﯾﺐ ﺑﺎﻻﺗﺮي ﻣﯽ ﮔﯿﺮﻧﺪ.</a:t>
            </a:r>
            <a:endParaRPr lang="en-US" dirty="0">
              <a:cs typeface="B Nazanin" panose="00000400000000000000" pitchFamily="2" charset="-78"/>
            </a:endParaRPr>
          </a:p>
          <a:p>
            <a:pPr lvl="0" algn="r" rtl="1"/>
            <a:r>
              <a:rPr lang="ar-SA" dirty="0" smtClean="0">
                <a:cs typeface="B Nazanin" panose="00000400000000000000" pitchFamily="2" charset="-78"/>
              </a:rPr>
              <a:t>مجلات </a:t>
            </a:r>
            <a:r>
              <a:rPr lang="ar-SA" dirty="0">
                <a:cs typeface="B Nazanin" panose="00000400000000000000" pitchFamily="2" charset="-78"/>
              </a:rPr>
              <a:t>دارای مقالات مروری فراوان، ضریب تأثیر بیشتری دارند</a:t>
            </a:r>
            <a:r>
              <a:rPr lang="en-US" dirty="0">
                <a:cs typeface="B Nazanin" panose="00000400000000000000" pitchFamily="2" charset="-78"/>
              </a:rPr>
              <a:t>.</a:t>
            </a:r>
          </a:p>
          <a:p>
            <a:pPr lvl="0" algn="r" rtl="1"/>
            <a:r>
              <a:rPr lang="ar-SA" dirty="0">
                <a:cs typeface="B Nazanin" panose="00000400000000000000" pitchFamily="2" charset="-78"/>
              </a:rPr>
              <a:t>مجلات رایگان و یا دارای دسترسی آزاد ضریب تأثیر بالاتری دارند</a:t>
            </a:r>
            <a:r>
              <a:rPr lang="en-US" dirty="0">
                <a:cs typeface="B Nazanin" panose="00000400000000000000" pitchFamily="2" charset="-78"/>
              </a:rPr>
              <a:t>.</a:t>
            </a:r>
          </a:p>
          <a:p>
            <a:pPr lvl="0" algn="r" rtl="1"/>
            <a:r>
              <a:rPr lang="ar-SA" dirty="0">
                <a:cs typeface="B Nazanin" panose="00000400000000000000" pitchFamily="2" charset="-78"/>
              </a:rPr>
              <a:t>ضریب تأثیر وضعیت مجلات را تعیین می کند و نه مقالات را</a:t>
            </a:r>
            <a:r>
              <a:rPr lang="en-US" dirty="0">
                <a:cs typeface="B Nazanin" panose="00000400000000000000" pitchFamily="2" charset="-78"/>
              </a:rPr>
              <a:t>.</a:t>
            </a:r>
          </a:p>
          <a:p>
            <a:pPr lvl="0" algn="r" rtl="1"/>
            <a:r>
              <a:rPr lang="ar-SA" dirty="0">
                <a:cs typeface="B Nazanin" panose="00000400000000000000" pitchFamily="2" charset="-78"/>
              </a:rPr>
              <a:t>اهمیت دادن زیاد به ضریب تأثیر می تواند باعث سوگیری مجلات و نویسندگان شود</a:t>
            </a:r>
            <a:r>
              <a:rPr lang="en-US" dirty="0">
                <a:cs typeface="B Nazanin" panose="00000400000000000000" pitchFamily="2" charset="-78"/>
              </a:rPr>
              <a:t>.</a:t>
            </a:r>
          </a:p>
          <a:p>
            <a:pPr lvl="0" algn="r" rtl="1"/>
            <a:r>
              <a:rPr lang="ar-SA" dirty="0">
                <a:cs typeface="B Nazanin" panose="00000400000000000000" pitchFamily="2" charset="-78"/>
              </a:rPr>
              <a:t>ضریب تأثیر ممکن است برای رشته های گوناگون به یک اندازه کاربردی نباشد</a:t>
            </a:r>
            <a:r>
              <a:rPr lang="en-US" dirty="0">
                <a:cs typeface="B Nazanin" panose="00000400000000000000" pitchFamily="2" charset="-78"/>
              </a:rPr>
              <a:t>.</a:t>
            </a:r>
          </a:p>
          <a:p>
            <a:pPr lvl="0" algn="r" rtl="1"/>
            <a:r>
              <a:rPr lang="ar-SA" dirty="0">
                <a:cs typeface="B Nazanin" panose="00000400000000000000" pitchFamily="2" charset="-78"/>
              </a:rPr>
              <a:t>دوره دو ساله فاقد منطق کافی است و باعث نادیده گرفتن برخی مقالات مهم می شود</a:t>
            </a:r>
            <a:r>
              <a:rPr lang="en-US" dirty="0">
                <a:cs typeface="B Nazanin" panose="00000400000000000000" pitchFamily="2" charset="-78"/>
              </a:rPr>
              <a:t>.</a:t>
            </a:r>
          </a:p>
          <a:p>
            <a:pPr lvl="0" algn="r" rtl="1"/>
            <a:r>
              <a:rPr lang="ar-SA" dirty="0" smtClean="0">
                <a:cs typeface="B Nazanin" panose="00000400000000000000" pitchFamily="2" charset="-78"/>
              </a:rPr>
              <a:t>مجلات </a:t>
            </a:r>
            <a:r>
              <a:rPr lang="ar-SA" dirty="0">
                <a:cs typeface="B Nazanin" panose="00000400000000000000" pitchFamily="2" charset="-78"/>
              </a:rPr>
              <a:t>نمایه نشده فاقد ضریب تأثیر خواهند بود</a:t>
            </a:r>
            <a:r>
              <a:rPr lang="en-US" dirty="0">
                <a:cs typeface="B Nazanin" panose="00000400000000000000" pitchFamily="2" charset="-78"/>
              </a:rPr>
              <a:t>.</a:t>
            </a:r>
          </a:p>
          <a:p>
            <a:pPr algn="r" rtl="1"/>
            <a:endParaRPr lang="en-US" dirty="0"/>
          </a:p>
        </p:txBody>
      </p:sp>
    </p:spTree>
    <p:extLst>
      <p:ext uri="{BB962C8B-B14F-4D97-AF65-F5344CB8AC3E}">
        <p14:creationId xmlns:p14="http://schemas.microsoft.com/office/powerpoint/2010/main" val="35841680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en-US" b="1" dirty="0"/>
              <a:t>FIVE –YEAR IMPACT FACTOR</a:t>
            </a:r>
          </a:p>
        </p:txBody>
      </p:sp>
      <p:sp>
        <p:nvSpPr>
          <p:cNvPr id="3" name="Content Placeholder 2"/>
          <p:cNvSpPr>
            <a:spLocks noGrp="1"/>
          </p:cNvSpPr>
          <p:nvPr>
            <p:ph idx="1"/>
          </p:nvPr>
        </p:nvSpPr>
        <p:spPr/>
        <p:txBody>
          <a:bodyPr/>
          <a:lstStyle/>
          <a:p>
            <a:pPr algn="r" rtl="1"/>
            <a:r>
              <a:rPr lang="ar-IQ" dirty="0">
                <a:cs typeface="B Nazanin" panose="00000400000000000000" pitchFamily="2" charset="-78"/>
              </a:rPr>
              <a:t>ﺿﺮﯾﺐ ﺗﺎﺛﯿﺮ ﭘﻨﺞ ﺳﺎل ﻋﺒﺎرت اﺳﺖ از ﻣﺠﻤﻮع اﺳﺘﻨﺎدات ﺑﻪ ﻣﺠﻠﻪ در ﺳﺎل ﺟﺎري </a:t>
            </a:r>
            <a:r>
              <a:rPr lang="en-US" dirty="0">
                <a:cs typeface="B Nazanin" panose="00000400000000000000" pitchFamily="2" charset="-78"/>
              </a:rPr>
              <a:t>JCR </a:t>
            </a:r>
            <a:r>
              <a:rPr lang="fa-IR" dirty="0" smtClean="0">
                <a:cs typeface="B Nazanin" panose="00000400000000000000" pitchFamily="2" charset="-78"/>
              </a:rPr>
              <a:t> </a:t>
            </a:r>
            <a:r>
              <a:rPr lang="ar-IQ" dirty="0" smtClean="0">
                <a:cs typeface="B Nazanin" panose="00000400000000000000" pitchFamily="2" charset="-78"/>
              </a:rPr>
              <a:t>ﺑﻪ </a:t>
            </a:r>
            <a:r>
              <a:rPr lang="ar-IQ" dirty="0">
                <a:cs typeface="B Nazanin" panose="00000400000000000000" pitchFamily="2" charset="-78"/>
              </a:rPr>
              <a:t>ﻣﻘﺎﻻت 5 ﺳﺎل ﮔﺬﺷﺘﻪ آن، ﺗﻘﺴﯿﻢ ﺑﺮ ﺗﻌﺪاد </a:t>
            </a:r>
            <a:r>
              <a:rPr lang="ar-IQ" dirty="0" smtClean="0">
                <a:cs typeface="B Nazanin" panose="00000400000000000000" pitchFamily="2" charset="-78"/>
              </a:rPr>
              <a:t>ﮐﻞ</a:t>
            </a:r>
            <a:r>
              <a:rPr lang="ar-IQ" dirty="0">
                <a:cs typeface="B Nazanin" panose="00000400000000000000" pitchFamily="2" charset="-78"/>
              </a:rPr>
              <a:t>ﻣﻘﺎﻻت</a:t>
            </a:r>
            <a:r>
              <a:rPr lang="ar-IQ" dirty="0" smtClean="0">
                <a:cs typeface="B Nazanin" panose="00000400000000000000" pitchFamily="2" charset="-78"/>
              </a:rPr>
              <a:t> ﺷﺎﻣﻞ </a:t>
            </a:r>
            <a:r>
              <a:rPr lang="ar-IQ" dirty="0">
                <a:cs typeface="B Nazanin" panose="00000400000000000000" pitchFamily="2" charset="-78"/>
              </a:rPr>
              <a:t>(</a:t>
            </a:r>
            <a:r>
              <a:rPr lang="en-US" dirty="0">
                <a:cs typeface="B Nazanin" panose="00000400000000000000" pitchFamily="2" charset="-78"/>
              </a:rPr>
              <a:t>Article, Reviews, and Proceedings </a:t>
            </a:r>
            <a:r>
              <a:rPr lang="en-US" dirty="0" smtClean="0">
                <a:cs typeface="B Nazanin" panose="00000400000000000000" pitchFamily="2" charset="-78"/>
              </a:rPr>
              <a:t>Papers</a:t>
            </a:r>
            <a:r>
              <a:rPr lang="ar-IQ" dirty="0" smtClean="0">
                <a:cs typeface="B Nazanin" panose="00000400000000000000" pitchFamily="2" charset="-78"/>
              </a:rPr>
              <a:t>)</a:t>
            </a:r>
            <a:r>
              <a:rPr lang="ar-IQ" dirty="0">
                <a:cs typeface="B Nazanin" panose="00000400000000000000" pitchFamily="2" charset="-78"/>
              </a:rPr>
              <a:t> </a:t>
            </a:r>
            <a:r>
              <a:rPr lang="ar-IQ" dirty="0" smtClean="0">
                <a:cs typeface="B Nazanin" panose="00000400000000000000" pitchFamily="2" charset="-78"/>
              </a:rPr>
              <a:t>ﻣﻨﺘﺸﺮﺷﺪه</a:t>
            </a:r>
            <a:r>
              <a:rPr lang="fa-IR" dirty="0" smtClean="0">
                <a:cs typeface="B Nazanin" panose="00000400000000000000" pitchFamily="2" charset="-78"/>
              </a:rPr>
              <a:t> </a:t>
            </a:r>
            <a:r>
              <a:rPr lang="ar-IQ" dirty="0" smtClean="0">
                <a:cs typeface="B Nazanin" panose="00000400000000000000" pitchFamily="2" charset="-78"/>
              </a:rPr>
              <a:t>در</a:t>
            </a:r>
            <a:r>
              <a:rPr lang="fa-IR" dirty="0" smtClean="0">
                <a:cs typeface="B Nazanin" panose="00000400000000000000" pitchFamily="2" charset="-78"/>
              </a:rPr>
              <a:t> 5 سال گذشته در مجله</a:t>
            </a:r>
            <a:endParaRPr lang="en-US" dirty="0">
              <a:cs typeface="B Nazanin" panose="00000400000000000000" pitchFamily="2" charset="-78"/>
            </a:endParaRPr>
          </a:p>
          <a:p>
            <a:endParaRPr lang="en-US" dirty="0"/>
          </a:p>
        </p:txBody>
      </p:sp>
      <p:pic>
        <p:nvPicPr>
          <p:cNvPr id="4" name="Picture 3"/>
          <p:cNvPicPr>
            <a:picLocks noChangeAspect="1"/>
          </p:cNvPicPr>
          <p:nvPr/>
        </p:nvPicPr>
        <p:blipFill rotWithShape="1">
          <a:blip r:embed="rId2"/>
          <a:srcRect l="6164" t="53756" r="13493" b="26210"/>
          <a:stretch/>
        </p:blipFill>
        <p:spPr>
          <a:xfrm>
            <a:off x="751562" y="3795386"/>
            <a:ext cx="9795353" cy="1954061"/>
          </a:xfrm>
          <a:prstGeom prst="rect">
            <a:avLst/>
          </a:prstGeom>
        </p:spPr>
      </p:pic>
    </p:spTree>
    <p:extLst>
      <p:ext uri="{BB962C8B-B14F-4D97-AF65-F5344CB8AC3E}">
        <p14:creationId xmlns:p14="http://schemas.microsoft.com/office/powerpoint/2010/main" val="21347142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IQ" b="1" dirty="0" smtClean="0">
                <a:cs typeface="B Nazanin" panose="00000400000000000000" pitchFamily="2" charset="-78"/>
              </a:rPr>
              <a:t>•	شاخص فوریت (</a:t>
            </a:r>
            <a:r>
              <a:rPr lang="en-US" b="1" dirty="0" smtClean="0">
                <a:cs typeface="B Nazanin" panose="00000400000000000000" pitchFamily="2" charset="-78"/>
              </a:rPr>
              <a:t>Immediacy Index)</a:t>
            </a:r>
            <a:endParaRPr lang="en-US" b="1" dirty="0">
              <a:cs typeface="B Nazanin" panose="00000400000000000000" pitchFamily="2" charset="-78"/>
            </a:endParaRPr>
          </a:p>
        </p:txBody>
      </p:sp>
      <p:sp>
        <p:nvSpPr>
          <p:cNvPr id="3" name="Content Placeholder 2"/>
          <p:cNvSpPr>
            <a:spLocks noGrp="1"/>
          </p:cNvSpPr>
          <p:nvPr>
            <p:ph idx="1"/>
          </p:nvPr>
        </p:nvSpPr>
        <p:spPr/>
        <p:txBody>
          <a:bodyPr/>
          <a:lstStyle/>
          <a:p>
            <a:pPr algn="r" rtl="1"/>
            <a:r>
              <a:rPr lang="ar-SA" dirty="0">
                <a:cs typeface="B Nazanin" panose="00000400000000000000" pitchFamily="2" charset="-78"/>
              </a:rPr>
              <a:t>شاخص فوریت یا آنی نشان می دهد به چه سرعت مقاله های منتشر شده در یک نشریه استناد دریافت می کنند. برای محاسبه، تعداد استنادهایی را که مقاله های یک نشریه در یک سال مشخص دریافت کرده اند بر تعداد مقاله های نشریه در همان سال تقسیم می شود</a:t>
            </a:r>
            <a:r>
              <a:rPr lang="en-US" dirty="0">
                <a:cs typeface="B Nazanin" panose="00000400000000000000" pitchFamily="2" charset="-78"/>
              </a:rPr>
              <a:t>.</a:t>
            </a:r>
          </a:p>
          <a:p>
            <a:endParaRPr lang="en-US" dirty="0"/>
          </a:p>
        </p:txBody>
      </p:sp>
      <p:sp>
        <p:nvSpPr>
          <p:cNvPr id="5" name="Content Placeholder 2"/>
          <p:cNvSpPr txBox="1">
            <a:spLocks/>
          </p:cNvSpPr>
          <p:nvPr/>
        </p:nvSpPr>
        <p:spPr>
          <a:xfrm>
            <a:off x="4935256" y="3194137"/>
            <a:ext cx="6570944" cy="3135225"/>
          </a:xfrm>
          <a:prstGeom prst="rect">
            <a:avLst/>
          </a:prstGeom>
        </p:spPr>
        <p:txBody>
          <a:bodyPr vert="horz" lIns="91440" tIns="45720" rIns="91440" bIns="45720" rtlCol="0">
            <a:normAutofit fontScale="92500" lnSpcReduction="10000"/>
          </a:bodyPr>
          <a:lstStyle>
            <a:lvl1pPr marL="228600" indent="-228600" algn="r" defTabSz="914400" rtl="1"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B Nazanin" panose="00000400000000000000" pitchFamily="2" charset="-78"/>
              </a:defRPr>
            </a:lvl1pPr>
            <a:lvl2pPr marL="685800" indent="-228600" algn="r" defTabSz="914400" rtl="1"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B Nazanin" panose="00000400000000000000" pitchFamily="2" charset="-78"/>
              </a:defRPr>
            </a:lvl2pPr>
            <a:lvl3pPr marL="1143000" indent="-228600" algn="r" defTabSz="914400" rtl="1"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B Nazanin" panose="00000400000000000000" pitchFamily="2" charset="-78"/>
              </a:defRPr>
            </a:lvl3pPr>
            <a:lvl4pPr marL="1600200" indent="-228600" algn="r" defTabSz="914400" rtl="1"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B Nazanin" panose="00000400000000000000" pitchFamily="2" charset="-78"/>
              </a:defRPr>
            </a:lvl4pPr>
            <a:lvl5pPr marL="2057400" indent="-228600" algn="r" defTabSz="914400" rtl="1"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B Nazanin" panose="00000400000000000000" pitchFamily="2" charset="-78"/>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ar-IQ" dirty="0"/>
              <a:t>ﺑﺎ روﺷﯽ ﺷﺒﯿﻪ ﺿﺮﯾﺐ ﺗﺄﺛﯿﺮ ﻣﺠﻼت ﻣﺤﺎﺳﺒﻪ ﻣﯽ ﺷﻮد</a:t>
            </a:r>
            <a:r>
              <a:rPr lang="ar-IQ" dirty="0" smtClean="0"/>
              <a:t>.</a:t>
            </a:r>
            <a:endParaRPr lang="fa-IR" dirty="0" smtClean="0"/>
          </a:p>
          <a:p>
            <a:r>
              <a:rPr lang="ar-IQ" dirty="0"/>
              <a:t>ﺷﺎﺧﺺ آﻧﯽ در ﭘﺎﯾﺎن ﻫﺮ ﺳﺎل ﺗﻌﯿﯿﻦ ﻣﯽ ﺷﻮد</a:t>
            </a:r>
            <a:r>
              <a:rPr lang="ar-IQ" dirty="0" smtClean="0"/>
              <a:t>.</a:t>
            </a:r>
            <a:endParaRPr lang="fa-IR" dirty="0" smtClean="0"/>
          </a:p>
          <a:p>
            <a:r>
              <a:rPr lang="ar-IQ" dirty="0" smtClean="0"/>
              <a:t>ﺑﻪ </a:t>
            </a:r>
            <a:r>
              <a:rPr lang="ar-IQ" dirty="0"/>
              <a:t>ﻣﻨﻈﻮر ﺗﻌﯿﯿﻦ ﺳﺮﻋﺖ اﺳﺘﻨﺎد ﻣﻘﺎﻻت ﯾﮏ ﻣﺠﻠﻪ، اﺳﺘﻔﺎده ﻣﯽ ﺷﻮد</a:t>
            </a:r>
            <a:r>
              <a:rPr lang="ar-IQ" dirty="0" smtClean="0"/>
              <a:t>.</a:t>
            </a:r>
            <a:endParaRPr lang="fa-IR" dirty="0" smtClean="0"/>
          </a:p>
          <a:p>
            <a:r>
              <a:rPr lang="ar-IQ" dirty="0"/>
              <a:t>ﺑﺮﺧﯽ از ﺷﺮاﯾﻂ ﻓﻨﯽ )ﻧﻈﯿﺮ ﺗﺴﺮﯾﻊ در اﻧﺘﺸﺎر، ﻓﺮاواﻧﯽ اﻧﺘﺸﺎر و ...( ﺑﺮ اﻫﻤﯿﺖ و ارزش ﺷﺎﺧﺺ ﻓﻮرﯾﺖ ﺗﺄﺛﯿﺮ ﻣﯽ ﮔﺬارﻧﺪ،از اﯾﻦ رو اﻫﻤﯿﺖ اﯾﻦ ﺷﺎﺧﺺ، ﺑﻪ ﻃﻮر ﻣﻌﻨﺎدار، از ﺷﺎﺧﺺ ﺿﺮﯾﺐ ﺗﺄﺛﯿﺮ ﻣﺠﻼت ﮐﻤﺘﺮ اﺳﺖ.</a:t>
            </a:r>
            <a:endParaRPr lang="en-US" dirty="0"/>
          </a:p>
        </p:txBody>
      </p:sp>
      <p:pic>
        <p:nvPicPr>
          <p:cNvPr id="6" name="Picture 5"/>
          <p:cNvPicPr>
            <a:picLocks noChangeAspect="1"/>
          </p:cNvPicPr>
          <p:nvPr/>
        </p:nvPicPr>
        <p:blipFill rotWithShape="1">
          <a:blip r:embed="rId2"/>
          <a:srcRect l="11404" t="42584" r="59007" b="47013"/>
          <a:stretch/>
        </p:blipFill>
        <p:spPr>
          <a:xfrm>
            <a:off x="576197" y="4001293"/>
            <a:ext cx="3855194" cy="1084273"/>
          </a:xfrm>
          <a:prstGeom prst="rect">
            <a:avLst/>
          </a:prstGeom>
        </p:spPr>
      </p:pic>
    </p:spTree>
    <p:extLst>
      <p:ext uri="{BB962C8B-B14F-4D97-AF65-F5344CB8AC3E}">
        <p14:creationId xmlns:p14="http://schemas.microsoft.com/office/powerpoint/2010/main" val="2004441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685745" cy="1325563"/>
          </a:xfrm>
        </p:spPr>
        <p:txBody>
          <a:bodyPr/>
          <a:lstStyle/>
          <a:p>
            <a:pPr algn="r" rtl="1"/>
            <a:r>
              <a:rPr lang="ar-IQ" dirty="0">
                <a:cs typeface="B Nazanin" panose="00000400000000000000" pitchFamily="2" charset="-78"/>
              </a:rPr>
              <a:t>نمایه های استنادی معتبر بین </a:t>
            </a:r>
            <a:r>
              <a:rPr lang="ar-IQ" dirty="0" smtClean="0">
                <a:cs typeface="B Nazanin" panose="00000400000000000000" pitchFamily="2" charset="-78"/>
              </a:rPr>
              <a:t>المللی</a:t>
            </a:r>
            <a:r>
              <a:rPr lang="en-US" dirty="0" smtClean="0">
                <a:cs typeface="B Nazanin" panose="00000400000000000000" pitchFamily="2" charset="-78"/>
              </a:rPr>
              <a:t>Citation Databases</a:t>
            </a:r>
            <a:endParaRPr lang="en-US" dirty="0"/>
          </a:p>
        </p:txBody>
      </p:sp>
      <p:sp>
        <p:nvSpPr>
          <p:cNvPr id="3" name="Content Placeholder 2"/>
          <p:cNvSpPr>
            <a:spLocks noGrp="1"/>
          </p:cNvSpPr>
          <p:nvPr>
            <p:ph idx="1"/>
          </p:nvPr>
        </p:nvSpPr>
        <p:spPr/>
        <p:txBody>
          <a:bodyPr>
            <a:normAutofit/>
          </a:bodyPr>
          <a:lstStyle/>
          <a:p>
            <a:pPr algn="r" rtl="1"/>
            <a:r>
              <a:rPr lang="en-US" dirty="0" smtClean="0">
                <a:cs typeface="B Nazanin" panose="00000400000000000000" pitchFamily="2" charset="-78"/>
              </a:rPr>
              <a:t>Web </a:t>
            </a:r>
            <a:r>
              <a:rPr lang="en-US" dirty="0">
                <a:cs typeface="B Nazanin" panose="00000400000000000000" pitchFamily="2" charset="-78"/>
              </a:rPr>
              <a:t>of </a:t>
            </a:r>
            <a:r>
              <a:rPr lang="en-US" dirty="0" smtClean="0">
                <a:cs typeface="B Nazanin" panose="00000400000000000000" pitchFamily="2" charset="-78"/>
              </a:rPr>
              <a:t>Science</a:t>
            </a:r>
          </a:p>
          <a:p>
            <a:pPr lvl="1" algn="r" rtl="1"/>
            <a:r>
              <a:rPr lang="en-US" dirty="0" err="1">
                <a:cs typeface="B Nazanin" panose="00000400000000000000" pitchFamily="2" charset="-78"/>
              </a:rPr>
              <a:t>InCites</a:t>
            </a:r>
            <a:endParaRPr lang="en-US" dirty="0">
              <a:cs typeface="B Nazanin" panose="00000400000000000000" pitchFamily="2" charset="-78"/>
            </a:endParaRPr>
          </a:p>
          <a:p>
            <a:pPr lvl="2" algn="r" rtl="1"/>
            <a:r>
              <a:rPr lang="en-US" dirty="0" smtClean="0">
                <a:cs typeface="B Nazanin" panose="00000400000000000000" pitchFamily="2" charset="-78"/>
              </a:rPr>
              <a:t>Journal </a:t>
            </a:r>
            <a:r>
              <a:rPr lang="en-US" dirty="0">
                <a:cs typeface="B Nazanin" panose="00000400000000000000" pitchFamily="2" charset="-78"/>
              </a:rPr>
              <a:t>Citation Report (</a:t>
            </a:r>
            <a:r>
              <a:rPr lang="en-US" dirty="0" smtClean="0">
                <a:cs typeface="B Nazanin" panose="00000400000000000000" pitchFamily="2" charset="-78"/>
              </a:rPr>
              <a:t>JCR)</a:t>
            </a:r>
            <a:endParaRPr lang="en-US" dirty="0">
              <a:cs typeface="B Nazanin" panose="00000400000000000000" pitchFamily="2" charset="-78"/>
            </a:endParaRPr>
          </a:p>
          <a:p>
            <a:pPr lvl="2" algn="r" rtl="1"/>
            <a:r>
              <a:rPr lang="en-US" dirty="0">
                <a:cs typeface="B Nazanin" panose="00000400000000000000" pitchFamily="2" charset="-78"/>
              </a:rPr>
              <a:t>Essential Science </a:t>
            </a:r>
            <a:r>
              <a:rPr lang="en-US" dirty="0" smtClean="0">
                <a:cs typeface="B Nazanin" panose="00000400000000000000" pitchFamily="2" charset="-78"/>
              </a:rPr>
              <a:t>Indicators(ESI)</a:t>
            </a:r>
          </a:p>
          <a:p>
            <a:pPr algn="r" rtl="1"/>
            <a:r>
              <a:rPr lang="en-US" dirty="0" smtClean="0">
                <a:cs typeface="B Nazanin" panose="00000400000000000000" pitchFamily="2" charset="-78"/>
              </a:rPr>
              <a:t>Scopus</a:t>
            </a:r>
          </a:p>
          <a:p>
            <a:pPr lvl="1" algn="r" rtl="1"/>
            <a:r>
              <a:rPr lang="en-US" dirty="0" err="1">
                <a:cs typeface="B Nazanin" panose="00000400000000000000" pitchFamily="2" charset="-78"/>
              </a:rPr>
              <a:t>SciVal</a:t>
            </a:r>
            <a:r>
              <a:rPr lang="en-US" dirty="0">
                <a:cs typeface="B Nazanin" panose="00000400000000000000" pitchFamily="2" charset="-78"/>
              </a:rPr>
              <a:t>) </a:t>
            </a:r>
            <a:endParaRPr lang="en-US" dirty="0" smtClean="0">
              <a:cs typeface="B Nazanin" panose="00000400000000000000" pitchFamily="2" charset="-78"/>
            </a:endParaRPr>
          </a:p>
          <a:p>
            <a:pPr algn="r" rtl="1"/>
            <a:r>
              <a:rPr lang="en-US" dirty="0" smtClean="0">
                <a:cs typeface="B Nazanin" panose="00000400000000000000" pitchFamily="2" charset="-78"/>
              </a:rPr>
              <a:t>Google </a:t>
            </a:r>
            <a:r>
              <a:rPr lang="en-US" dirty="0">
                <a:cs typeface="B Nazanin" panose="00000400000000000000" pitchFamily="2" charset="-78"/>
              </a:rPr>
              <a:t>Scholar</a:t>
            </a:r>
          </a:p>
        </p:txBody>
      </p:sp>
    </p:spTree>
    <p:extLst>
      <p:ext uri="{BB962C8B-B14F-4D97-AF65-F5344CB8AC3E}">
        <p14:creationId xmlns:p14="http://schemas.microsoft.com/office/powerpoint/2010/main" val="20595527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rtl="1"/>
            <a:r>
              <a:rPr lang="ar-SA" b="1" dirty="0">
                <a:cs typeface="B Nazanin" panose="00000400000000000000" pitchFamily="2" charset="-78"/>
              </a:rPr>
              <a:t>نیمه عمر استناد </a:t>
            </a:r>
            <a:r>
              <a:rPr lang="en-US" b="1" dirty="0">
                <a:cs typeface="B Nazanin" panose="00000400000000000000" pitchFamily="2" charset="-78"/>
              </a:rPr>
              <a:t>(Cited Half – Life)</a:t>
            </a:r>
            <a:endParaRPr lang="en-US"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r" rtl="1"/>
            <a:r>
              <a:rPr lang="ar-SA" dirty="0">
                <a:cs typeface="B Nazanin" panose="00000400000000000000" pitchFamily="2" charset="-78"/>
              </a:rPr>
              <a:t>نیمه عمر ارجاع ها یا نیمه عمر استناد، تعداد سال هایی است که از سال ارزیابی باید به عقب برگشت تا شاهد پنجاه درصد کل ارجاع ها به مجله در سال مورد ارزیابی باشیم. به عبارت دیگر، این شاخص مدت زمانی که نیمی از کل استنادها به آن مجله صورت پذیرفته باشد را نشان می دهد و در حقیقت سرعت کاهش میزان ارجاع ها به مجله را بیان می کند. </a:t>
            </a:r>
            <a:endParaRPr lang="fa-IR" dirty="0" smtClean="0">
              <a:cs typeface="B Nazanin" panose="00000400000000000000" pitchFamily="2" charset="-78"/>
            </a:endParaRPr>
          </a:p>
          <a:p>
            <a:pPr algn="r" rtl="1"/>
            <a:r>
              <a:rPr lang="ar-SA" dirty="0" smtClean="0">
                <a:cs typeface="B Nazanin" panose="00000400000000000000" pitchFamily="2" charset="-78"/>
              </a:rPr>
              <a:t>بدیهی </a:t>
            </a:r>
            <a:r>
              <a:rPr lang="ar-SA" dirty="0">
                <a:cs typeface="B Nazanin" panose="00000400000000000000" pitchFamily="2" charset="-78"/>
              </a:rPr>
              <a:t>است که وقتی مقاله های یک مجله ارزش خود را برای ارجاعات، زود از دست بدهند (مقاله ها سطحی باشند و خیلی زود بی ارزش شوند)، تنها به مقاله های جدید مجله ارجاع داده می شود. این موضوع باعث می شود که نیمه عمر ارجاعات به مجله کاهش یابد</a:t>
            </a:r>
            <a:r>
              <a:rPr lang="ar-SA" dirty="0" smtClean="0">
                <a:cs typeface="B Nazanin" panose="00000400000000000000" pitchFamily="2" charset="-78"/>
              </a:rPr>
              <a:t>.</a:t>
            </a:r>
            <a:endParaRPr lang="fa-IR" dirty="0" smtClean="0">
              <a:cs typeface="B Nazanin" panose="00000400000000000000" pitchFamily="2" charset="-78"/>
            </a:endParaRPr>
          </a:p>
          <a:p>
            <a:pPr algn="r" rtl="1"/>
            <a:r>
              <a:rPr lang="ar-SA" dirty="0" smtClean="0">
                <a:cs typeface="B Nazanin" panose="00000400000000000000" pitchFamily="2" charset="-78"/>
              </a:rPr>
              <a:t> </a:t>
            </a:r>
            <a:r>
              <a:rPr lang="ar-SA" dirty="0">
                <a:cs typeface="B Nazanin" panose="00000400000000000000" pitchFamily="2" charset="-78"/>
              </a:rPr>
              <a:t>بنابراین هر چه نیمه عمر ارجاعات به مجله بیشتر باشد، نشان می دهد که ارزش مقاله های مجله در طول زمان بیشتر حفظ شده است و هنوز مورد ارجاع قرار می گیرند. در مجموع هرچه نیمه عمر ارجاعات به یک مجله بیشتر باشد، ارزش مجله بالاتر می رود</a:t>
            </a:r>
            <a:r>
              <a:rPr lang="en-US" dirty="0">
                <a:cs typeface="B Nazanin" panose="00000400000000000000" pitchFamily="2" charset="-78"/>
              </a:rPr>
              <a:t>.</a:t>
            </a:r>
          </a:p>
          <a:p>
            <a:endParaRPr lang="en-US" dirty="0"/>
          </a:p>
        </p:txBody>
      </p:sp>
    </p:spTree>
    <p:extLst>
      <p:ext uri="{BB962C8B-B14F-4D97-AF65-F5344CB8AC3E}">
        <p14:creationId xmlns:p14="http://schemas.microsoft.com/office/powerpoint/2010/main" val="37742741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IQ" b="1" dirty="0" smtClean="0">
                <a:cs typeface="B Nazanin" panose="00000400000000000000" pitchFamily="2" charset="-78"/>
              </a:rPr>
              <a:t>ضریب نفوذ مجله (</a:t>
            </a:r>
            <a:r>
              <a:rPr lang="en-US" b="1" dirty="0" err="1" smtClean="0">
                <a:cs typeface="B Nazanin" panose="00000400000000000000" pitchFamily="2" charset="-78"/>
              </a:rPr>
              <a:t>EigenFactor</a:t>
            </a:r>
            <a:r>
              <a:rPr lang="en-US" b="1" dirty="0" smtClean="0">
                <a:cs typeface="B Nazanin" panose="00000400000000000000" pitchFamily="2" charset="-78"/>
              </a:rPr>
              <a:t> Score)</a:t>
            </a:r>
            <a:endParaRPr lang="en-US" b="1"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r" rtl="1"/>
            <a:r>
              <a:rPr lang="fa-IR" dirty="0" smtClean="0">
                <a:cs typeface="B Nazanin" panose="00000400000000000000" pitchFamily="2" charset="-78"/>
              </a:rPr>
              <a:t>اصلیﺗﺮﯾﻦ </a:t>
            </a:r>
            <a:r>
              <a:rPr lang="fa-IR" dirty="0">
                <a:cs typeface="B Nazanin" panose="00000400000000000000" pitchFamily="2" charset="-78"/>
              </a:rPr>
              <a:t>اﯾﺪه در ﺧﻠﻖ اﯾﻦ ﺷﺎﺧﺺ اﯾﻦ ﺑﻮده ﮐﻪ درﯾﺎﻓﺖ ﯾﮏ اﺳﺘﻨﺎد از ﻣﺠﻼت ﺑﺎ ﮐﯿﻔﯿﺖ ﺑﺎﻻ، ﺑﺎارزش ﺗﺮ از درﯾﺎﻓﺖ اﺳﺘﻨﺎدات ﻣﺘﻌﺪد از ﻣﺠﻼت ﺑﺎ ﮐﯿﻔﯿﺖ ﭘﺎﯾﯿﻦ ﺗﺮ اﺳﺖ</a:t>
            </a:r>
          </a:p>
          <a:p>
            <a:pPr algn="r" rtl="1"/>
            <a:r>
              <a:rPr lang="ar-SA" dirty="0" smtClean="0">
                <a:cs typeface="B Nazanin" panose="00000400000000000000" pitchFamily="2" charset="-78"/>
              </a:rPr>
              <a:t>محاسبه </a:t>
            </a:r>
            <a:r>
              <a:rPr lang="ar-SA" dirty="0">
                <a:cs typeface="B Nazanin" panose="00000400000000000000" pitchFamily="2" charset="-78"/>
              </a:rPr>
              <a:t>این شاخص برای هر مجله بر اساس تعداد استنادهای دریافت شده یک مجله در یک دوره 5 ساله در</a:t>
            </a:r>
            <a:r>
              <a:rPr lang="en-US" dirty="0">
                <a:cs typeface="B Nazanin" panose="00000400000000000000" pitchFamily="2" charset="-78"/>
              </a:rPr>
              <a:t>   JCR  </a:t>
            </a:r>
            <a:r>
              <a:rPr lang="ar-SA" dirty="0">
                <a:cs typeface="B Nazanin" panose="00000400000000000000" pitchFamily="2" charset="-78"/>
              </a:rPr>
              <a:t>با در نظر گرفتن این که این استنادها از کدام مجلات دریافت شده است</a:t>
            </a:r>
            <a:r>
              <a:rPr lang="ar-SA" dirty="0" smtClean="0">
                <a:cs typeface="B Nazanin" panose="00000400000000000000" pitchFamily="2" charset="-78"/>
              </a:rPr>
              <a:t>.</a:t>
            </a:r>
            <a:endParaRPr lang="fa-IR" dirty="0" smtClean="0">
              <a:cs typeface="B Nazanin" panose="00000400000000000000" pitchFamily="2" charset="-78"/>
            </a:endParaRPr>
          </a:p>
          <a:p>
            <a:pPr algn="r" rtl="1"/>
            <a:r>
              <a:rPr lang="ar-SA" dirty="0" smtClean="0">
                <a:cs typeface="B Nazanin" panose="00000400000000000000" pitchFamily="2" charset="-78"/>
              </a:rPr>
              <a:t> </a:t>
            </a:r>
            <a:r>
              <a:rPr lang="ar-SA" dirty="0">
                <a:cs typeface="B Nazanin" panose="00000400000000000000" pitchFamily="2" charset="-78"/>
              </a:rPr>
              <a:t>بر این اساس، مجلات با تعداد استنادهای بالاتر، تأثیر و نفوذ بیشتری نسبت به مجلاتی با تعداد استنادهای کمتر خواهند داشت. </a:t>
            </a:r>
            <a:endParaRPr lang="fa-IR" dirty="0" smtClean="0">
              <a:cs typeface="B Nazanin" panose="00000400000000000000" pitchFamily="2" charset="-78"/>
            </a:endParaRPr>
          </a:p>
          <a:p>
            <a:pPr algn="r" rtl="1"/>
            <a:r>
              <a:rPr lang="ar-SA" dirty="0" smtClean="0">
                <a:cs typeface="B Nazanin" panose="00000400000000000000" pitchFamily="2" charset="-78"/>
              </a:rPr>
              <a:t>همچنین </a:t>
            </a:r>
            <a:r>
              <a:rPr lang="ar-SA" dirty="0">
                <a:cs typeface="B Nazanin" panose="00000400000000000000" pitchFamily="2" charset="-78"/>
              </a:rPr>
              <a:t>این شاخص خوداستنادی ها</a:t>
            </a:r>
            <a:r>
              <a:rPr lang="en-US" dirty="0">
                <a:cs typeface="B Nazanin" panose="00000400000000000000" pitchFamily="2" charset="-78"/>
              </a:rPr>
              <a:t> (self-citation) </a:t>
            </a:r>
            <a:r>
              <a:rPr lang="ar-SA" dirty="0">
                <a:cs typeface="B Nazanin" panose="00000400000000000000" pitchFamily="2" charset="-78"/>
              </a:rPr>
              <a:t>را مدنظر قرار نمی دهد و خوداستنادی در محاسبه آن تأثیری ندارد؛ یعنی ارجاعات یک مقاله به مقاله دیگر از همان مجله از محاسبه حذف می شود و در نتیجه ضریب نفوذ مجله تحت تأثیر خوداستنادی قرار نمی </a:t>
            </a:r>
            <a:r>
              <a:rPr lang="ar-SA" dirty="0" smtClean="0">
                <a:cs typeface="B Nazanin" panose="00000400000000000000" pitchFamily="2" charset="-78"/>
              </a:rPr>
              <a:t>گیرد</a:t>
            </a:r>
            <a:endParaRPr lang="en-US" dirty="0"/>
          </a:p>
        </p:txBody>
      </p:sp>
    </p:spTree>
    <p:extLst>
      <p:ext uri="{BB962C8B-B14F-4D97-AF65-F5344CB8AC3E}">
        <p14:creationId xmlns:p14="http://schemas.microsoft.com/office/powerpoint/2010/main" val="34031812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IQ" b="1" dirty="0" smtClean="0">
                <a:cs typeface="B Nazanin" panose="00000400000000000000" pitchFamily="2" charset="-78"/>
              </a:rPr>
              <a:t>ضریب نفوذ مقالات مجله (</a:t>
            </a:r>
            <a:r>
              <a:rPr lang="en-US" b="1" dirty="0" smtClean="0">
                <a:cs typeface="B Nazanin" panose="00000400000000000000" pitchFamily="2" charset="-78"/>
              </a:rPr>
              <a:t>Article Influence Score)</a:t>
            </a:r>
            <a:endParaRPr lang="en-US" b="1" dirty="0">
              <a:cs typeface="B Nazanin" panose="00000400000000000000" pitchFamily="2" charset="-78"/>
            </a:endParaRPr>
          </a:p>
        </p:txBody>
      </p:sp>
      <p:sp>
        <p:nvSpPr>
          <p:cNvPr id="3" name="Content Placeholder 2"/>
          <p:cNvSpPr>
            <a:spLocks noGrp="1"/>
          </p:cNvSpPr>
          <p:nvPr>
            <p:ph idx="1"/>
          </p:nvPr>
        </p:nvSpPr>
        <p:spPr>
          <a:xfrm>
            <a:off x="1026090" y="1800573"/>
            <a:ext cx="10515600" cy="4351338"/>
          </a:xfrm>
        </p:spPr>
        <p:txBody>
          <a:bodyPr>
            <a:normAutofit/>
          </a:bodyPr>
          <a:lstStyle/>
          <a:p>
            <a:pPr algn="r" rtl="1"/>
            <a:r>
              <a:rPr lang="ar-SA" dirty="0">
                <a:cs typeface="B Nazanin" panose="00000400000000000000" pitchFamily="2" charset="-78"/>
              </a:rPr>
              <a:t>ﺷﺎﺧﺺ ﻧﻔﻮذ ﻣﻘﺎﻟﻪ ﻣﯿﺎﻧﮕﯿﻦ ﺗﺎﺛﯿﺮ ﻫﺮ ﻣﻘﺎﻟﻪ در ﻣﯿﺎن ﺳﺎﯾﺮ ﻣﻘﺎﻻت ﯾﮏ ﻧﺸﺮﯾﻪ اﺳﺖ ﮐﻪ ﻣﯿﺎﻧﮕﯿﻦ ﺗﺎﺛﯿﺮ ﯾﮏ ﻣﻘﺎﻟﻪ را </a:t>
            </a:r>
            <a:r>
              <a:rPr lang="fa-IR" dirty="0" smtClean="0">
                <a:cs typeface="B Nazanin" panose="00000400000000000000" pitchFamily="2" charset="-78"/>
              </a:rPr>
              <a:t>(</a:t>
            </a:r>
            <a:r>
              <a:rPr lang="ar-SA" dirty="0" smtClean="0">
                <a:cs typeface="B Nazanin" panose="00000400000000000000" pitchFamily="2" charset="-78"/>
              </a:rPr>
              <a:t>در5  </a:t>
            </a:r>
            <a:r>
              <a:rPr lang="ar-SA" dirty="0">
                <a:cs typeface="B Nazanin" panose="00000400000000000000" pitchFamily="2" charset="-78"/>
              </a:rPr>
              <a:t>ﺳﺎل اول </a:t>
            </a:r>
            <a:r>
              <a:rPr lang="ar-SA" dirty="0" smtClean="0">
                <a:cs typeface="B Nazanin" panose="00000400000000000000" pitchFamily="2" charset="-78"/>
              </a:rPr>
              <a:t>اﻧﺘﺸﺎرش</a:t>
            </a:r>
            <a:r>
              <a:rPr lang="fa-IR" dirty="0" smtClean="0">
                <a:cs typeface="B Nazanin" panose="00000400000000000000" pitchFamily="2" charset="-78"/>
              </a:rPr>
              <a:t>)</a:t>
            </a:r>
            <a:r>
              <a:rPr lang="ar-SA" dirty="0" smtClean="0">
                <a:cs typeface="B Nazanin" panose="00000400000000000000" pitchFamily="2" charset="-78"/>
              </a:rPr>
              <a:t> </a:t>
            </a:r>
            <a:r>
              <a:rPr lang="ar-SA" dirty="0">
                <a:cs typeface="B Nazanin" panose="00000400000000000000" pitchFamily="2" charset="-78"/>
              </a:rPr>
              <a:t>در اﻋﺘﺒﺎر ﯾﮏ ﻣﺠﻠﻪ ﻣﻮرد ﺳﻨﺠﺶ ﻗﺮار ﻣﯽ دﻫﺪ</a:t>
            </a:r>
            <a:r>
              <a:rPr lang="ar-SA" dirty="0" smtClean="0">
                <a:cs typeface="B Nazanin" panose="00000400000000000000" pitchFamily="2" charset="-78"/>
              </a:rPr>
              <a:t>.</a:t>
            </a:r>
            <a:endParaRPr lang="fa-IR" dirty="0" smtClean="0">
              <a:cs typeface="B Nazanin" panose="00000400000000000000" pitchFamily="2" charset="-78"/>
            </a:endParaRPr>
          </a:p>
          <a:p>
            <a:pPr algn="r" rtl="1"/>
            <a:r>
              <a:rPr lang="ar-SA" dirty="0">
                <a:cs typeface="B Nazanin" panose="00000400000000000000" pitchFamily="2" charset="-78"/>
              </a:rPr>
              <a:t>داده ﻫﺎي ﻣﺮﺑﻮط از</a:t>
            </a:r>
            <a:r>
              <a:rPr lang="en-US" dirty="0">
                <a:cs typeface="B Nazanin" panose="00000400000000000000" pitchFamily="2" charset="-78"/>
              </a:rPr>
              <a:t>JCR  </a:t>
            </a:r>
            <a:r>
              <a:rPr lang="ar-SA" dirty="0">
                <a:cs typeface="B Nazanin" panose="00000400000000000000" pitchFamily="2" charset="-78"/>
              </a:rPr>
              <a:t>اﺳﺘﺨﺮاج ﻣﯽ ﺷﻮد</a:t>
            </a:r>
            <a:r>
              <a:rPr lang="ar-SA" dirty="0" smtClean="0">
                <a:cs typeface="B Nazanin" panose="00000400000000000000" pitchFamily="2" charset="-78"/>
              </a:rPr>
              <a:t>.</a:t>
            </a:r>
            <a:endParaRPr lang="fa-IR" dirty="0" smtClean="0">
              <a:cs typeface="B Nazanin" panose="00000400000000000000" pitchFamily="2" charset="-78"/>
            </a:endParaRPr>
          </a:p>
          <a:p>
            <a:pPr algn="r" rtl="1"/>
            <a:r>
              <a:rPr lang="fa-IR" dirty="0" smtClean="0">
                <a:cs typeface="B Nazanin" panose="00000400000000000000" pitchFamily="2" charset="-78"/>
              </a:rPr>
              <a:t>به نوﻋﯽ </a:t>
            </a:r>
            <a:r>
              <a:rPr lang="fa-IR" dirty="0">
                <a:cs typeface="B Nazanin" panose="00000400000000000000" pitchFamily="2" charset="-78"/>
              </a:rPr>
              <a:t>ﻣﺸﺎﺑﻪ ﺑﺎ ﻋﺎﻣﻞ وﯾﮋه ﯾﺎ</a:t>
            </a:r>
            <a:r>
              <a:rPr lang="en-US" dirty="0" err="1">
                <a:cs typeface="B Nazanin" panose="00000400000000000000" pitchFamily="2" charset="-78"/>
              </a:rPr>
              <a:t>Eigenfactor</a:t>
            </a:r>
            <a:r>
              <a:rPr lang="en-US" dirty="0">
                <a:cs typeface="B Nazanin" panose="00000400000000000000" pitchFamily="2" charset="-78"/>
              </a:rPr>
              <a:t>  </a:t>
            </a:r>
            <a:r>
              <a:rPr lang="fa-IR" dirty="0">
                <a:cs typeface="B Nazanin" panose="00000400000000000000" pitchFamily="2" charset="-78"/>
              </a:rPr>
              <a:t>اﺳﺖ ﺑﺎ اﯾﻦ ﺗﻔﺎوت ﮐﻪ</a:t>
            </a:r>
            <a:r>
              <a:rPr lang="en-US" dirty="0" err="1">
                <a:cs typeface="B Nazanin" panose="00000400000000000000" pitchFamily="2" charset="-78"/>
              </a:rPr>
              <a:t>Eigenfactor</a:t>
            </a:r>
            <a:r>
              <a:rPr lang="en-US" dirty="0">
                <a:cs typeface="B Nazanin" panose="00000400000000000000" pitchFamily="2" charset="-78"/>
              </a:rPr>
              <a:t>  </a:t>
            </a:r>
            <a:r>
              <a:rPr lang="fa-IR" dirty="0">
                <a:cs typeface="B Nazanin" panose="00000400000000000000" pitchFamily="2" charset="-78"/>
              </a:rPr>
              <a:t>ارزش و اﻋﺘﺒﺎر ﻣﺠﻼت را ﻣﯽ ﺳﻨﺠﺪ.</a:t>
            </a:r>
          </a:p>
          <a:p>
            <a:pPr algn="r" rtl="1"/>
            <a:r>
              <a:rPr lang="fa-IR" dirty="0">
                <a:cs typeface="B Nazanin" panose="00000400000000000000" pitchFamily="2" charset="-78"/>
              </a:rPr>
              <a:t>ﺑﻨﺎﺑﺮاﯾﻦ ﺑﺎ اﯾﻦ ﺷﺎﺧﺺ ﻣﯽ ﺗﻮان ﺗﺎﺛﯿﺮ ﻫﺮ ﯾﮏ از ﻣﻘﺎﻻت ﺑﻪ ﺻﻮرت ﺗﮑﯽ را ﻧﯿﺰ ﻋﻼوه ﺑﺮ ﺗﺎﺛﯿﺮ ﮐﻞ ﻣﺠﻠﻪ درﯾﺎﻓﺖ.</a:t>
            </a:r>
            <a:endParaRPr lang="fa-IR" dirty="0" smtClean="0">
              <a:cs typeface="B Nazanin" panose="00000400000000000000" pitchFamily="2" charset="-78"/>
            </a:endParaRPr>
          </a:p>
          <a:p>
            <a:pPr algn="r" rtl="1"/>
            <a:r>
              <a:rPr lang="ar-SA" dirty="0" smtClean="0">
                <a:cs typeface="B Nazanin" panose="00000400000000000000" pitchFamily="2" charset="-78"/>
              </a:rPr>
              <a:t>محاسبه</a:t>
            </a:r>
            <a:r>
              <a:rPr lang="en-US" dirty="0" smtClean="0">
                <a:cs typeface="B Nazanin" panose="00000400000000000000" pitchFamily="2" charset="-78"/>
              </a:rPr>
              <a:t> </a:t>
            </a:r>
            <a:r>
              <a:rPr lang="en-US" dirty="0">
                <a:cs typeface="B Nazanin" panose="00000400000000000000" pitchFamily="2" charset="-78"/>
              </a:rPr>
              <a:t>“Article Influence Score” </a:t>
            </a:r>
            <a:r>
              <a:rPr lang="ar-SA" dirty="0">
                <a:cs typeface="B Nazanin" panose="00000400000000000000" pitchFamily="2" charset="-78"/>
              </a:rPr>
              <a:t>به صورت تقسیم ضریب نفوذ مجله</a:t>
            </a:r>
            <a:r>
              <a:rPr lang="en-US" dirty="0">
                <a:cs typeface="B Nazanin" panose="00000400000000000000" pitchFamily="2" charset="-78"/>
              </a:rPr>
              <a:t> (</a:t>
            </a:r>
            <a:r>
              <a:rPr lang="en-US" dirty="0" err="1">
                <a:cs typeface="B Nazanin" panose="00000400000000000000" pitchFamily="2" charset="-78"/>
              </a:rPr>
              <a:t>EigenFactor</a:t>
            </a:r>
            <a:r>
              <a:rPr lang="en-US" dirty="0">
                <a:cs typeface="B Nazanin" panose="00000400000000000000" pitchFamily="2" charset="-78"/>
              </a:rPr>
              <a:t> Score) </a:t>
            </a:r>
            <a:r>
              <a:rPr lang="ar-SA" dirty="0">
                <a:cs typeface="B Nazanin" panose="00000400000000000000" pitchFamily="2" charset="-78"/>
              </a:rPr>
              <a:t>بر تعداد مقالات مجله در دوره پنج ساله و سپس تقسیم بر تعداد مقالات کل مجلات در همان دوره پنج ساله، و ضرب در ضریب یک صدم (0.01) می باشد</a:t>
            </a:r>
            <a:r>
              <a:rPr lang="en-US" dirty="0">
                <a:cs typeface="B Nazanin" panose="00000400000000000000" pitchFamily="2" charset="-78"/>
              </a:rPr>
              <a:t>.</a:t>
            </a:r>
          </a:p>
        </p:txBody>
      </p:sp>
    </p:spTree>
    <p:extLst>
      <p:ext uri="{BB962C8B-B14F-4D97-AF65-F5344CB8AC3E}">
        <p14:creationId xmlns:p14="http://schemas.microsoft.com/office/powerpoint/2010/main" val="30645588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rtl="1"/>
            <a:r>
              <a:rPr lang="ar-SA" b="1" dirty="0">
                <a:cs typeface="B Nazanin" panose="00000400000000000000" pitchFamily="2" charset="-78"/>
              </a:rPr>
              <a:t>سنجه های جایگزین </a:t>
            </a:r>
            <a:r>
              <a:rPr lang="en-US" b="1" dirty="0">
                <a:cs typeface="B Nazanin" panose="00000400000000000000" pitchFamily="2" charset="-78"/>
              </a:rPr>
              <a:t>(</a:t>
            </a:r>
            <a:r>
              <a:rPr lang="en-US" b="1" dirty="0" err="1">
                <a:cs typeface="B Nazanin" panose="00000400000000000000" pitchFamily="2" charset="-78"/>
              </a:rPr>
              <a:t>Altmetrics</a:t>
            </a:r>
            <a:r>
              <a:rPr lang="en-US" b="1" dirty="0" smtClean="0">
                <a:cs typeface="B Nazanin" panose="00000400000000000000" pitchFamily="2" charset="-78"/>
              </a:rPr>
              <a:t>)</a:t>
            </a:r>
            <a:endParaRPr lang="en-US" dirty="0">
              <a:cs typeface="B Nazanin" panose="00000400000000000000" pitchFamily="2" charset="-78"/>
            </a:endParaRPr>
          </a:p>
        </p:txBody>
      </p:sp>
      <p:sp>
        <p:nvSpPr>
          <p:cNvPr id="3" name="Content Placeholder 2"/>
          <p:cNvSpPr>
            <a:spLocks noGrp="1"/>
          </p:cNvSpPr>
          <p:nvPr>
            <p:ph idx="1"/>
          </p:nvPr>
        </p:nvSpPr>
        <p:spPr/>
        <p:txBody>
          <a:bodyPr/>
          <a:lstStyle/>
          <a:p>
            <a:pPr algn="r" rtl="1"/>
            <a:r>
              <a:rPr lang="ar-SA" dirty="0">
                <a:cs typeface="B Nazanin" panose="00000400000000000000" pitchFamily="2" charset="-78"/>
              </a:rPr>
              <a:t>آلتمتريكس اندازه گيري تعاملات پژوهشي وب محور است، شامل موضوعاتي از قبيل اينكه چگونه يك پژوهش توييت مي شود يا دربارة آن بلاگ نوشته مي شود يا بوك مارك مي شود. مطالعه و استفاده از سنجه های تأثیر علمی براساس میزان فعالیت در محیط ها و ابزارهای آنلاین به عنوان سنجه های جایگزین یا</a:t>
            </a:r>
            <a:r>
              <a:rPr lang="en-US" dirty="0">
                <a:cs typeface="B Nazanin" panose="00000400000000000000" pitchFamily="2" charset="-78"/>
              </a:rPr>
              <a:t> </a:t>
            </a:r>
            <a:r>
              <a:rPr lang="en-US" dirty="0" err="1">
                <a:cs typeface="B Nazanin" panose="00000400000000000000" pitchFamily="2" charset="-78"/>
              </a:rPr>
              <a:t>Altmetrics</a:t>
            </a:r>
            <a:r>
              <a:rPr lang="en-US" dirty="0">
                <a:cs typeface="B Nazanin" panose="00000400000000000000" pitchFamily="2" charset="-78"/>
              </a:rPr>
              <a:t> </a:t>
            </a:r>
            <a:r>
              <a:rPr lang="ar-SA" dirty="0">
                <a:cs typeface="B Nazanin" panose="00000400000000000000" pitchFamily="2" charset="-78"/>
              </a:rPr>
              <a:t>شناخته می شود. در این بحث به جای استفاده از میزان استنادات مجلات به ضریب تأثیر شبکه های اجتماعی نظیر میزان مشاهده</a:t>
            </a:r>
            <a:r>
              <a:rPr lang="en-US" dirty="0">
                <a:cs typeface="B Nazanin" panose="00000400000000000000" pitchFamily="2" charset="-78"/>
              </a:rPr>
              <a:t> (View) </a:t>
            </a:r>
            <a:r>
              <a:rPr lang="ar-SA" dirty="0">
                <a:cs typeface="B Nazanin" panose="00000400000000000000" pitchFamily="2" charset="-78"/>
              </a:rPr>
              <a:t>، بارگذاری</a:t>
            </a:r>
            <a:r>
              <a:rPr lang="en-US" dirty="0">
                <a:cs typeface="B Nazanin" panose="00000400000000000000" pitchFamily="2" charset="-78"/>
              </a:rPr>
              <a:t> (Download) </a:t>
            </a:r>
            <a:r>
              <a:rPr lang="ar-SA" dirty="0">
                <a:cs typeface="B Nazanin" panose="00000400000000000000" pitchFamily="2" charset="-78"/>
              </a:rPr>
              <a:t>، علاقه مندی</a:t>
            </a:r>
            <a:r>
              <a:rPr lang="en-US" dirty="0">
                <a:cs typeface="B Nazanin" panose="00000400000000000000" pitchFamily="2" charset="-78"/>
              </a:rPr>
              <a:t> (Likes) </a:t>
            </a:r>
            <a:r>
              <a:rPr lang="ar-SA" dirty="0">
                <a:cs typeface="B Nazanin" panose="00000400000000000000" pitchFamily="2" charset="-78"/>
              </a:rPr>
              <a:t>، انعکاس در وبلاگ</a:t>
            </a:r>
            <a:r>
              <a:rPr lang="en-US" dirty="0">
                <a:cs typeface="B Nazanin" panose="00000400000000000000" pitchFamily="2" charset="-78"/>
              </a:rPr>
              <a:t>(blog) </a:t>
            </a:r>
            <a:r>
              <a:rPr lang="ar-SA" dirty="0">
                <a:cs typeface="B Nazanin" panose="00000400000000000000" pitchFamily="2" charset="-78"/>
              </a:rPr>
              <a:t>میزان توئیت شدن و…..توجه می شود</a:t>
            </a:r>
            <a:r>
              <a:rPr lang="en-US" dirty="0"/>
              <a:t>.</a:t>
            </a:r>
          </a:p>
          <a:p>
            <a:endParaRPr lang="en-US" dirty="0"/>
          </a:p>
        </p:txBody>
      </p:sp>
    </p:spTree>
    <p:extLst>
      <p:ext uri="{BB962C8B-B14F-4D97-AF65-F5344CB8AC3E}">
        <p14:creationId xmlns:p14="http://schemas.microsoft.com/office/powerpoint/2010/main" val="36043400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2242159"/>
            <a:ext cx="10515600" cy="3934804"/>
          </a:xfrm>
        </p:spPr>
        <p:txBody>
          <a:bodyPr>
            <a:normAutofit/>
          </a:bodyPr>
          <a:lstStyle/>
          <a:p>
            <a:pPr marL="0" indent="0" algn="ctr">
              <a:buNone/>
            </a:pPr>
            <a:r>
              <a:rPr lang="fa-IR" sz="5400" dirty="0" smtClean="0">
                <a:cs typeface="B Nazanin" panose="00000400000000000000" pitchFamily="2" charset="-78"/>
              </a:rPr>
              <a:t>سپاس فراوان از توجه و همراهی شما بزرگواران</a:t>
            </a:r>
            <a:endParaRPr lang="en-US" sz="5400" dirty="0">
              <a:cs typeface="B Nazanin" panose="00000400000000000000" pitchFamily="2" charset="-78"/>
            </a:endParaRPr>
          </a:p>
        </p:txBody>
      </p:sp>
    </p:spTree>
    <p:extLst>
      <p:ext uri="{BB962C8B-B14F-4D97-AF65-F5344CB8AC3E}">
        <p14:creationId xmlns:p14="http://schemas.microsoft.com/office/powerpoint/2010/main" val="3440348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Nazanin" panose="00000400000000000000" pitchFamily="2" charset="-78"/>
              </a:rPr>
              <a:t>منابع علم سنجی</a:t>
            </a:r>
            <a:endParaRPr lang="en-US" dirty="0">
              <a:cs typeface="B Nazanin" panose="00000400000000000000" pitchFamily="2" charset="-78"/>
            </a:endParaRPr>
          </a:p>
        </p:txBody>
      </p:sp>
      <p:sp>
        <p:nvSpPr>
          <p:cNvPr id="3" name="Content Placeholder 2"/>
          <p:cNvSpPr>
            <a:spLocks noGrp="1"/>
          </p:cNvSpPr>
          <p:nvPr>
            <p:ph idx="1"/>
          </p:nvPr>
        </p:nvSpPr>
        <p:spPr/>
        <p:txBody>
          <a:bodyPr/>
          <a:lstStyle/>
          <a:p>
            <a:pPr marL="0" indent="0" algn="r" rtl="1">
              <a:buNone/>
            </a:pPr>
            <a:r>
              <a:rPr lang="ar-IQ" dirty="0">
                <a:cs typeface="B Nazanin" panose="00000400000000000000" pitchFamily="2" charset="-78"/>
              </a:rPr>
              <a:t>علم سنجی تنها متکی بر </a:t>
            </a:r>
            <a:r>
              <a:rPr lang="ar-IQ" dirty="0">
                <a:solidFill>
                  <a:srgbClr val="FF0000"/>
                </a:solidFill>
                <a:cs typeface="B Nazanin" panose="00000400000000000000" pitchFamily="2" charset="-78"/>
              </a:rPr>
              <a:t>مقالات علمی </a:t>
            </a:r>
            <a:r>
              <a:rPr lang="ar-IQ" dirty="0">
                <a:cs typeface="B Nazanin" panose="00000400000000000000" pitchFamily="2" charset="-78"/>
              </a:rPr>
              <a:t>نیست، منابع علمی دیگر مانند </a:t>
            </a:r>
            <a:endParaRPr lang="fa-IR" dirty="0" smtClean="0">
              <a:cs typeface="B Nazanin" panose="00000400000000000000" pitchFamily="2" charset="-78"/>
            </a:endParaRPr>
          </a:p>
          <a:p>
            <a:pPr lvl="1" algn="r" rtl="1"/>
            <a:r>
              <a:rPr lang="ar-IQ" dirty="0" smtClean="0">
                <a:cs typeface="B Nazanin" panose="00000400000000000000" pitchFamily="2" charset="-78"/>
              </a:rPr>
              <a:t>کتاب </a:t>
            </a:r>
            <a:r>
              <a:rPr lang="ar-IQ" dirty="0">
                <a:cs typeface="B Nazanin" panose="00000400000000000000" pitchFamily="2" charset="-78"/>
              </a:rPr>
              <a:t>ها، </a:t>
            </a:r>
            <a:endParaRPr lang="fa-IR" dirty="0" smtClean="0">
              <a:cs typeface="B Nazanin" panose="00000400000000000000" pitchFamily="2" charset="-78"/>
            </a:endParaRPr>
          </a:p>
          <a:p>
            <a:pPr lvl="1" algn="r" rtl="1"/>
            <a:r>
              <a:rPr lang="ar-IQ" dirty="0" smtClean="0">
                <a:cs typeface="B Nazanin" panose="00000400000000000000" pitchFamily="2" charset="-78"/>
              </a:rPr>
              <a:t>پروانه </a:t>
            </a:r>
            <a:r>
              <a:rPr lang="ar-IQ" dirty="0">
                <a:cs typeface="B Nazanin" panose="00000400000000000000" pitchFamily="2" charset="-78"/>
              </a:rPr>
              <a:t>های ثبت اختراع، </a:t>
            </a:r>
            <a:endParaRPr lang="fa-IR" dirty="0" smtClean="0">
              <a:cs typeface="B Nazanin" panose="00000400000000000000" pitchFamily="2" charset="-78"/>
            </a:endParaRPr>
          </a:p>
          <a:p>
            <a:pPr lvl="1" algn="r" rtl="1"/>
            <a:r>
              <a:rPr lang="ar-IQ" dirty="0" smtClean="0">
                <a:cs typeface="B Nazanin" panose="00000400000000000000" pitchFamily="2" charset="-78"/>
              </a:rPr>
              <a:t>پایان </a:t>
            </a:r>
            <a:r>
              <a:rPr lang="ar-IQ" dirty="0">
                <a:cs typeface="B Nazanin" panose="00000400000000000000" pitchFamily="2" charset="-78"/>
              </a:rPr>
              <a:t>نامه ها، </a:t>
            </a:r>
            <a:endParaRPr lang="fa-IR" dirty="0" smtClean="0">
              <a:cs typeface="B Nazanin" panose="00000400000000000000" pitchFamily="2" charset="-78"/>
            </a:endParaRPr>
          </a:p>
          <a:p>
            <a:pPr lvl="1" algn="r" rtl="1"/>
            <a:r>
              <a:rPr lang="ar-IQ" dirty="0" smtClean="0">
                <a:cs typeface="B Nazanin" panose="00000400000000000000" pitchFamily="2" charset="-78"/>
              </a:rPr>
              <a:t>گزارش </a:t>
            </a:r>
            <a:r>
              <a:rPr lang="ar-IQ" dirty="0">
                <a:cs typeface="B Nazanin" panose="00000400000000000000" pitchFamily="2" charset="-78"/>
              </a:rPr>
              <a:t>های دولتی </a:t>
            </a:r>
            <a:endParaRPr lang="fa-IR" dirty="0" smtClean="0">
              <a:cs typeface="B Nazanin" panose="00000400000000000000" pitchFamily="2" charset="-78"/>
            </a:endParaRPr>
          </a:p>
          <a:p>
            <a:pPr lvl="1" algn="r" rtl="1"/>
            <a:r>
              <a:rPr lang="ar-IQ" dirty="0" smtClean="0">
                <a:cs typeface="B Nazanin" panose="00000400000000000000" pitchFamily="2" charset="-78"/>
              </a:rPr>
              <a:t>و </a:t>
            </a:r>
            <a:r>
              <a:rPr lang="ar-IQ" dirty="0">
                <a:cs typeface="B Nazanin" panose="00000400000000000000" pitchFamily="2" charset="-78"/>
              </a:rPr>
              <a:t>… </a:t>
            </a:r>
            <a:endParaRPr lang="fa-IR" dirty="0" smtClean="0">
              <a:cs typeface="B Nazanin" panose="00000400000000000000" pitchFamily="2" charset="-78"/>
            </a:endParaRPr>
          </a:p>
          <a:p>
            <a:pPr marL="0" indent="0" algn="ctr" rtl="1">
              <a:buNone/>
            </a:pPr>
            <a:r>
              <a:rPr lang="ar-IQ" dirty="0" smtClean="0">
                <a:cs typeface="B Nazanin" panose="00000400000000000000" pitchFamily="2" charset="-78"/>
              </a:rPr>
              <a:t>می </a:t>
            </a:r>
            <a:r>
              <a:rPr lang="ar-IQ" dirty="0">
                <a:cs typeface="B Nazanin" panose="00000400000000000000" pitchFamily="2" charset="-78"/>
              </a:rPr>
              <a:t>توانند مبنای مطالعات علم سنجی قرار بگیرند.</a:t>
            </a:r>
            <a:endParaRPr lang="en-US" dirty="0">
              <a:cs typeface="B Nazanin" panose="00000400000000000000" pitchFamily="2" charset="-78"/>
            </a:endParaRPr>
          </a:p>
        </p:txBody>
      </p:sp>
    </p:spTree>
    <p:extLst>
      <p:ext uri="{BB962C8B-B14F-4D97-AF65-F5344CB8AC3E}">
        <p14:creationId xmlns:p14="http://schemas.microsoft.com/office/powerpoint/2010/main" val="2214078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b="1" dirty="0">
                <a:cs typeface="B Nazanin" panose="00000400000000000000" pitchFamily="2" charset="-78"/>
              </a:rPr>
              <a:t>شاخص های علم سنجی</a:t>
            </a:r>
            <a:endParaRPr lang="en-US" dirty="0"/>
          </a:p>
        </p:txBody>
      </p:sp>
      <p:sp>
        <p:nvSpPr>
          <p:cNvPr id="3" name="Content Placeholder 2"/>
          <p:cNvSpPr>
            <a:spLocks noGrp="1"/>
          </p:cNvSpPr>
          <p:nvPr>
            <p:ph idx="1"/>
          </p:nvPr>
        </p:nvSpPr>
        <p:spPr>
          <a:xfrm>
            <a:off x="638827" y="1825625"/>
            <a:ext cx="10714973" cy="4351338"/>
          </a:xfrm>
        </p:spPr>
        <p:txBody>
          <a:bodyPr/>
          <a:lstStyle/>
          <a:p>
            <a:pPr marL="0" indent="0" algn="r" rtl="1">
              <a:buNone/>
            </a:pPr>
            <a:r>
              <a:rPr lang="fa-IR" dirty="0" smtClean="0"/>
              <a:t>شاخص ها برگرفته و استنتاج شده از محاسبه و شمارش چهار متغیر هستند</a:t>
            </a:r>
          </a:p>
          <a:p>
            <a:pPr marL="0" indent="0" algn="r" rtl="1">
              <a:buNone/>
            </a:pPr>
            <a:endParaRPr lang="fa-IR" dirty="0" smtClean="0"/>
          </a:p>
          <a:p>
            <a:pPr lvl="1" algn="r" rtl="1"/>
            <a:r>
              <a:rPr lang="fa-IR" dirty="0" smtClean="0"/>
              <a:t>مولف </a:t>
            </a:r>
          </a:p>
          <a:p>
            <a:pPr lvl="1" algn="r" rtl="1"/>
            <a:r>
              <a:rPr lang="fa-IR" dirty="0" smtClean="0"/>
              <a:t>انتشار (مدرک)</a:t>
            </a:r>
          </a:p>
          <a:p>
            <a:pPr lvl="1" algn="r" rtl="1"/>
            <a:r>
              <a:rPr lang="fa-IR" dirty="0" smtClean="0"/>
              <a:t>ارجاع</a:t>
            </a:r>
          </a:p>
          <a:p>
            <a:pPr lvl="1" algn="r" rtl="1"/>
            <a:r>
              <a:rPr lang="fa-IR" dirty="0" smtClean="0"/>
              <a:t>استناد  </a:t>
            </a:r>
            <a:endParaRPr lang="en-US" dirty="0"/>
          </a:p>
        </p:txBody>
      </p:sp>
    </p:spTree>
    <p:extLst>
      <p:ext uri="{BB962C8B-B14F-4D97-AF65-F5344CB8AC3E}">
        <p14:creationId xmlns:p14="http://schemas.microsoft.com/office/powerpoint/2010/main" val="1566227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IQ" dirty="0" smtClean="0"/>
              <a:t>استناد</a:t>
            </a:r>
            <a:endParaRPr lang="en-US" dirty="0"/>
          </a:p>
        </p:txBody>
      </p:sp>
      <p:sp>
        <p:nvSpPr>
          <p:cNvPr id="3" name="Content Placeholder 2"/>
          <p:cNvSpPr>
            <a:spLocks noGrp="1"/>
          </p:cNvSpPr>
          <p:nvPr>
            <p:ph idx="1"/>
          </p:nvPr>
        </p:nvSpPr>
        <p:spPr/>
        <p:txBody>
          <a:bodyPr>
            <a:normAutofit/>
          </a:bodyPr>
          <a:lstStyle/>
          <a:p>
            <a:pPr algn="r" rtl="1"/>
            <a:r>
              <a:rPr lang="fa-IR" dirty="0" smtClean="0">
                <a:cs typeface="B Nazanin" panose="00000400000000000000" pitchFamily="2" charset="-78"/>
              </a:rPr>
              <a:t>استناد به دلیل توجه نسبی آن به کیفیت و کارآمدی بالای آن در تحلیل استنادی ؛ یکی از رایج ترین و معتبر ترین متغییر در شاخص های علم سنجی است</a:t>
            </a:r>
          </a:p>
          <a:p>
            <a:pPr algn="r" rtl="1"/>
            <a:r>
              <a:rPr lang="ar-SA" dirty="0" smtClean="0">
                <a:cs typeface="B Nazanin" panose="00000400000000000000" pitchFamily="2" charset="-78"/>
              </a:rPr>
              <a:t>استناد </a:t>
            </a:r>
            <a:r>
              <a:rPr lang="ar-SA" dirty="0">
                <a:cs typeface="B Nazanin" panose="00000400000000000000" pitchFamily="2" charset="-78"/>
              </a:rPr>
              <a:t>از این منظر پراهمیت است که امکان به نمایش درآوردن ارتباط میان موضوع ها را فراهم می </a:t>
            </a:r>
            <a:r>
              <a:rPr lang="ar-SA" dirty="0" smtClean="0">
                <a:cs typeface="B Nazanin" panose="00000400000000000000" pitchFamily="2" charset="-78"/>
              </a:rPr>
              <a:t>سازد</a:t>
            </a:r>
            <a:r>
              <a:rPr lang="ar-SA" dirty="0">
                <a:cs typeface="B Nazanin" panose="00000400000000000000" pitchFamily="2" charset="-78"/>
              </a:rPr>
              <a:t>؛ در همین زمینه، استناد آثار به یکدیگر این امکان را برای متخصصان اطلاع رسانی و علم سنجی فرام می آورد که به آسانی ارتباط بین موضوع ها را تعیین کنند و حتی به ترسیم نقشه این ارتباط بپردازند</a:t>
            </a:r>
            <a:r>
              <a:rPr lang="en-US" dirty="0">
                <a:cs typeface="B Nazanin" panose="00000400000000000000" pitchFamily="2" charset="-78"/>
              </a:rPr>
              <a:t>.</a:t>
            </a:r>
          </a:p>
          <a:p>
            <a:pPr lvl="0" algn="r" rtl="1"/>
            <a:r>
              <a:rPr lang="ar-SA" dirty="0" smtClean="0">
                <a:cs typeface="B Nazanin" panose="00000400000000000000" pitchFamily="2" charset="-78"/>
              </a:rPr>
              <a:t>استناد</a:t>
            </a:r>
            <a:r>
              <a:rPr lang="en-US" dirty="0">
                <a:cs typeface="B Nazanin" panose="00000400000000000000" pitchFamily="2" charset="-78"/>
              </a:rPr>
              <a:t>(Citation): </a:t>
            </a:r>
            <a:r>
              <a:rPr lang="ar-SA" dirty="0" smtClean="0">
                <a:cs typeface="B Nazanin" panose="00000400000000000000" pitchFamily="2" charset="-78"/>
              </a:rPr>
              <a:t>هرگاه </a:t>
            </a:r>
            <a:r>
              <a:rPr lang="ar-SA" dirty="0">
                <a:cs typeface="B Nazanin" panose="00000400000000000000" pitchFamily="2" charset="-78"/>
              </a:rPr>
              <a:t>تعداد زیادی از آثار به یک مدرک استناد کنند، آن مدرک مهم و دارای اعتبار تلقی می شود. در بررسی ارزش هر مدرک براساس تأثیر آن بر مقاله ها و نوشته های بعدی (استنادهای دریافتی از آثار بعدی) مورد بررسی قرار می گیرد. </a:t>
            </a:r>
            <a:r>
              <a:rPr lang="ar-SA" dirty="0">
                <a:solidFill>
                  <a:srgbClr val="C00000"/>
                </a:solidFill>
                <a:cs typeface="B Nazanin" panose="00000400000000000000" pitchFamily="2" charset="-78"/>
              </a:rPr>
              <a:t>از طریق ردگیری استنادهای یک حوزه پژوهشی به گروهی از پژوهشگران می رسیم که پیوسته مورد استناد قرار می گیرند و در آن حوزه دارای بیشترین استنادها بوده اند. به این افراد پیشگامان پژوهش</a:t>
            </a:r>
            <a:r>
              <a:rPr lang="en-US" dirty="0">
                <a:solidFill>
                  <a:srgbClr val="C00000"/>
                </a:solidFill>
                <a:cs typeface="B Nazanin" panose="00000400000000000000" pitchFamily="2" charset="-78"/>
              </a:rPr>
              <a:t> (Research Fronts) </a:t>
            </a:r>
            <a:r>
              <a:rPr lang="ar-SA" dirty="0">
                <a:solidFill>
                  <a:srgbClr val="C00000"/>
                </a:solidFill>
                <a:cs typeface="B Nazanin" panose="00000400000000000000" pitchFamily="2" charset="-78"/>
              </a:rPr>
              <a:t>می گویند</a:t>
            </a:r>
            <a:r>
              <a:rPr lang="en-US" dirty="0">
                <a:solidFill>
                  <a:srgbClr val="C00000"/>
                </a:solidFill>
                <a:cs typeface="B Nazanin" panose="00000400000000000000" pitchFamily="2" charset="-78"/>
              </a:rPr>
              <a:t>.</a:t>
            </a:r>
          </a:p>
          <a:p>
            <a:pPr algn="r" rtl="1"/>
            <a:endParaRPr lang="en-US" dirty="0"/>
          </a:p>
        </p:txBody>
      </p:sp>
    </p:spTree>
    <p:extLst>
      <p:ext uri="{BB962C8B-B14F-4D97-AF65-F5344CB8AC3E}">
        <p14:creationId xmlns:p14="http://schemas.microsoft.com/office/powerpoint/2010/main" val="3718217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IQ" dirty="0" smtClean="0">
                <a:cs typeface="B Nazanin" panose="00000400000000000000" pitchFamily="2" charset="-78"/>
              </a:rPr>
              <a:t>دلایل استناد</a:t>
            </a:r>
            <a:endParaRPr lang="en-US"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lvl="0" algn="r" rtl="1"/>
            <a:r>
              <a:rPr lang="ar-SA" dirty="0">
                <a:cs typeface="B Nazanin" panose="00000400000000000000" pitchFamily="2" charset="-78"/>
              </a:rPr>
              <a:t>ایجاد پیوند میان اثر مورد نظر با آثار مرتبط پیشین،</a:t>
            </a:r>
            <a:endParaRPr lang="en-US" dirty="0">
              <a:cs typeface="B Nazanin" panose="00000400000000000000" pitchFamily="2" charset="-78"/>
            </a:endParaRPr>
          </a:p>
          <a:p>
            <a:pPr lvl="0" algn="r" rtl="1"/>
            <a:r>
              <a:rPr lang="ar-SA" dirty="0">
                <a:cs typeface="B Nazanin" panose="00000400000000000000" pitchFamily="2" charset="-78"/>
              </a:rPr>
              <a:t>اعتباربخشی و ادای احترام،</a:t>
            </a:r>
            <a:endParaRPr lang="en-US" dirty="0">
              <a:cs typeface="B Nazanin" panose="00000400000000000000" pitchFamily="2" charset="-78"/>
            </a:endParaRPr>
          </a:p>
          <a:p>
            <a:pPr lvl="0" algn="r" rtl="1"/>
            <a:r>
              <a:rPr lang="ar-SA" dirty="0">
                <a:cs typeface="B Nazanin" panose="00000400000000000000" pitchFamily="2" charset="-78"/>
              </a:rPr>
              <a:t>فراهم آوردن شواهد برای اثبات ادعا و ارائه توضیح های لازم،</a:t>
            </a:r>
            <a:endParaRPr lang="en-US" dirty="0">
              <a:cs typeface="B Nazanin" panose="00000400000000000000" pitchFamily="2" charset="-78"/>
            </a:endParaRPr>
          </a:p>
          <a:p>
            <a:pPr lvl="0" algn="r" rtl="1"/>
            <a:r>
              <a:rPr lang="ar-SA" dirty="0">
                <a:cs typeface="B Nazanin" panose="00000400000000000000" pitchFamily="2" charset="-78"/>
              </a:rPr>
              <a:t>اعتبار بخشی به اثر خود،</a:t>
            </a:r>
            <a:endParaRPr lang="en-US" dirty="0">
              <a:cs typeface="B Nazanin" panose="00000400000000000000" pitchFamily="2" charset="-78"/>
            </a:endParaRPr>
          </a:p>
          <a:p>
            <a:pPr lvl="0" algn="r" rtl="1"/>
            <a:r>
              <a:rPr lang="ar-SA" dirty="0">
                <a:cs typeface="B Nazanin" panose="00000400000000000000" pitchFamily="2" charset="-78"/>
              </a:rPr>
              <a:t>بررسی آثار پیشین،</a:t>
            </a:r>
            <a:endParaRPr lang="en-US" dirty="0">
              <a:cs typeface="B Nazanin" panose="00000400000000000000" pitchFamily="2" charset="-78"/>
            </a:endParaRPr>
          </a:p>
          <a:p>
            <a:pPr lvl="0" algn="r" rtl="1"/>
            <a:r>
              <a:rPr lang="ar-SA" dirty="0">
                <a:cs typeface="B Nazanin" panose="00000400000000000000" pitchFamily="2" charset="-78"/>
              </a:rPr>
              <a:t>مستندسازی(اثبات ادعاها و متقاعد کردن خوانندگان، تأیید داده ها و سایر نتایج، یا شناسایی نتایج بدست آمده دیگران که از اثر نویسنده حمایت کرده اند و</a:t>
            </a:r>
            <a:r>
              <a:rPr lang="en-US" dirty="0">
                <a:cs typeface="B Nazanin" panose="00000400000000000000" pitchFamily="2" charset="-78"/>
              </a:rPr>
              <a:t> …)</a:t>
            </a:r>
            <a:r>
              <a:rPr lang="ar-SA" dirty="0">
                <a:cs typeface="B Nazanin" panose="00000400000000000000" pitchFamily="2" charset="-78"/>
              </a:rPr>
              <a:t>،</a:t>
            </a:r>
            <a:endParaRPr lang="en-US" dirty="0">
              <a:cs typeface="B Nazanin" panose="00000400000000000000" pitchFamily="2" charset="-78"/>
            </a:endParaRPr>
          </a:p>
          <a:p>
            <a:pPr lvl="0" algn="r" rtl="1"/>
            <a:r>
              <a:rPr lang="ar-SA" dirty="0">
                <a:cs typeface="B Nazanin" panose="00000400000000000000" pitchFamily="2" charset="-78"/>
              </a:rPr>
              <a:t>وجود عوامل اجتماعی (استناد به محققان صاحب نام به منظور استحکام بخشیدن به اثر</a:t>
            </a:r>
            <a:r>
              <a:rPr lang="en-US" dirty="0">
                <a:cs typeface="B Nazanin" panose="00000400000000000000" pitchFamily="2" charset="-78"/>
              </a:rPr>
              <a:t>).</a:t>
            </a:r>
          </a:p>
          <a:p>
            <a:pPr algn="r" rtl="1"/>
            <a:endParaRPr lang="en-US" dirty="0"/>
          </a:p>
        </p:txBody>
      </p:sp>
    </p:spTree>
    <p:extLst>
      <p:ext uri="{BB962C8B-B14F-4D97-AF65-F5344CB8AC3E}">
        <p14:creationId xmlns:p14="http://schemas.microsoft.com/office/powerpoint/2010/main" val="978000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b="1" dirty="0">
                <a:cs typeface="B Nazanin" panose="00000400000000000000" pitchFamily="2" charset="-78"/>
              </a:rPr>
              <a:t>خود استنادی</a:t>
            </a:r>
            <a:r>
              <a:rPr lang="en-US" b="1" dirty="0">
                <a:cs typeface="B Nazanin" panose="00000400000000000000" pitchFamily="2" charset="-78"/>
              </a:rPr>
              <a:t>(Self-Citation</a:t>
            </a:r>
            <a:r>
              <a:rPr lang="en-US" b="1" dirty="0" smtClean="0">
                <a:cs typeface="B Nazanin" panose="00000400000000000000" pitchFamily="2" charset="-78"/>
              </a:rPr>
              <a:t>)</a:t>
            </a:r>
            <a:endParaRPr lang="en-US"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r" rtl="1">
              <a:buNone/>
            </a:pPr>
            <a:r>
              <a:rPr lang="ar-SA" dirty="0">
                <a:cs typeface="B Nazanin" panose="00000400000000000000" pitchFamily="2" charset="-78"/>
              </a:rPr>
              <a:t>خود استنادی نویسنده</a:t>
            </a:r>
            <a:r>
              <a:rPr lang="en-US" dirty="0">
                <a:cs typeface="B Nazanin" panose="00000400000000000000" pitchFamily="2" charset="-78"/>
              </a:rPr>
              <a:t>(Author Self-Citation): </a:t>
            </a:r>
            <a:endParaRPr lang="fa-IR" dirty="0" smtClean="0">
              <a:cs typeface="B Nazanin" panose="00000400000000000000" pitchFamily="2" charset="-78"/>
            </a:endParaRPr>
          </a:p>
          <a:p>
            <a:pPr marL="0" indent="0" algn="r" rtl="1">
              <a:buNone/>
            </a:pPr>
            <a:endParaRPr lang="fa-IR" dirty="0" smtClean="0">
              <a:cs typeface="B Nazanin" panose="00000400000000000000" pitchFamily="2" charset="-78"/>
            </a:endParaRPr>
          </a:p>
          <a:p>
            <a:pPr marL="0" indent="0" algn="ctr" rtl="1">
              <a:buNone/>
            </a:pPr>
            <a:r>
              <a:rPr lang="ar-SA" dirty="0" smtClean="0">
                <a:cs typeface="B Nazanin" panose="00000400000000000000" pitchFamily="2" charset="-78"/>
              </a:rPr>
              <a:t>استناد </a:t>
            </a:r>
            <a:r>
              <a:rPr lang="ar-SA" dirty="0">
                <a:cs typeface="B Nazanin" panose="00000400000000000000" pitchFamily="2" charset="-78"/>
              </a:rPr>
              <a:t>دادن نویسنده به آثار قبلی خود (زمانی که شخص استنادکننده و استنادشونده یکسان هستند)، استنادی که مقاله استنادکننده و استنادشونده حداقل دارای یک نویسنده مشترک باشند. </a:t>
            </a:r>
            <a:endParaRPr lang="en-US" dirty="0"/>
          </a:p>
        </p:txBody>
      </p:sp>
    </p:spTree>
    <p:extLst>
      <p:ext uri="{BB962C8B-B14F-4D97-AF65-F5344CB8AC3E}">
        <p14:creationId xmlns:p14="http://schemas.microsoft.com/office/powerpoint/2010/main" val="41303331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629</TotalTime>
  <Words>3370</Words>
  <Application>Microsoft Office PowerPoint</Application>
  <PresentationFormat>Widescreen</PresentationFormat>
  <Paragraphs>230</Paragraphs>
  <Slides>44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B Nazanin</vt:lpstr>
      <vt:lpstr>Calibri</vt:lpstr>
      <vt:lpstr>Century Gothic</vt:lpstr>
      <vt:lpstr>Times New Roman</vt:lpstr>
      <vt:lpstr>Wingdings 3</vt:lpstr>
      <vt:lpstr>Ion</vt:lpstr>
      <vt:lpstr>آشنایی با علم سنجی و شاخص های مربوط به آن</vt:lpstr>
      <vt:lpstr>تعریف علم سنجی</vt:lpstr>
      <vt:lpstr>اهداف اصلی علم‌سنجی</vt:lpstr>
      <vt:lpstr>نمایه های استنادی معتبر بین المللیCitation Databases</vt:lpstr>
      <vt:lpstr>منابع علم سنجی</vt:lpstr>
      <vt:lpstr>شاخص های علم سنجی</vt:lpstr>
      <vt:lpstr>استناد</vt:lpstr>
      <vt:lpstr>دلایل استناد</vt:lpstr>
      <vt:lpstr>خود استنادی(Self-Citation)</vt:lpstr>
      <vt:lpstr>شاخص های علم سنجی نویسندگان در پایگاه های استنادی</vt:lpstr>
      <vt:lpstr>شاخص اچ(H Index)</vt:lpstr>
      <vt:lpstr>ضعف شاخص اچ</vt:lpstr>
      <vt:lpstr>شاخص جی (G Index)</vt:lpstr>
      <vt:lpstr>شاخص جی (G Index)</vt:lpstr>
      <vt:lpstr>شاخص ام (M-Index)</vt:lpstr>
      <vt:lpstr>i10-Index</vt:lpstr>
      <vt:lpstr>H5-Index</vt:lpstr>
      <vt:lpstr>ﻧﻮﯾﺴﻨﺪﮔﺎن ﯾﮏ 1% ﺑﺮﺗﺮ  Essential Science Indicators</vt:lpstr>
      <vt:lpstr>Top Papers ﻣﻘﺎﻻت ﺑﺮﺗﺮ</vt:lpstr>
      <vt:lpstr>Top Papers ﻣﻘﺎﻻت ﺑﺮﺗﺮ</vt:lpstr>
      <vt:lpstr>PowerPoint Presentation</vt:lpstr>
      <vt:lpstr>PowerPoint Presentation</vt:lpstr>
      <vt:lpstr>ﺷﺎﺧﺺ ﻫﺎي ﻣﺠﻼت درScopus(Scimago) </vt:lpstr>
      <vt:lpstr>Cite Score</vt:lpstr>
      <vt:lpstr>   نکاتی در خصوص CiteScore</vt:lpstr>
      <vt:lpstr>IF   ﺑﺎCite Score ﺗﻔﺎوت</vt:lpstr>
      <vt:lpstr>Cite Score Percentile</vt:lpstr>
      <vt:lpstr>SNIP (Source Normalized Impact Per Paper)</vt:lpstr>
      <vt:lpstr>SJR(SCImago Journal Rank)</vt:lpstr>
      <vt:lpstr>PowerPoint Presentation</vt:lpstr>
      <vt:lpstr>ﭼﺎرك Q1 ﺗﺎ Q4</vt:lpstr>
      <vt:lpstr>تفاوت ضریب تاثیر IF و شاخص Q </vt:lpstr>
      <vt:lpstr>ﺷﺎﺧص ھﺎی علم سنجی ﻣﺟﻼت در JCR</vt:lpstr>
      <vt:lpstr>• ضریب تأثیر مجلات (Journal Impact Factor(JIF))</vt:lpstr>
      <vt:lpstr>محاسبه ضریب تأثیر مجلات</vt:lpstr>
      <vt:lpstr>نقاط قوت ضریب تأثیر</vt:lpstr>
      <vt:lpstr>نقاط ضعف ضریب تأثیر</vt:lpstr>
      <vt:lpstr>FIVE –YEAR IMPACT FACTOR</vt:lpstr>
      <vt:lpstr>• شاخص فوریت (Immediacy Index)</vt:lpstr>
      <vt:lpstr>نیمه عمر استناد (Cited Half – Life)</vt:lpstr>
      <vt:lpstr>ضریب نفوذ مجله (EigenFactor Score)</vt:lpstr>
      <vt:lpstr>ضریب نفوذ مقالات مجله (Article Influence Score)</vt:lpstr>
      <vt:lpstr>سنجه های جایگزین (Altmetrics)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mt-hoseini</dc:creator>
  <cp:lastModifiedBy>mt-hoseini</cp:lastModifiedBy>
  <cp:revision>78</cp:revision>
  <dcterms:created xsi:type="dcterms:W3CDTF">2025-11-01T08:34:13Z</dcterms:created>
  <dcterms:modified xsi:type="dcterms:W3CDTF">2025-11-05T07:47:47Z</dcterms:modified>
</cp:coreProperties>
</file>