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3E52AA2B-4341-4CD6-BE12-D390DD633672}" type="datetimeFigureOut">
              <a:rPr lang="en-US" smtClean="0"/>
              <a:t>1/26/2025</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B99BD3F-B216-4E42-8977-3D500CA1B81E}"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874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52AA2B-4341-4CD6-BE12-D390DD633672}"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78621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52AA2B-4341-4CD6-BE12-D390DD633672}"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275607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52AA2B-4341-4CD6-BE12-D390DD633672}"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BD3F-B216-4E42-8977-3D500CA1B81E}"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4469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52AA2B-4341-4CD6-BE12-D390DD633672}"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384470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E52AA2B-4341-4CD6-BE12-D390DD633672}"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1896472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E52AA2B-4341-4CD6-BE12-D390DD633672}"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3216139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52AA2B-4341-4CD6-BE12-D390DD633672}"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426801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52AA2B-4341-4CD6-BE12-D390DD633672}"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3777466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52AA2B-4341-4CD6-BE12-D390DD633672}"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215782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52AA2B-4341-4CD6-BE12-D390DD633672}"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19202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2AA2B-4341-4CD6-BE12-D390DD633672}"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396056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52AA2B-4341-4CD6-BE12-D390DD633672}"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360379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52AA2B-4341-4CD6-BE12-D390DD633672}" type="datetimeFigureOut">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13877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52AA2B-4341-4CD6-BE12-D390DD633672}"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105671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2AA2B-4341-4CD6-BE12-D390DD633672}" type="datetimeFigureOut">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46719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52AA2B-4341-4CD6-BE12-D390DD633672}"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284836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52AA2B-4341-4CD6-BE12-D390DD633672}"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BD3F-B216-4E42-8977-3D500CA1B81E}" type="slidenum">
              <a:rPr lang="en-US" smtClean="0"/>
              <a:t>‹#›</a:t>
            </a:fld>
            <a:endParaRPr lang="en-US"/>
          </a:p>
        </p:txBody>
      </p:sp>
    </p:spTree>
    <p:extLst>
      <p:ext uri="{BB962C8B-B14F-4D97-AF65-F5344CB8AC3E}">
        <p14:creationId xmlns:p14="http://schemas.microsoft.com/office/powerpoint/2010/main" val="215573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3E52AA2B-4341-4CD6-BE12-D390DD633672}" type="datetimeFigureOut">
              <a:rPr lang="en-US" smtClean="0"/>
              <a:t>1/26/2025</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B99BD3F-B216-4E42-8977-3D500CA1B81E}" type="slidenum">
              <a:rPr lang="en-US" smtClean="0"/>
              <a:t>‹#›</a:t>
            </a:fld>
            <a:endParaRPr lang="en-US"/>
          </a:p>
        </p:txBody>
      </p:sp>
    </p:spTree>
    <p:extLst>
      <p:ext uri="{BB962C8B-B14F-4D97-AF65-F5344CB8AC3E}">
        <p14:creationId xmlns:p14="http://schemas.microsoft.com/office/powerpoint/2010/main" val="4104671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78186" y="662997"/>
            <a:ext cx="9755187" cy="2269138"/>
          </a:xfrm>
        </p:spPr>
        <p:txBody>
          <a:bodyPr>
            <a:noAutofit/>
          </a:bodyPr>
          <a:lstStyle/>
          <a:p>
            <a:pPr algn="ctr"/>
            <a:r>
              <a:rPr lang="fa-IR" sz="4000" dirty="0"/>
              <a:t> </a:t>
            </a:r>
            <a:r>
              <a:rPr lang="fa-IR" sz="4000" dirty="0" smtClean="0"/>
              <a:t>معرفی و نحوه جستجو در نمایه </a:t>
            </a:r>
            <a:r>
              <a:rPr lang="fa-IR" sz="4000" dirty="0"/>
              <a:t>نامه </a:t>
            </a:r>
            <a:r>
              <a:rPr lang="fa-IR" sz="4000" dirty="0" smtClean="0"/>
              <a:t>(پایگاه داده)</a:t>
            </a:r>
            <a:r>
              <a:rPr lang="fa-IR" sz="4000" dirty="0"/>
              <a:t>	 </a:t>
            </a:r>
            <a:br>
              <a:rPr lang="fa-IR" sz="4000" dirty="0"/>
            </a:br>
            <a:r>
              <a:rPr lang="fa-IR" sz="4000" dirty="0"/>
              <a:t> </a:t>
            </a:r>
            <a:br>
              <a:rPr lang="fa-IR" sz="4000" dirty="0"/>
            </a:br>
            <a:r>
              <a:rPr lang="fa-IR" sz="4000" dirty="0"/>
              <a:t>  	</a:t>
            </a:r>
            <a:r>
              <a:rPr lang="en-US" sz="4000" dirty="0"/>
              <a:t>Web of Science </a:t>
            </a:r>
          </a:p>
        </p:txBody>
      </p:sp>
      <p:sp>
        <p:nvSpPr>
          <p:cNvPr id="3" name="Subtitle 2"/>
          <p:cNvSpPr>
            <a:spLocks noGrp="1"/>
          </p:cNvSpPr>
          <p:nvPr>
            <p:ph type="subTitle" idx="1"/>
          </p:nvPr>
        </p:nvSpPr>
        <p:spPr>
          <a:xfrm rot="21420000">
            <a:off x="969324" y="2980553"/>
            <a:ext cx="9755187" cy="1075349"/>
          </a:xfrm>
        </p:spPr>
        <p:txBody>
          <a:bodyPr/>
          <a:lstStyle/>
          <a:p>
            <a:pPr algn="ctr"/>
            <a:r>
              <a:rPr lang="fa-IR" dirty="0" smtClean="0"/>
              <a:t>دکتر مریم زرقانی </a:t>
            </a:r>
          </a:p>
          <a:p>
            <a:pPr algn="ctr"/>
            <a:r>
              <a:rPr lang="fa-IR" dirty="0" smtClean="0"/>
              <a:t>تاریخ : 1403/08/28</a:t>
            </a:r>
            <a:endParaRPr lang="en-US" dirty="0"/>
          </a:p>
        </p:txBody>
      </p:sp>
      <p:pic>
        <p:nvPicPr>
          <p:cNvPr id="4" name="Picture 3"/>
          <p:cNvPicPr/>
          <p:nvPr/>
        </p:nvPicPr>
        <p:blipFill>
          <a:blip r:embed="rId2"/>
          <a:stretch>
            <a:fillRect/>
          </a:stretch>
        </p:blipFill>
        <p:spPr>
          <a:xfrm rot="20437786">
            <a:off x="205522" y="3377510"/>
            <a:ext cx="1361605" cy="1206500"/>
          </a:xfrm>
          <a:prstGeom prst="rect">
            <a:avLst/>
          </a:prstGeom>
        </p:spPr>
      </p:pic>
    </p:spTree>
    <p:extLst>
      <p:ext uri="{BB962C8B-B14F-4D97-AF65-F5344CB8AC3E}">
        <p14:creationId xmlns:p14="http://schemas.microsoft.com/office/powerpoint/2010/main" val="338022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77" y="233855"/>
            <a:ext cx="10396882" cy="1151965"/>
          </a:xfrm>
        </p:spPr>
        <p:txBody>
          <a:bodyPr/>
          <a:lstStyle/>
          <a:p>
            <a:pPr algn="ctr"/>
            <a:r>
              <a:rPr lang="fa-IR" dirty="0" smtClean="0"/>
              <a:t>معرفی</a:t>
            </a:r>
            <a:endParaRPr lang="en-US" dirty="0"/>
          </a:p>
        </p:txBody>
      </p:sp>
      <p:sp>
        <p:nvSpPr>
          <p:cNvPr id="3" name="Content Placeholder 2"/>
          <p:cNvSpPr>
            <a:spLocks noGrp="1"/>
          </p:cNvSpPr>
          <p:nvPr>
            <p:ph idx="1"/>
          </p:nvPr>
        </p:nvSpPr>
        <p:spPr>
          <a:xfrm>
            <a:off x="685800" y="1292773"/>
            <a:ext cx="10396883" cy="4162096"/>
          </a:xfrm>
        </p:spPr>
        <p:txBody>
          <a:bodyPr>
            <a:normAutofit/>
          </a:bodyPr>
          <a:lstStyle/>
          <a:p>
            <a:pPr marL="0" indent="0" algn="just" rtl="1">
              <a:buNone/>
            </a:pPr>
            <a:r>
              <a:rPr lang="en-US" dirty="0">
                <a:cs typeface="B Nazanin" panose="00000400000000000000" pitchFamily="2" charset="-78"/>
              </a:rPr>
              <a:t> (Web Of Science) </a:t>
            </a:r>
            <a:r>
              <a:rPr lang="fa-IR" dirty="0">
                <a:cs typeface="B Nazanin" panose="00000400000000000000" pitchFamily="2" charset="-78"/>
              </a:rPr>
              <a:t>که </a:t>
            </a:r>
            <a:r>
              <a:rPr lang="fa-IR" dirty="0" smtClean="0">
                <a:cs typeface="B Nazanin" panose="00000400000000000000" pitchFamily="2" charset="-78"/>
              </a:rPr>
              <a:t>به </a:t>
            </a:r>
            <a:r>
              <a:rPr lang="fa-IR" dirty="0">
                <a:cs typeface="B Nazanin" panose="00000400000000000000" pitchFamily="2" charset="-78"/>
              </a:rPr>
              <a:t>اختصار </a:t>
            </a:r>
            <a:r>
              <a:rPr lang="en-US" dirty="0">
                <a:cs typeface="B Nazanin" panose="00000400000000000000" pitchFamily="2" charset="-78"/>
              </a:rPr>
              <a:t>WOS </a:t>
            </a:r>
            <a:r>
              <a:rPr lang="fa-IR" dirty="0" smtClean="0">
                <a:cs typeface="B Nazanin" panose="00000400000000000000" pitchFamily="2" charset="-78"/>
              </a:rPr>
              <a:t> نیز </a:t>
            </a:r>
            <a:r>
              <a:rPr lang="fa-IR" dirty="0">
                <a:cs typeface="B Nazanin" panose="00000400000000000000" pitchFamily="2" charset="-78"/>
              </a:rPr>
              <a:t>خوانده می شود یک پایگاه وب و نمایه استنادی علمی است که از سوی موسسه تامسون رویترز ایجاد </a:t>
            </a:r>
            <a:r>
              <a:rPr lang="fa-IR" dirty="0" smtClean="0">
                <a:cs typeface="B Nazanin" panose="00000400000000000000" pitchFamily="2" charset="-78"/>
              </a:rPr>
              <a:t>شد </a:t>
            </a:r>
            <a:r>
              <a:rPr lang="fa-IR" dirty="0">
                <a:cs typeface="B Nazanin" panose="00000400000000000000" pitchFamily="2" charset="-78"/>
              </a:rPr>
              <a:t>و امکان جستجوی استنادی جامع و دسترسی به پایگاه های داده مختلفی را فراهم می کند. </a:t>
            </a:r>
            <a:r>
              <a:rPr lang="fa-IR" dirty="0" smtClean="0">
                <a:cs typeface="B Nazanin" panose="00000400000000000000" pitchFamily="2" charset="-78"/>
              </a:rPr>
              <a:t>و اطلاعات </a:t>
            </a:r>
            <a:r>
              <a:rPr lang="fa-IR" dirty="0">
                <a:cs typeface="B Nazanin" panose="00000400000000000000" pitchFamily="2" charset="-78"/>
              </a:rPr>
              <a:t>کتابشناختی همراه با چکیده و اطلاعات مراجع مقالات مجله و کنفرانس ها و همایش ها علمی بین المللی را ارائه می دهد. محبوبیت این پایگاه به جهت امکاناتی نظیرسهولت استفاده، یکپارچگی در ارائه اطلاعات، مراجع مورد استناد مقالات، پوشش موضوعی گسترده، عمق زمانی اطلاعات و امکانات قوی جستجو می باشد</a:t>
            </a:r>
            <a:r>
              <a:rPr lang="fa-IR" dirty="0" smtClean="0">
                <a:cs typeface="B Nazanin" panose="00000400000000000000" pitchFamily="2" charset="-78"/>
              </a:rPr>
              <a:t>.</a:t>
            </a:r>
          </a:p>
          <a:p>
            <a:pPr marL="0" indent="0" algn="just" rtl="1">
              <a:buNone/>
            </a:pPr>
            <a:r>
              <a:rPr lang="fa-IR" dirty="0">
                <a:cs typeface="B Nazanin" panose="00000400000000000000" pitchFamily="2" charset="-78"/>
              </a:rPr>
              <a:t> </a:t>
            </a:r>
            <a:r>
              <a:rPr lang="en-US" dirty="0" err="1" smtClean="0">
                <a:cs typeface="B Nazanin" panose="00000400000000000000" pitchFamily="2" charset="-78"/>
              </a:rPr>
              <a:t>wos</a:t>
            </a:r>
            <a:r>
              <a:rPr lang="fa-IR" dirty="0" smtClean="0">
                <a:cs typeface="B Nazanin" panose="00000400000000000000" pitchFamily="2" charset="-78"/>
              </a:rPr>
              <a:t> بزرگ‌ترین </a:t>
            </a:r>
            <a:r>
              <a:rPr lang="fa-IR" dirty="0">
                <a:cs typeface="B Nazanin" panose="00000400000000000000" pitchFamily="2" charset="-78"/>
              </a:rPr>
              <a:t>پایگاه جستجوی استناد علمی و اطلاعات </a:t>
            </a:r>
            <a:r>
              <a:rPr lang="fa-IR" dirty="0" smtClean="0">
                <a:cs typeface="B Nazanin" panose="00000400000000000000" pitchFamily="2" charset="-78"/>
              </a:rPr>
              <a:t>تحلیلی است </a:t>
            </a:r>
            <a:r>
              <a:rPr lang="fa-IR" dirty="0">
                <a:cs typeface="B Nazanin" panose="00000400000000000000" pitchFamily="2" charset="-78"/>
              </a:rPr>
              <a:t>و منبع اصلی آن </a:t>
            </a:r>
            <a:r>
              <a:rPr lang="fa-IR" dirty="0" smtClean="0">
                <a:cs typeface="B Nazanin" panose="00000400000000000000" pitchFamily="2" charset="-78"/>
              </a:rPr>
              <a:t> </a:t>
            </a:r>
            <a:r>
              <a:rPr lang="en-US" dirty="0" smtClean="0">
                <a:cs typeface="B Nazanin" panose="00000400000000000000" pitchFamily="2" charset="-78"/>
              </a:rPr>
              <a:t>web </a:t>
            </a:r>
            <a:r>
              <a:rPr lang="en-US" dirty="0">
                <a:cs typeface="B Nazanin" panose="00000400000000000000" pitchFamily="2" charset="-78"/>
              </a:rPr>
              <a:t>of science core </a:t>
            </a:r>
            <a:r>
              <a:rPr lang="fa-IR" dirty="0">
                <a:cs typeface="B Nazanin" panose="00000400000000000000" pitchFamily="2" charset="-78"/>
              </a:rPr>
              <a:t>است. این منبع شامل بیش از ۲۱ هزار مجله علمی داوری شده است.</a:t>
            </a:r>
            <a:br>
              <a:rPr lang="fa-IR" dirty="0">
                <a:cs typeface="B Nazanin" panose="00000400000000000000" pitchFamily="2" charset="-78"/>
              </a:rPr>
            </a:br>
            <a:r>
              <a:rPr lang="fa-IR" dirty="0">
                <a:cs typeface="B Nazanin" panose="00000400000000000000" pitchFamily="2" charset="-78"/>
              </a:rPr>
              <a:t>می‌توان گفت </a:t>
            </a:r>
            <a:r>
              <a:rPr lang="en-US" dirty="0">
                <a:cs typeface="B Nazanin" panose="00000400000000000000" pitchFamily="2" charset="-78"/>
              </a:rPr>
              <a:t>Web of Science </a:t>
            </a:r>
            <a:r>
              <a:rPr lang="fa-IR" dirty="0">
                <a:cs typeface="B Nazanin" panose="00000400000000000000" pitchFamily="2" charset="-78"/>
              </a:rPr>
              <a:t>هم یک ابزار تحقیقاتی در رشته‌های مختلف دانشگاهی است و هم به عنوان یک بانک اطلاعاتی معتبر است. هدف این پایگاه امکان دسترسی ساده به منابع و مقالات علمی، ایجاد و حفظ ارتباط پژوهشگران با یکدیگر است</a:t>
            </a:r>
            <a:r>
              <a:rPr lang="fa-IR" dirty="0" smtClean="0">
                <a:cs typeface="B Nazanin" panose="00000400000000000000" pitchFamily="2" charset="-78"/>
              </a:rPr>
              <a:t>. </a:t>
            </a:r>
            <a:r>
              <a:rPr lang="fa-IR" dirty="0">
                <a:cs typeface="B Nazanin" panose="00000400000000000000" pitchFamily="2" charset="-78"/>
              </a:rPr>
              <a:t>    </a:t>
            </a:r>
            <a:br>
              <a:rPr lang="fa-IR" dirty="0">
                <a:cs typeface="B Nazanin" panose="00000400000000000000" pitchFamily="2" charset="-78"/>
              </a:rPr>
            </a:br>
            <a:r>
              <a:rPr lang="fa-IR" dirty="0" smtClean="0">
                <a:cs typeface="B Nazanin" panose="00000400000000000000" pitchFamily="2" charset="-78"/>
              </a:rPr>
              <a:t> در حال حاضر این </a:t>
            </a:r>
            <a:r>
              <a:rPr lang="fa-IR" dirty="0">
                <a:cs typeface="B Nazanin" panose="00000400000000000000" pitchFamily="2" charset="-78"/>
              </a:rPr>
              <a:t>پایگاه به موسسه </a:t>
            </a:r>
            <a:r>
              <a:rPr lang="en-US" dirty="0" err="1">
                <a:cs typeface="B Nazanin" panose="00000400000000000000" pitchFamily="2" charset="-78"/>
              </a:rPr>
              <a:t>Clarivate</a:t>
            </a:r>
            <a:r>
              <a:rPr lang="en-US" dirty="0">
                <a:cs typeface="B Nazanin" panose="00000400000000000000" pitchFamily="2" charset="-78"/>
              </a:rPr>
              <a:t> Analytics </a:t>
            </a:r>
            <a:r>
              <a:rPr lang="fa-IR" dirty="0">
                <a:cs typeface="B Nazanin" panose="00000400000000000000" pitchFamily="2" charset="-78"/>
              </a:rPr>
              <a:t>واگذار </a:t>
            </a:r>
            <a:r>
              <a:rPr lang="fa-IR" dirty="0" smtClean="0">
                <a:cs typeface="B Nazanin" panose="00000400000000000000" pitchFamily="2" charset="-78"/>
              </a:rPr>
              <a:t>شده است. </a:t>
            </a:r>
            <a:endParaRPr lang="en-US" dirty="0">
              <a:cs typeface="B Nazanin" panose="00000400000000000000" pitchFamily="2" charset="-78"/>
            </a:endParaRPr>
          </a:p>
        </p:txBody>
      </p:sp>
    </p:spTree>
    <p:extLst>
      <p:ext uri="{BB962C8B-B14F-4D97-AF65-F5344CB8AC3E}">
        <p14:creationId xmlns:p14="http://schemas.microsoft.com/office/powerpoint/2010/main" val="189246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      </a:t>
            </a:r>
            <a:r>
              <a:rPr lang="fa-IR" dirty="0" smtClean="0"/>
              <a:t> اهمیت </a:t>
            </a:r>
            <a:r>
              <a:rPr lang="en-US" dirty="0" smtClean="0"/>
              <a:t>WOSO</a:t>
            </a:r>
            <a:r>
              <a:rPr lang="fa-IR" dirty="0"/>
              <a:t> </a:t>
            </a:r>
            <a:endParaRPr lang="en-US" dirty="0"/>
          </a:p>
        </p:txBody>
      </p:sp>
      <p:sp>
        <p:nvSpPr>
          <p:cNvPr id="3" name="Content Placeholder 2"/>
          <p:cNvSpPr>
            <a:spLocks noGrp="1"/>
          </p:cNvSpPr>
          <p:nvPr>
            <p:ph idx="1"/>
          </p:nvPr>
        </p:nvSpPr>
        <p:spPr/>
        <p:txBody>
          <a:bodyPr>
            <a:normAutofit/>
          </a:bodyPr>
          <a:lstStyle/>
          <a:p>
            <a:pPr algn="r" rtl="1"/>
            <a:r>
              <a:rPr lang="fa-IR" dirty="0">
                <a:cs typeface="B Nazanin" panose="00000400000000000000" pitchFamily="2" charset="-78"/>
              </a:rPr>
              <a:t>-دارای شاخه‌های علمی گسترده‌ایی است؛ از پزشکی و کشاورزی گرفته تا علوم اجتماعی و معماری و…</a:t>
            </a:r>
            <a:br>
              <a:rPr lang="fa-IR" dirty="0">
                <a:cs typeface="B Nazanin" panose="00000400000000000000" pitchFamily="2" charset="-78"/>
              </a:rPr>
            </a:br>
            <a:r>
              <a:rPr lang="fa-IR" dirty="0">
                <a:cs typeface="B Nazanin" panose="00000400000000000000" pitchFamily="2" charset="-78"/>
              </a:rPr>
              <a:t>- با </a:t>
            </a:r>
            <a:r>
              <a:rPr lang="en-US" dirty="0">
                <a:cs typeface="B Nazanin" panose="00000400000000000000" pitchFamily="2" charset="-78"/>
              </a:rPr>
              <a:t>web of science </a:t>
            </a:r>
            <a:r>
              <a:rPr lang="fa-IR" dirty="0">
                <a:cs typeface="B Nazanin" panose="00000400000000000000" pitchFamily="2" charset="-78"/>
              </a:rPr>
              <a:t>به همه منابع و مراجع استنادی رشته خود، دسترسی دارید.</a:t>
            </a:r>
            <a:br>
              <a:rPr lang="fa-IR" dirty="0">
                <a:cs typeface="B Nazanin" panose="00000400000000000000" pitchFamily="2" charset="-78"/>
              </a:rPr>
            </a:br>
            <a:r>
              <a:rPr lang="fa-IR" dirty="0">
                <a:cs typeface="B Nazanin" panose="00000400000000000000" pitchFamily="2" charset="-78"/>
              </a:rPr>
              <a:t>- این بانک اطلاعاتی دارای منابع علمی ارزشمند است؛ از وب‌سایت‌ها و کتب علمی گرفته تا اطلاعاتی در مورد اختراعات ثبت شده.</a:t>
            </a:r>
            <a:br>
              <a:rPr lang="fa-IR" dirty="0">
                <a:cs typeface="B Nazanin" panose="00000400000000000000" pitchFamily="2" charset="-78"/>
              </a:rPr>
            </a:br>
            <a:r>
              <a:rPr lang="fa-IR" dirty="0">
                <a:cs typeface="B Nazanin" panose="00000400000000000000" pitchFamily="2" charset="-78"/>
              </a:rPr>
              <a:t>- از لحاظ اعتبار و کیفیت اطلاعات آن، خیالتان راحت باشد.</a:t>
            </a:r>
            <a:br>
              <a:rPr lang="fa-IR" dirty="0">
                <a:cs typeface="B Nazanin" panose="00000400000000000000" pitchFamily="2" charset="-78"/>
              </a:rPr>
            </a:br>
            <a:r>
              <a:rPr lang="fa-IR" dirty="0">
                <a:cs typeface="B Nazanin" panose="00000400000000000000" pitchFamily="2" charset="-78"/>
              </a:rPr>
              <a:t>- استفاده از آن بسیار آسان است.</a:t>
            </a:r>
            <a:br>
              <a:rPr lang="fa-IR" dirty="0">
                <a:cs typeface="B Nazanin" panose="00000400000000000000" pitchFamily="2" charset="-78"/>
              </a:rPr>
            </a:br>
            <a:r>
              <a:rPr lang="fa-IR" dirty="0">
                <a:cs typeface="B Nazanin" panose="00000400000000000000" pitchFamily="2" charset="-78"/>
              </a:rPr>
              <a:t>- برای موضوعات بین رشته‌ای و حتی غیر بین رشته‌ای ابزار مناسبی است.</a:t>
            </a:r>
            <a:br>
              <a:rPr lang="fa-IR" dirty="0">
                <a:cs typeface="B Nazanin" panose="00000400000000000000" pitchFamily="2" charset="-78"/>
              </a:rPr>
            </a:br>
            <a:r>
              <a:rPr lang="fa-IR" dirty="0">
                <a:cs typeface="B Nazanin" panose="00000400000000000000" pitchFamily="2" charset="-78"/>
              </a:rPr>
              <a:t>- با قابلیت تاریخچه موضوعات جستجو شده خود می‌توانید، اطلاعات مورد نظر را سازماندهی و جستجوی خود را هدفمندتر کنید.</a:t>
            </a:r>
            <a:br>
              <a:rPr lang="fa-IR" dirty="0">
                <a:cs typeface="B Nazanin" panose="00000400000000000000" pitchFamily="2" charset="-78"/>
              </a:rPr>
            </a:br>
            <a:r>
              <a:rPr lang="fa-IR" dirty="0">
                <a:cs typeface="B Nazanin" panose="00000400000000000000" pitchFamily="2" charset="-78"/>
              </a:rPr>
              <a:t>- به جز زبان انگلیسی از زبان‌های روسی، اسپانیایی، کره‌ای، پرتغالی و… پشتیبانی می‌کند.</a:t>
            </a:r>
            <a:endParaRPr lang="en-US" dirty="0">
              <a:cs typeface="B Nazanin" panose="00000400000000000000" pitchFamily="2" charset="-78"/>
            </a:endParaRPr>
          </a:p>
        </p:txBody>
      </p:sp>
    </p:spTree>
    <p:extLst>
      <p:ext uri="{BB962C8B-B14F-4D97-AF65-F5344CB8AC3E}">
        <p14:creationId xmlns:p14="http://schemas.microsoft.com/office/powerpoint/2010/main" val="340875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t>پایگاه </a:t>
            </a:r>
            <a:r>
              <a:rPr lang="fa-IR" dirty="0"/>
              <a:t>اصلی موجود </a:t>
            </a:r>
            <a:r>
              <a:rPr lang="en-US" dirty="0" smtClean="0"/>
              <a:t>WOS</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fa-IR" dirty="0"/>
              <a:t>پایگاه داده </a:t>
            </a:r>
            <a:r>
              <a:rPr lang="en-US" dirty="0" err="1"/>
              <a:t>wos</a:t>
            </a:r>
            <a:r>
              <a:rPr lang="en-US" dirty="0"/>
              <a:t> </a:t>
            </a:r>
            <a:r>
              <a:rPr lang="fa-IR" dirty="0"/>
              <a:t>شامل شش زیر مجموعه پایگاه داده آنلاین است که موضوعات مختلفی را در بر می گیرند.</a:t>
            </a:r>
          </a:p>
          <a:p>
            <a:pPr algn="r" rtl="1">
              <a:buFont typeface="+mj-lt"/>
              <a:buAutoNum type="arabicPeriod"/>
            </a:pPr>
            <a:r>
              <a:rPr lang="en-US" dirty="0"/>
              <a:t>Science Citation Index Expanded </a:t>
            </a:r>
            <a:r>
              <a:rPr lang="fa-IR" dirty="0"/>
              <a:t>که شامل حدود 8500 ژورنال علمی معتبر می باشد.</a:t>
            </a:r>
          </a:p>
          <a:p>
            <a:pPr algn="r" rtl="1">
              <a:buFont typeface="+mj-lt"/>
              <a:buAutoNum type="arabicPeriod"/>
            </a:pPr>
            <a:r>
              <a:rPr lang="en-US" dirty="0"/>
              <a:t>Social Sciences Citation Index </a:t>
            </a:r>
            <a:r>
              <a:rPr lang="fa-IR" dirty="0"/>
              <a:t>که شامل حدود 3000 ژورنال در زمینه علوم اجتماعی هست.</a:t>
            </a:r>
          </a:p>
          <a:p>
            <a:pPr algn="r" rtl="1">
              <a:buFont typeface="+mj-lt"/>
              <a:buAutoNum type="arabicPeriod"/>
            </a:pPr>
            <a:r>
              <a:rPr lang="en-US" dirty="0"/>
              <a:t>Arts &amp; Humanities Citation Index </a:t>
            </a:r>
            <a:r>
              <a:rPr lang="fa-IR" dirty="0"/>
              <a:t>که شامل حدود 1700 ژورنال در زمینه هنر و علوم انسانی هست.</a:t>
            </a:r>
          </a:p>
          <a:p>
            <a:pPr algn="r" rtl="1">
              <a:buFont typeface="+mj-lt"/>
              <a:buAutoNum type="arabicPeriod"/>
            </a:pPr>
            <a:r>
              <a:rPr lang="en-US" dirty="0"/>
              <a:t>Emerging Sources Citation Index </a:t>
            </a:r>
            <a:r>
              <a:rPr lang="fa-IR" dirty="0"/>
              <a:t>که شامل حدود 5000 ژورنال در زمینه های مختلف مانند علوم ، علوم اجتماعی و علوم انسانی است.</a:t>
            </a:r>
          </a:p>
          <a:p>
            <a:pPr algn="r" rtl="1">
              <a:buFont typeface="+mj-lt"/>
              <a:buAutoNum type="arabicPeriod"/>
            </a:pPr>
            <a:r>
              <a:rPr lang="en-US" dirty="0"/>
              <a:t>Book Citation Index </a:t>
            </a:r>
            <a:r>
              <a:rPr lang="fa-IR" dirty="0"/>
              <a:t>که شامل 60000 کتاب منتخب در تمامی زمینه ها است.   </a:t>
            </a:r>
          </a:p>
          <a:p>
            <a:pPr algn="r" rtl="1">
              <a:buFont typeface="+mj-lt"/>
              <a:buAutoNum type="arabicPeriod"/>
            </a:pPr>
            <a:r>
              <a:rPr lang="fa-IR" dirty="0"/>
              <a:t> </a:t>
            </a:r>
            <a:r>
              <a:rPr lang="en-US" dirty="0"/>
              <a:t>Conference Proceedings Citation Index </a:t>
            </a:r>
            <a:r>
              <a:rPr lang="fa-IR" dirty="0"/>
              <a:t>شامل حدود 160000 مقاله کنفرانسی در تمامی زمینه ها و علوم مختلف است.</a:t>
            </a:r>
          </a:p>
        </p:txBody>
      </p:sp>
    </p:spTree>
    <p:extLst>
      <p:ext uri="{BB962C8B-B14F-4D97-AF65-F5344CB8AC3E}">
        <p14:creationId xmlns:p14="http://schemas.microsoft.com/office/powerpoint/2010/main" val="364812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t>انواع جستجو:</a:t>
            </a:r>
            <a:br>
              <a:rPr lang="fa-IR" dirty="0"/>
            </a:br>
            <a:r>
              <a:rPr lang="fa-IR" dirty="0"/>
              <a:t>جستجوی ساده ( </a:t>
            </a:r>
            <a:r>
              <a:rPr lang="en-US" dirty="0"/>
              <a:t>Basic search )</a:t>
            </a:r>
            <a:br>
              <a:rPr lang="en-US" dirty="0"/>
            </a:br>
            <a:r>
              <a:rPr lang="fa-IR" dirty="0"/>
              <a:t>جستجوی استنادی ( </a:t>
            </a:r>
            <a:r>
              <a:rPr lang="en-US" dirty="0"/>
              <a:t>Cited Reference Search )</a:t>
            </a:r>
            <a:br>
              <a:rPr lang="en-US" dirty="0"/>
            </a:br>
            <a:r>
              <a:rPr lang="fa-IR" dirty="0"/>
              <a:t>جستجوی پیشرفته ( </a:t>
            </a:r>
            <a:r>
              <a:rPr lang="en-US" dirty="0"/>
              <a:t>Advanced Search)</a:t>
            </a:r>
            <a:br>
              <a:rPr lang="en-US" dirty="0"/>
            </a:br>
            <a:r>
              <a:rPr lang="en-US" dirty="0"/>
              <a:t>1- </a:t>
            </a:r>
            <a:r>
              <a:rPr lang="fa-IR" dirty="0"/>
              <a:t>جستجوی ساده (</a:t>
            </a:r>
            <a:r>
              <a:rPr lang="en-US" dirty="0" err="1"/>
              <a:t>BASICSearch</a:t>
            </a:r>
            <a:r>
              <a:rPr lang="en-US" dirty="0"/>
              <a:t> In web of science ) </a:t>
            </a:r>
          </a:p>
        </p:txBody>
      </p:sp>
    </p:spTree>
    <p:extLst>
      <p:ext uri="{BB962C8B-B14F-4D97-AF65-F5344CB8AC3E}">
        <p14:creationId xmlns:p14="http://schemas.microsoft.com/office/powerpoint/2010/main" val="31927679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19</TotalTime>
  <Words>552</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 Nazanin</vt:lpstr>
      <vt:lpstr>Impact</vt:lpstr>
      <vt:lpstr>Times New Roman</vt:lpstr>
      <vt:lpstr>Main Event</vt:lpstr>
      <vt:lpstr> معرفی و نحوه جستجو در نمایه نامه (پایگاه داده)        Web of Science </vt:lpstr>
      <vt:lpstr>معرفی</vt:lpstr>
      <vt:lpstr>       اهمیت WOSO </vt:lpstr>
      <vt:lpstr>پایگاه اصلی موجود WOS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معرفی و نحوه جستجو در نمایه نامه (پایگاه داده)        Web of Science </dc:title>
  <dc:creator>DearUser</dc:creator>
  <cp:lastModifiedBy>DearUser</cp:lastModifiedBy>
  <cp:revision>6</cp:revision>
  <dcterms:created xsi:type="dcterms:W3CDTF">2024-11-16T05:26:02Z</dcterms:created>
  <dcterms:modified xsi:type="dcterms:W3CDTF">2025-01-26T10:18:56Z</dcterms:modified>
</cp:coreProperties>
</file>