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3"/>
  </p:notesMasterIdLst>
  <p:sldIdLst>
    <p:sldId id="256" r:id="rId2"/>
    <p:sldId id="258" r:id="rId3"/>
    <p:sldId id="324" r:id="rId4"/>
    <p:sldId id="325" r:id="rId5"/>
    <p:sldId id="326" r:id="rId6"/>
    <p:sldId id="327" r:id="rId7"/>
    <p:sldId id="259" r:id="rId8"/>
    <p:sldId id="291" r:id="rId9"/>
    <p:sldId id="304" r:id="rId10"/>
    <p:sldId id="262" r:id="rId11"/>
    <p:sldId id="263" r:id="rId12"/>
    <p:sldId id="293" r:id="rId13"/>
    <p:sldId id="294" r:id="rId14"/>
    <p:sldId id="265" r:id="rId15"/>
    <p:sldId id="328" r:id="rId16"/>
    <p:sldId id="331" r:id="rId17"/>
    <p:sldId id="332" r:id="rId18"/>
    <p:sldId id="333" r:id="rId19"/>
    <p:sldId id="334" r:id="rId20"/>
    <p:sldId id="312" r:id="rId21"/>
    <p:sldId id="315" r:id="rId22"/>
    <p:sldId id="316" r:id="rId23"/>
    <p:sldId id="329" r:id="rId24"/>
    <p:sldId id="317" r:id="rId25"/>
    <p:sldId id="284" r:id="rId26"/>
    <p:sldId id="318" r:id="rId27"/>
    <p:sldId id="335" r:id="rId28"/>
    <p:sldId id="320" r:id="rId29"/>
    <p:sldId id="322" r:id="rId30"/>
    <p:sldId id="340" r:id="rId31"/>
    <p:sldId id="3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8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069C7-9060-4AC5-ADCD-E17F1ECCE9A3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5769-0A7C-43F0-92AB-BB1939CF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5769-0A7C-43F0-92AB-BB1939CF46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6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5769-0A7C-43F0-92AB-BB1939CF46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0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5769-0A7C-43F0-92AB-BB1939CF46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5769-0A7C-43F0-92AB-BB1939CF46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4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5769-0A7C-43F0-92AB-BB1939CF46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3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5769-0A7C-43F0-92AB-BB1939CF46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5769-0A7C-43F0-92AB-BB1939CF46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5769-0A7C-43F0-92AB-BB1939CF46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9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5769-0A7C-43F0-92AB-BB1939CF46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8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9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6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51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8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5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9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2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9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8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0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9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708225-05FE-4FF8-BC1F-664F353DAB0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EEADB6-1027-46C4-929F-F0C68275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724010"/>
            <a:ext cx="8689976" cy="2509213"/>
          </a:xfrm>
        </p:spPr>
        <p:txBody>
          <a:bodyPr/>
          <a:lstStyle/>
          <a:p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 </a:t>
            </a:r>
            <a:r>
              <a:rPr lang="en-US" b="1" cap="none" dirty="0" smtClean="0"/>
              <a:t>Introduction to EndNote</a:t>
            </a:r>
            <a:endParaRPr lang="en-US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Ghasem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Azarian</a:t>
            </a: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 in Environmental Health Engineering </a:t>
            </a: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Hamadan University of Medical Sciences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02" y="2017826"/>
            <a:ext cx="10364451" cy="159617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0070C0"/>
                </a:solidFill>
              </a:rPr>
              <a:t>Part 2 : </a:t>
            </a:r>
            <a:r>
              <a:rPr lang="en-US" b="1" cap="none" smtClean="0">
                <a:solidFill>
                  <a:srgbClr val="0070C0"/>
                </a:solidFill>
              </a:rPr>
              <a:t>The EndNote </a:t>
            </a:r>
            <a:r>
              <a:rPr lang="en-US" b="1" cap="none" dirty="0" smtClean="0">
                <a:solidFill>
                  <a:srgbClr val="0070C0"/>
                </a:solidFill>
              </a:rPr>
              <a:t>Library </a:t>
            </a:r>
            <a:endParaRPr lang="en-US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62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54865"/>
          </a:xfrm>
        </p:spPr>
        <p:txBody>
          <a:bodyPr/>
          <a:lstStyle/>
          <a:p>
            <a:r>
              <a:rPr lang="en-US" b="1" cap="none" dirty="0" smtClean="0"/>
              <a:t>EndNote libraries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20982"/>
            <a:ext cx="10363826" cy="4170217"/>
          </a:xfrm>
        </p:spPr>
        <p:txBody>
          <a:bodyPr>
            <a:normAutofit lnSpcReduction="10000"/>
          </a:bodyPr>
          <a:lstStyle/>
          <a:p>
            <a:r>
              <a:rPr lang="en-US" sz="2800" cap="none" dirty="0" smtClean="0"/>
              <a:t>Endnote references are stored in a database called a </a:t>
            </a:r>
            <a:r>
              <a:rPr lang="en-US" sz="2800" i="1" cap="none" dirty="0" smtClean="0"/>
              <a:t>library</a:t>
            </a:r>
            <a:endParaRPr lang="en-US" sz="2800" cap="none" dirty="0"/>
          </a:p>
          <a:p>
            <a:r>
              <a:rPr lang="en-US" sz="2800" cap="none" dirty="0" smtClean="0"/>
              <a:t>Endnote libraries have the file extension .Enl. </a:t>
            </a:r>
          </a:p>
          <a:p>
            <a:r>
              <a:rPr lang="en-US" sz="2800" cap="none" dirty="0" smtClean="0"/>
              <a:t>Each library has a corresponding folder with the extension .Data. </a:t>
            </a:r>
          </a:p>
          <a:p>
            <a:r>
              <a:rPr lang="en-US" sz="2800" cap="none" dirty="0" smtClean="0"/>
              <a:t>This folder will have the same name as the library, and it is where images, PDF files, etc. are stored</a:t>
            </a:r>
          </a:p>
          <a:p>
            <a:r>
              <a:rPr lang="en-US" sz="2800" cap="none" dirty="0" smtClean="0"/>
              <a:t>If you move, copy, rename or delete a library remember to do the same with its corresponding .Data folder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059" y="5330117"/>
            <a:ext cx="910430" cy="783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962" y="5330117"/>
            <a:ext cx="975484" cy="8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74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2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94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55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33056"/>
            <a:ext cx="10363826" cy="4558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limit to the number of references you can store in a library, although it is recommended that you do not exceed 100,000 to maintain efficient performance of the database. </a:t>
            </a:r>
          </a:p>
          <a:p>
            <a:pPr marL="0" indent="0" algn="just"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we have unregistered EndNote, only  10 ref. </a:t>
            </a:r>
          </a:p>
          <a:p>
            <a:pPr algn="just"/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2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39" y="2461171"/>
            <a:ext cx="10364451" cy="1596177"/>
          </a:xfrm>
        </p:spPr>
        <p:txBody>
          <a:bodyPr/>
          <a:lstStyle/>
          <a:p>
            <a:r>
              <a:rPr lang="en-US" b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Exporting </a:t>
            </a:r>
            <a:r>
              <a:rPr lang="en-US" b="1" cap="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itations from Databases into Endnote </a:t>
            </a:r>
            <a:endParaRPr lang="en-US" b="1" cap="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04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360218"/>
            <a:ext cx="10364451" cy="1466549"/>
          </a:xfrm>
        </p:spPr>
        <p:txBody>
          <a:bodyPr>
            <a:normAutofit/>
          </a:bodyPr>
          <a:lstStyle/>
          <a:p>
            <a:r>
              <a:rPr lang="en-US" b="1" cap="none" dirty="0" smtClean="0"/>
              <a:t>What is EndNote?</a:t>
            </a:r>
            <a:br>
              <a:rPr lang="en-US" b="1" cap="none" dirty="0" smtClean="0"/>
            </a:br>
            <a:r>
              <a:rPr lang="en-US" b="1" cap="none" dirty="0" smtClean="0"/>
              <a:t> </a:t>
            </a:r>
            <a:r>
              <a:rPr lang="en-US" cap="none" dirty="0" smtClean="0"/>
              <a:t>Reference management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26768"/>
            <a:ext cx="10363826" cy="3964432"/>
          </a:xfrm>
        </p:spPr>
        <p:txBody>
          <a:bodyPr>
            <a:normAutofit lnSpcReduction="10000"/>
          </a:bodyPr>
          <a:lstStyle/>
          <a:p>
            <a:r>
              <a:rPr lang="en-US" sz="2800" b="1" cap="none" dirty="0" err="1" smtClean="0">
                <a:solidFill>
                  <a:srgbClr val="FF0000"/>
                </a:solidFill>
              </a:rPr>
              <a:t>Mendeley</a:t>
            </a:r>
            <a:r>
              <a:rPr lang="en-US" sz="2800" cap="none" dirty="0" smtClean="0"/>
              <a:t>: a free reference manager and an academic social network</a:t>
            </a:r>
          </a:p>
          <a:p>
            <a:r>
              <a:rPr lang="en-US" sz="2800" b="1" cap="none" dirty="0" err="1">
                <a:solidFill>
                  <a:srgbClr val="FF0000"/>
                </a:solidFill>
              </a:rPr>
              <a:t>Zotero</a:t>
            </a:r>
            <a:r>
              <a:rPr lang="en-US" sz="2800" cap="none" dirty="0" smtClean="0"/>
              <a:t>: a powerful, easy-to-use research tool</a:t>
            </a:r>
          </a:p>
          <a:p>
            <a:r>
              <a:rPr lang="en-US" sz="2800" b="1" cap="none" dirty="0" err="1">
                <a:solidFill>
                  <a:srgbClr val="FF0000"/>
                </a:solidFill>
              </a:rPr>
              <a:t>Refworks</a:t>
            </a:r>
            <a:r>
              <a:rPr lang="en-US" sz="2800" cap="none" dirty="0" smtClean="0"/>
              <a:t>: online bibliographic management program</a:t>
            </a:r>
          </a:p>
          <a:p>
            <a:r>
              <a:rPr lang="en-US" sz="2800" b="1" cap="none" dirty="0">
                <a:solidFill>
                  <a:srgbClr val="FF0000"/>
                </a:solidFill>
              </a:rPr>
              <a:t>EndNote</a:t>
            </a:r>
            <a:r>
              <a:rPr lang="en-US" sz="2800" cap="none" dirty="0" smtClean="0"/>
              <a:t>: an </a:t>
            </a:r>
            <a:r>
              <a:rPr lang="en-US" sz="2800" cap="none" dirty="0"/>
              <a:t>industry standard software </a:t>
            </a:r>
            <a:r>
              <a:rPr lang="en-US" sz="2800" cap="none" dirty="0" smtClean="0"/>
              <a:t>tool</a:t>
            </a:r>
          </a:p>
          <a:p>
            <a:pPr lvl="1"/>
            <a:r>
              <a:rPr lang="en-US" sz="2600" cap="none" dirty="0"/>
              <a:t>O</a:t>
            </a:r>
            <a:r>
              <a:rPr lang="en-US" sz="2600" cap="none" smtClean="0"/>
              <a:t>n </a:t>
            </a:r>
            <a:r>
              <a:rPr lang="en-US" sz="2600" cap="none" dirty="0"/>
              <a:t>the Windows </a:t>
            </a:r>
            <a:endParaRPr lang="en-US" sz="2600" cap="none" dirty="0" smtClean="0"/>
          </a:p>
          <a:p>
            <a:pPr lvl="1"/>
            <a:r>
              <a:rPr lang="en-US" sz="2600" cap="none" dirty="0" smtClean="0"/>
              <a:t>On the Web </a:t>
            </a:r>
          </a:p>
          <a:p>
            <a:pPr marL="0" indent="0">
              <a:buNone/>
            </a:pP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191087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6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07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64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73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03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33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Inserting citations &amp; bibliographies into a document </a:t>
            </a:r>
            <a:endParaRPr lang="en-US" sz="3200" cap="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69477"/>
            <a:ext cx="10363826" cy="4192171"/>
          </a:xfrm>
        </p:spPr>
        <p:txBody>
          <a:bodyPr>
            <a:normAutofit/>
          </a:bodyPr>
          <a:lstStyle/>
          <a:p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endnote library</a:t>
            </a:r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word document </a:t>
            </a:r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document click the place where you wish to place a citation in the text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4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39484"/>
            <a:ext cx="10363826" cy="4651716"/>
          </a:xfrm>
        </p:spPr>
        <p:txBody>
          <a:bodyPr>
            <a:normAutofit/>
          </a:bodyPr>
          <a:lstStyle/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Click the go to endnote button. </a:t>
            </a:r>
          </a:p>
          <a:p>
            <a:pPr lvl="1"/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open your endnote library</a:t>
            </a: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Click once to highlight the reference you want to use</a:t>
            </a: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Click the insert citation button </a:t>
            </a: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Return to your word document</a:t>
            </a:r>
          </a:p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Select the style you want from the menu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71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52758"/>
            <a:ext cx="10364451" cy="1154012"/>
          </a:xfrm>
        </p:spPr>
        <p:txBody>
          <a:bodyPr/>
          <a:lstStyle/>
          <a:p>
            <a:r>
              <a:rPr lang="en-US" b="1" cap="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 about </a:t>
            </a:r>
            <a:r>
              <a:rPr lang="en-US" b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47446"/>
            <a:ext cx="10363826" cy="4243753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Editing </a:t>
            </a:r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 </a:t>
            </a:r>
          </a:p>
          <a:p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multiple citations </a:t>
            </a:r>
          </a:p>
          <a:p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Deleting 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</a:p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Hyperlink </a:t>
            </a:r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 in a 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</a:p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 </a:t>
            </a:r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paragraph formatting in Endnote Bibliography 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 PDF file into EndNote</a:t>
            </a:r>
          </a:p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tyle based on the Journal format</a:t>
            </a:r>
          </a:p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find duplicated citations in the text</a:t>
            </a:r>
            <a:endParaRPr lang="en-US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2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66" y="2011219"/>
            <a:ext cx="10364451" cy="159617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0000FF"/>
                </a:solidFill>
              </a:rPr>
              <a:t>Citation into PowerPoint </a:t>
            </a:r>
            <a:endParaRPr lang="en-US" cap="non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730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36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863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1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30" y="246478"/>
            <a:ext cx="10364451" cy="1596177"/>
          </a:xfrm>
        </p:spPr>
        <p:txBody>
          <a:bodyPr/>
          <a:lstStyle/>
          <a:p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find duplicated citations in the 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5670" y="1436074"/>
            <a:ext cx="6132786" cy="54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846" y="559137"/>
            <a:ext cx="8499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FF66"/>
                </a:solidFill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681298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95" y="0"/>
            <a:ext cx="1218650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396844"/>
            <a:ext cx="10364451" cy="1113301"/>
          </a:xfrm>
        </p:spPr>
        <p:txBody>
          <a:bodyPr/>
          <a:lstStyle/>
          <a:p>
            <a:r>
              <a:rPr lang="en-US" b="1" cap="none" dirty="0" smtClean="0"/>
              <a:t>Endnote allows you to: </a:t>
            </a: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45674"/>
            <a:ext cx="10363826" cy="4045526"/>
          </a:xfrm>
        </p:spPr>
        <p:txBody>
          <a:bodyPr>
            <a:noAutofit/>
          </a:bodyPr>
          <a:lstStyle/>
          <a:p>
            <a:r>
              <a:rPr lang="en-US" sz="2800" cap="none" dirty="0" smtClean="0"/>
              <a:t>Store all the references that you find during your research:</a:t>
            </a:r>
          </a:p>
          <a:p>
            <a:pPr lvl="1"/>
            <a:r>
              <a:rPr lang="en-US" sz="2800" cap="none" dirty="0" smtClean="0"/>
              <a:t>Manually</a:t>
            </a:r>
          </a:p>
          <a:p>
            <a:pPr lvl="1"/>
            <a:r>
              <a:rPr lang="en-US" sz="2800" cap="none" dirty="0" smtClean="0"/>
              <a:t>Downloaded from most databases</a:t>
            </a:r>
          </a:p>
          <a:p>
            <a:r>
              <a:rPr lang="fr-FR" sz="2800" cap="none" dirty="0" smtClean="0"/>
              <a:t>Store PDF files, </a:t>
            </a:r>
            <a:r>
              <a:rPr lang="fr-FR" sz="2800" cap="none" dirty="0" err="1" smtClean="0"/>
              <a:t>pictures</a:t>
            </a:r>
            <a:r>
              <a:rPr lang="fr-FR" sz="2800" cap="none" dirty="0" smtClean="0"/>
              <a:t>, graphs, tables, etc. </a:t>
            </a:r>
          </a:p>
          <a:p>
            <a:pPr algn="l"/>
            <a:r>
              <a:rPr lang="en-US" sz="2800" cap="none" dirty="0" smtClean="0"/>
              <a:t>Add citations to your work and create bibliographies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6708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2924</TotalTime>
  <Words>386</Words>
  <Application>Microsoft Office PowerPoint</Application>
  <PresentationFormat>Custom</PresentationFormat>
  <Paragraphs>59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Droplet</vt:lpstr>
      <vt:lpstr>   Introduction to EndNote</vt:lpstr>
      <vt:lpstr>What is EndNote?  Reference management</vt:lpstr>
      <vt:lpstr>PowerPoint Presentation</vt:lpstr>
      <vt:lpstr>PowerPoint Presentation</vt:lpstr>
      <vt:lpstr>PowerPoint Presentation</vt:lpstr>
      <vt:lpstr>PowerPoint Presentation</vt:lpstr>
      <vt:lpstr>Endnote allows you to: </vt:lpstr>
      <vt:lpstr>PowerPoint Presentation</vt:lpstr>
      <vt:lpstr>PowerPoint Presentation</vt:lpstr>
      <vt:lpstr>Part 2 : The EndNote Library </vt:lpstr>
      <vt:lpstr>EndNote libraries </vt:lpstr>
      <vt:lpstr>PowerPoint Presentation</vt:lpstr>
      <vt:lpstr>PowerPoint Presentation</vt:lpstr>
      <vt:lpstr>PowerPoint Presentation</vt:lpstr>
      <vt:lpstr>Exporting citations from Databases into Endnote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Inserting citations &amp; bibliographies into a document </vt:lpstr>
      <vt:lpstr>PowerPoint Presentation</vt:lpstr>
      <vt:lpstr>More Information about …</vt:lpstr>
      <vt:lpstr>Citation into PowerPoint </vt:lpstr>
      <vt:lpstr>PowerPoint Presentation</vt:lpstr>
      <vt:lpstr>How to find duplicated citations in the text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Endnote X7</dc:title>
  <dc:creator>Admin</dc:creator>
  <cp:lastModifiedBy>Novin Pendar</cp:lastModifiedBy>
  <cp:revision>84</cp:revision>
  <dcterms:created xsi:type="dcterms:W3CDTF">2015-06-09T15:09:51Z</dcterms:created>
  <dcterms:modified xsi:type="dcterms:W3CDTF">2022-07-30T20:28:43Z</dcterms:modified>
</cp:coreProperties>
</file>