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75" r:id="rId2"/>
    <p:sldMasterId id="2147483789" r:id="rId3"/>
  </p:sldMasterIdLst>
  <p:notesMasterIdLst>
    <p:notesMasterId r:id="rId40"/>
  </p:notesMasterIdLst>
  <p:sldIdLst>
    <p:sldId id="348" r:id="rId4"/>
    <p:sldId id="344" r:id="rId5"/>
    <p:sldId id="350" r:id="rId6"/>
    <p:sldId id="349" r:id="rId7"/>
    <p:sldId id="258" r:id="rId8"/>
    <p:sldId id="259" r:id="rId9"/>
    <p:sldId id="260" r:id="rId10"/>
    <p:sldId id="261" r:id="rId11"/>
    <p:sldId id="262" r:id="rId12"/>
    <p:sldId id="351" r:id="rId13"/>
    <p:sldId id="263" r:id="rId14"/>
    <p:sldId id="352" r:id="rId15"/>
    <p:sldId id="353" r:id="rId16"/>
    <p:sldId id="354" r:id="rId17"/>
    <p:sldId id="264" r:id="rId18"/>
    <p:sldId id="265" r:id="rId19"/>
    <p:sldId id="266" r:id="rId20"/>
    <p:sldId id="271" r:id="rId21"/>
    <p:sldId id="355" r:id="rId22"/>
    <p:sldId id="274" r:id="rId23"/>
    <p:sldId id="275" r:id="rId24"/>
    <p:sldId id="345" r:id="rId25"/>
    <p:sldId id="346" r:id="rId26"/>
    <p:sldId id="347" r:id="rId27"/>
    <p:sldId id="287" r:id="rId28"/>
    <p:sldId id="357" r:id="rId29"/>
    <p:sldId id="298" r:id="rId30"/>
    <p:sldId id="299" r:id="rId31"/>
    <p:sldId id="327" r:id="rId32"/>
    <p:sldId id="328" r:id="rId33"/>
    <p:sldId id="330" r:id="rId34"/>
    <p:sldId id="332" r:id="rId35"/>
    <p:sldId id="362" r:id="rId36"/>
    <p:sldId id="339" r:id="rId37"/>
    <p:sldId id="356" r:id="rId38"/>
    <p:sldId id="34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E6D2991-6FCB-4A38-81E4-86E55935A076}" type="datetimeFigureOut">
              <a:rPr lang="fa-IR" smtClean="0"/>
              <a:t>1444/10/09</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1B31362-5785-4817-95D1-3AD1AE8A0259}" type="slidenum">
              <a:rPr lang="fa-IR" smtClean="0"/>
              <a:t>‹#›</a:t>
            </a:fld>
            <a:endParaRPr lang="fa-IR"/>
          </a:p>
        </p:txBody>
      </p:sp>
    </p:spTree>
    <p:extLst>
      <p:ext uri="{BB962C8B-B14F-4D97-AF65-F5344CB8AC3E}">
        <p14:creationId xmlns:p14="http://schemas.microsoft.com/office/powerpoint/2010/main" val="53196962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eaLnBrk="0" hangingPunct="0">
              <a:spcBef>
                <a:spcPct val="30000"/>
              </a:spcBef>
              <a:defRPr sz="1200">
                <a:solidFill>
                  <a:schemeClr val="tx1"/>
                </a:solidFill>
                <a:latin typeface="Arial" pitchFamily="34" charset="0"/>
                <a:cs typeface="Arial" pitchFamily="34" charset="0"/>
              </a:defRPr>
            </a:lvl1pPr>
            <a:lvl2pPr marL="742950" indent="-285750" algn="r" rtl="1" eaLnBrk="0" hangingPunct="0">
              <a:spcBef>
                <a:spcPct val="30000"/>
              </a:spcBef>
              <a:defRPr sz="1200">
                <a:solidFill>
                  <a:schemeClr val="tx1"/>
                </a:solidFill>
                <a:latin typeface="Arial" pitchFamily="34" charset="0"/>
                <a:cs typeface="Arial" pitchFamily="34" charset="0"/>
              </a:defRPr>
            </a:lvl2pPr>
            <a:lvl3pPr marL="1143000" indent="-228600" algn="r" rtl="1" eaLnBrk="0" hangingPunct="0">
              <a:spcBef>
                <a:spcPct val="30000"/>
              </a:spcBef>
              <a:defRPr sz="1200">
                <a:solidFill>
                  <a:schemeClr val="tx1"/>
                </a:solidFill>
                <a:latin typeface="Arial" pitchFamily="34" charset="0"/>
                <a:cs typeface="Arial" pitchFamily="34" charset="0"/>
              </a:defRPr>
            </a:lvl3pPr>
            <a:lvl4pPr marL="1600200" indent="-228600" algn="r" rtl="1" eaLnBrk="0" hangingPunct="0">
              <a:spcBef>
                <a:spcPct val="30000"/>
              </a:spcBef>
              <a:defRPr sz="1200">
                <a:solidFill>
                  <a:schemeClr val="tx1"/>
                </a:solidFill>
                <a:latin typeface="Arial" pitchFamily="34" charset="0"/>
                <a:cs typeface="Arial" pitchFamily="34" charset="0"/>
              </a:defRPr>
            </a:lvl4pPr>
            <a:lvl5pPr marL="2057400" indent="-228600" algn="r" rtl="1"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l" eaLnBrk="1" hangingPunct="1">
              <a:spcBef>
                <a:spcPct val="0"/>
              </a:spcBef>
            </a:pPr>
            <a:fld id="{BEC29D85-61AC-4546-B32A-B4486E9FB725}" type="slidenum">
              <a:rPr lang="ar-SA" altLang="fa-IR">
                <a:solidFill>
                  <a:prstClr val="black"/>
                </a:solidFill>
              </a:rPr>
              <a:pPr algn="l" eaLnBrk="1" hangingPunct="1">
                <a:spcBef>
                  <a:spcPct val="0"/>
                </a:spcBef>
              </a:pPr>
              <a:t>1</a:t>
            </a:fld>
            <a:endParaRPr lang="en-US" altLang="fa-IR">
              <a:solidFill>
                <a:prstClr val="black"/>
              </a:solidFill>
            </a:endParaRPr>
          </a:p>
        </p:txBody>
      </p:sp>
    </p:spTree>
    <p:extLst>
      <p:ext uri="{BB962C8B-B14F-4D97-AF65-F5344CB8AC3E}">
        <p14:creationId xmlns:p14="http://schemas.microsoft.com/office/powerpoint/2010/main" val="2269622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DB50FC-DABF-4AD9-8C69-E536FAF755A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6691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79C488-0D18-497F-99E5-D7CE299A7AB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4127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E30DD5-32B6-47EF-8FA0-4E900080174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9158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ctrTitle"/>
          </p:nvPr>
        </p:nvSpPr>
        <p:spPr>
          <a:xfrm>
            <a:off x="457200" y="5334000"/>
            <a:ext cx="8229600" cy="838200"/>
          </a:xfrm>
        </p:spPr>
        <p:txBody>
          <a:bodyPr anchor="b"/>
          <a:lstStyle>
            <a:lvl1pPr>
              <a:defRPr/>
            </a:lvl1pPr>
          </a:lstStyle>
          <a:p>
            <a:r>
              <a:rPr lang="en-US"/>
              <a:t>Click to edit title style</a:t>
            </a:r>
          </a:p>
        </p:txBody>
      </p:sp>
      <p:sp>
        <p:nvSpPr>
          <p:cNvPr id="115715" name="Rectangle 3"/>
          <p:cNvSpPr>
            <a:spLocks noGrp="1" noChangeArrowheads="1"/>
          </p:cNvSpPr>
          <p:nvPr>
            <p:ph type="subTitle" idx="1"/>
          </p:nvPr>
        </p:nvSpPr>
        <p:spPr>
          <a:xfrm>
            <a:off x="457200" y="6019800"/>
            <a:ext cx="8229600" cy="609600"/>
          </a:xfrm>
        </p:spPr>
        <p:txBody>
          <a:bodyPr anchor="b"/>
          <a:lstStyle>
            <a:lvl1pPr marL="0" indent="0" algn="ctr">
              <a:buFont typeface="Wingdings" pitchFamily="2" charset="2"/>
              <a:buNone/>
              <a:defRPr/>
            </a:lvl1pPr>
          </a:lstStyle>
          <a:p>
            <a:r>
              <a:rPr lang="en-US"/>
              <a:t>Click to edit subtitle style</a:t>
            </a:r>
          </a:p>
        </p:txBody>
      </p:sp>
    </p:spTree>
    <p:extLst>
      <p:ext uri="{BB962C8B-B14F-4D97-AF65-F5344CB8AC3E}">
        <p14:creationId xmlns:p14="http://schemas.microsoft.com/office/powerpoint/2010/main" val="3406790723"/>
      </p:ext>
    </p:extLst>
  </p:cSld>
  <p:clrMapOvr>
    <a:masterClrMapping/>
  </p:clrMapOvr>
  <p:transition spd="med">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extLst>
      <p:ext uri="{BB962C8B-B14F-4D97-AF65-F5344CB8AC3E}">
        <p14:creationId xmlns:p14="http://schemas.microsoft.com/office/powerpoint/2010/main" val="2827989444"/>
      </p:ext>
    </p:extLst>
  </p:cSld>
  <p:clrMapOvr>
    <a:masterClrMapping/>
  </p:clrMapOvr>
  <p:transition spd="med">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56249676"/>
      </p:ext>
    </p:extLst>
  </p:cSld>
  <p:clrMapOvr>
    <a:masterClrMapping/>
  </p:clrMapOvr>
  <p:transition spd="med">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381000" y="1524000"/>
            <a:ext cx="41148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524000"/>
            <a:ext cx="41148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extLst>
      <p:ext uri="{BB962C8B-B14F-4D97-AF65-F5344CB8AC3E}">
        <p14:creationId xmlns:p14="http://schemas.microsoft.com/office/powerpoint/2010/main" val="778440985"/>
      </p:ext>
    </p:extLst>
  </p:cSld>
  <p:clrMapOvr>
    <a:masterClrMapping/>
  </p:clrMapOvr>
  <p:transition spd="med">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extLst>
      <p:ext uri="{BB962C8B-B14F-4D97-AF65-F5344CB8AC3E}">
        <p14:creationId xmlns:p14="http://schemas.microsoft.com/office/powerpoint/2010/main" val="1069204175"/>
      </p:ext>
    </p:extLst>
  </p:cSld>
  <p:clrMapOvr>
    <a:masterClrMapping/>
  </p:clrMapOvr>
  <p:transition spd="med">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Tree>
    <p:extLst>
      <p:ext uri="{BB962C8B-B14F-4D97-AF65-F5344CB8AC3E}">
        <p14:creationId xmlns:p14="http://schemas.microsoft.com/office/powerpoint/2010/main" val="3313920890"/>
      </p:ext>
    </p:extLst>
  </p:cSld>
  <p:clrMapOvr>
    <a:masterClrMapping/>
  </p:clrMapOvr>
  <p:transition spd="med">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2013459"/>
      </p:ext>
    </p:extLst>
  </p:cSld>
  <p:clrMapOvr>
    <a:masterClrMapping/>
  </p:clrMapOvr>
  <p:transition spd="med">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77608258"/>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7CF31E-4336-4BA5-B6D1-01A75BF64E4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02992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42778992"/>
      </p:ext>
    </p:extLst>
  </p:cSld>
  <p:clrMapOvr>
    <a:masterClrMapping/>
  </p:clrMapOvr>
  <p:transition spd="med">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extLst>
      <p:ext uri="{BB962C8B-B14F-4D97-AF65-F5344CB8AC3E}">
        <p14:creationId xmlns:p14="http://schemas.microsoft.com/office/powerpoint/2010/main" val="3917455665"/>
      </p:ext>
    </p:extLst>
  </p:cSld>
  <p:clrMapOvr>
    <a:masterClrMapping/>
  </p:clrMapOvr>
  <p:transition spd="med">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152400"/>
            <a:ext cx="2095500" cy="54102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381000" y="152400"/>
            <a:ext cx="61341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extLst>
      <p:ext uri="{BB962C8B-B14F-4D97-AF65-F5344CB8AC3E}">
        <p14:creationId xmlns:p14="http://schemas.microsoft.com/office/powerpoint/2010/main" val="1937735781"/>
      </p:ext>
    </p:extLst>
  </p:cSld>
  <p:clrMapOvr>
    <a:masterClrMapping/>
  </p:clrMapOvr>
  <p:transition spd="med">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914400"/>
          </a:xfrm>
        </p:spPr>
        <p:txBody>
          <a:bodyPr/>
          <a:lstStyle/>
          <a:p>
            <a:r>
              <a:rPr lang="en-US" smtClean="0"/>
              <a:t>Click to edit Master title style</a:t>
            </a:r>
            <a:endParaRPr lang="fa-IR"/>
          </a:p>
        </p:txBody>
      </p:sp>
      <p:sp>
        <p:nvSpPr>
          <p:cNvPr id="3" name="Content Placeholder 2"/>
          <p:cNvSpPr>
            <a:spLocks noGrp="1"/>
          </p:cNvSpPr>
          <p:nvPr>
            <p:ph sz="half" idx="1"/>
          </p:nvPr>
        </p:nvSpPr>
        <p:spPr>
          <a:xfrm>
            <a:off x="381000" y="1524000"/>
            <a:ext cx="41148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648200" y="1524000"/>
            <a:ext cx="41148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extLst>
      <p:ext uri="{BB962C8B-B14F-4D97-AF65-F5344CB8AC3E}">
        <p14:creationId xmlns:p14="http://schemas.microsoft.com/office/powerpoint/2010/main" val="1776467792"/>
      </p:ext>
    </p:extLst>
  </p:cSld>
  <p:clrMapOvr>
    <a:masterClrMapping/>
  </p:clrMapOvr>
  <p:transition spd="med">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9144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381000" y="1524000"/>
            <a:ext cx="41148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524000"/>
            <a:ext cx="41148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extLst>
      <p:ext uri="{BB962C8B-B14F-4D97-AF65-F5344CB8AC3E}">
        <p14:creationId xmlns:p14="http://schemas.microsoft.com/office/powerpoint/2010/main" val="842355065"/>
      </p:ext>
    </p:extLst>
  </p:cSld>
  <p:clrMapOvr>
    <a:masterClrMapping/>
  </p:clrMapOvr>
  <p:transition spd="med">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solidFill>
                <a:srgbClr val="000000"/>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000000"/>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D6DB50FC-DABF-4AD9-8C69-E536FAF755AD}" type="slidenum">
              <a:rPr lang="ar-SA" smtClean="0">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extLst/>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extLst/>
          </a:lstStyle>
          <a:p>
            <a:pPr>
              <a:defRPr/>
            </a:pPr>
            <a:fld id="{417CF31E-4336-4BA5-B6D1-01A75BF64E4C}" type="slidenum">
              <a:rPr lang="ar-SA" smtClean="0">
                <a:solidFill>
                  <a:srgbClr val="000000"/>
                </a:solidFill>
              </a:rPr>
              <a:pPr>
                <a:defRPr/>
              </a:pPr>
              <a:t>‹#›</a:t>
            </a:fld>
            <a:endParaRPr lang="en-US">
              <a:solidFill>
                <a:srgbClr val="000000"/>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extLst/>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extLst/>
          </a:lstStyle>
          <a:p>
            <a:pPr>
              <a:defRPr/>
            </a:pPr>
            <a:fld id="{1B7E15DC-F427-4B1C-80D0-11AAE58735D6}" type="slidenum">
              <a:rPr lang="ar-SA" smtClean="0">
                <a:solidFill>
                  <a:srgbClr val="000000"/>
                </a:solidFill>
              </a:rPr>
              <a:pPr>
                <a:defRPr/>
              </a:pPr>
              <a:t>‹#›</a:t>
            </a:fld>
            <a:endParaRPr lang="en-US">
              <a:solidFill>
                <a:srgbClr val="000000"/>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extLst/>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extLst/>
          </a:lstStyle>
          <a:p>
            <a:pPr>
              <a:defRPr/>
            </a:pPr>
            <a:fld id="{F2B42F1B-F954-41E7-B3C1-26A2DE683CA5}" type="slidenum">
              <a:rPr lang="ar-SA" smtClean="0">
                <a:solidFill>
                  <a:srgbClr val="000000"/>
                </a:solidFill>
              </a:rPr>
              <a:pPr>
                <a:defRPr/>
              </a:pPr>
              <a:t>‹#›</a:t>
            </a:fld>
            <a:endParaRPr lang="en-US">
              <a:solidFill>
                <a:srgbClr val="000000"/>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extLst/>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extLst/>
          </a:lstStyle>
          <a:p>
            <a:pPr>
              <a:defRPr/>
            </a:pPr>
            <a:fld id="{A9CACE01-0121-44DD-BA08-65261ACC077A}" type="slidenum">
              <a:rPr lang="ar-SA" smtClean="0">
                <a:solidFill>
                  <a:srgbClr val="000000"/>
                </a:solidFill>
              </a:rPr>
              <a:pPr>
                <a:defRPr/>
              </a:pPr>
              <a:t>‹#›</a:t>
            </a:fld>
            <a:endParaRPr lang="en-US">
              <a:solidFill>
                <a:srgbClr val="000000"/>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7E15DC-F427-4B1C-80D0-11AAE58735D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20183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extLst/>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extLst/>
          </a:lstStyle>
          <a:p>
            <a:pPr>
              <a:defRPr/>
            </a:pPr>
            <a:fld id="{40C06690-7778-404F-B0DC-1AEF50BFCA73}" type="slidenum">
              <a:rPr lang="ar-SA" smtClean="0">
                <a:solidFill>
                  <a:srgbClr val="000000"/>
                </a:solidFill>
              </a:rPr>
              <a:pPr>
                <a:defRPr/>
              </a:pPr>
              <a:t>‹#›</a:t>
            </a:fld>
            <a:endParaRPr lang="en-US">
              <a:solidFill>
                <a:srgbClr val="000000"/>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extLst/>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extLst/>
          </a:lstStyle>
          <a:p>
            <a:pPr>
              <a:defRPr/>
            </a:pPr>
            <a:fld id="{D1BAF36C-6708-46C9-8882-9E4C8568093C}" type="slidenum">
              <a:rPr lang="ar-SA"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extLst/>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extLst/>
          </a:lstStyle>
          <a:p>
            <a:pPr>
              <a:defRPr/>
            </a:pPr>
            <a:fld id="{E2A8AE2B-0163-4F0F-B081-56002755CD65}" type="slidenum">
              <a:rPr lang="ar-SA" smtClean="0">
                <a:solidFill>
                  <a:srgbClr val="000000"/>
                </a:solidFill>
              </a:rPr>
              <a:pPr>
                <a:defRPr/>
              </a:pPr>
              <a:t>‹#›</a:t>
            </a:fld>
            <a:endParaRPr lang="en-US">
              <a:solidFill>
                <a:srgbClr val="000000"/>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a:solidFill>
                <a:srgbClr val="000000"/>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16DC12E4-8FF8-4F75-BA4E-F1543D108802}" type="slidenum">
              <a:rPr lang="ar-SA" smtClean="0">
                <a:solidFill>
                  <a:srgbClr val="000000"/>
                </a:solidFill>
              </a:rPr>
              <a:pPr>
                <a:defRPr/>
              </a:pPr>
              <a:t>‹#›</a:t>
            </a:fld>
            <a:endParaRPr lang="en-US">
              <a:solidFill>
                <a:srgbClr val="000000"/>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extLst/>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extLst/>
          </a:lstStyle>
          <a:p>
            <a:pPr>
              <a:defRPr/>
            </a:pPr>
            <a:fld id="{8D79C488-0D18-497F-99E5-D7CE299A7ABE}" type="slidenum">
              <a:rPr lang="ar-SA"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extLst/>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extLst/>
          </a:lstStyle>
          <a:p>
            <a:pPr>
              <a:defRPr/>
            </a:pPr>
            <a:fld id="{4DE30DD5-32B6-47EF-8FA0-4E9000801743}" type="slidenum">
              <a:rPr lang="ar-SA" smtClean="0">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B42F1B-F954-41E7-B3C1-26A2DE683CA5}"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2919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ACE01-0121-44DD-BA08-65261ACC077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3542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0C06690-7778-404F-B0DC-1AEF50BFCA7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537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1BAF36C-6708-46C9-8882-9E4C8568093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4537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A8AE2B-0163-4F0F-B081-56002755CD65}"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257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DC12E4-8FF8-4F75-BA4E-F1543D10880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3454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a-I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lgn="r" rtl="1"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rtl="1"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cs typeface="Arial" charset="0"/>
              </a:defRPr>
            </a:lvl1pPr>
          </a:lstStyle>
          <a:p>
            <a:pPr rtl="1" fontAlgn="base">
              <a:spcBef>
                <a:spcPct val="0"/>
              </a:spcBef>
              <a:spcAft>
                <a:spcPct val="0"/>
              </a:spcAft>
              <a:defRPr/>
            </a:pPr>
            <a:fld id="{D5178BCA-7701-4936-9EA8-7A8E111BFC2E}" type="slidenum">
              <a:rPr lang="ar-SA">
                <a:solidFill>
                  <a:srgbClr val="000000"/>
                </a:solidFill>
              </a:rPr>
              <a:pPr rtl="1"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15555123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bwMode="auto">
          <a:xfrm>
            <a:off x="381000" y="152400"/>
            <a:ext cx="8382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2051" name="Rectangle 3"/>
          <p:cNvSpPr>
            <a:spLocks noGrp="1" noChangeArrowheads="1"/>
          </p:cNvSpPr>
          <p:nvPr>
            <p:ph type="body" idx="1"/>
          </p:nvPr>
        </p:nvSpPr>
        <p:spPr bwMode="auto">
          <a:xfrm>
            <a:off x="381000" y="1524000"/>
            <a:ext cx="8382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		</a:t>
            </a:r>
          </a:p>
          <a:p>
            <a:pPr lvl="3"/>
            <a:r>
              <a:rPr lang="en-US" altLang="fa-IR" smtClean="0"/>
              <a:t>Fourth level</a:t>
            </a:r>
          </a:p>
          <a:p>
            <a:pPr lvl="4"/>
            <a:r>
              <a:rPr lang="en-US" altLang="fa-IR" smtClean="0"/>
              <a:t>Fifth level</a:t>
            </a:r>
          </a:p>
        </p:txBody>
      </p:sp>
    </p:spTree>
    <p:extLst>
      <p:ext uri="{BB962C8B-B14F-4D97-AF65-F5344CB8AC3E}">
        <p14:creationId xmlns:p14="http://schemas.microsoft.com/office/powerpoint/2010/main" val="83196252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Lst>
  <p:transition spd="med">
    <p:dissolve/>
  </p:transition>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5pPr>
      <a:lvl6pPr marL="4572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6pPr>
      <a:lvl7pPr marL="9144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7pPr>
      <a:lvl8pPr marL="13716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8pPr>
      <a:lvl9pPr marL="18288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9pPr>
    </p:titleStyle>
    <p:bodyStyle>
      <a:lvl1pPr marL="342900" indent="-342900" algn="l" rtl="0" eaLnBrk="0" fontAlgn="base" hangingPunct="0">
        <a:spcBef>
          <a:spcPct val="20000"/>
        </a:spcBef>
        <a:spcAft>
          <a:spcPct val="0"/>
        </a:spcAft>
        <a:buClr>
          <a:schemeClr val="accent1"/>
        </a:buClr>
        <a:buSzPct val="75000"/>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lr>
          <a:schemeClr val="accent1"/>
        </a:buClr>
        <a:buSzPct val="75000"/>
        <a:buFont typeface="Wingdings" pitchFamily="2" charset="2"/>
        <a:buChar char="l"/>
        <a:defRPr kumimoji="1" sz="2400">
          <a:solidFill>
            <a:schemeClr val="tx1"/>
          </a:solidFill>
          <a:latin typeface="+mn-lt"/>
        </a:defRPr>
      </a:lvl3pPr>
      <a:lvl4pPr marL="16002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4pPr>
      <a:lvl5pPr marL="20574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5pPr>
      <a:lvl6pPr marL="25146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6pPr>
      <a:lvl7pPr marL="29718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7pPr>
      <a:lvl8pPr marL="34290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8pPr>
      <a:lvl9pPr marL="38862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lgn="r" rtl="1" fontAlgn="base">
              <a:spcBef>
                <a:spcPct val="0"/>
              </a:spcBef>
              <a:spcAft>
                <a:spcPct val="0"/>
              </a:spcAft>
              <a:defRPr/>
            </a:pPr>
            <a:endParaRPr lang="en-US">
              <a:solidFill>
                <a:srgbClr val="000000"/>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rtl="1" fontAlgn="base">
              <a:spcBef>
                <a:spcPct val="0"/>
              </a:spcBef>
              <a:spcAft>
                <a:spcPct val="0"/>
              </a:spcAft>
              <a:defRPr/>
            </a:pPr>
            <a:endParaRPr lang="en-US">
              <a:solidFill>
                <a:srgbClr val="000000"/>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rtl="1" fontAlgn="base">
              <a:spcBef>
                <a:spcPct val="0"/>
              </a:spcBef>
              <a:spcAft>
                <a:spcPct val="0"/>
              </a:spcAft>
              <a:defRPr/>
            </a:pPr>
            <a:fld id="{D5178BCA-7701-4936-9EA8-7A8E111BFC2E}" type="slidenum">
              <a:rPr lang="ar-SA" smtClean="0">
                <a:solidFill>
                  <a:srgbClr val="000000"/>
                </a:solidFill>
              </a:rPr>
              <a:pPr rtl="1"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1.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4450" name="Freeform 2"/>
          <p:cNvSpPr>
            <a:spLocks/>
          </p:cNvSpPr>
          <p:nvPr/>
        </p:nvSpPr>
        <p:spPr bwMode="ltGray">
          <a:xfrm>
            <a:off x="4414838" y="1485900"/>
            <a:ext cx="3630612" cy="3289300"/>
          </a:xfrm>
          <a:custGeom>
            <a:avLst/>
            <a:gdLst>
              <a:gd name="T0" fmla="*/ 2147483647 w 2287"/>
              <a:gd name="T1" fmla="*/ 12599988 h 2072"/>
              <a:gd name="T2" fmla="*/ 2147483647 w 2287"/>
              <a:gd name="T3" fmla="*/ 511590925 h 2072"/>
              <a:gd name="T4" fmla="*/ 2147483647 w 2287"/>
              <a:gd name="T5" fmla="*/ 1083667188 h 2072"/>
              <a:gd name="T6" fmla="*/ 2147483647 w 2287"/>
              <a:gd name="T7" fmla="*/ 1799391563 h 2072"/>
              <a:gd name="T8" fmla="*/ 2147483647 w 2287"/>
              <a:gd name="T9" fmla="*/ 2147483647 h 2072"/>
              <a:gd name="T10" fmla="*/ 1607859466 w 2287"/>
              <a:gd name="T11" fmla="*/ 2147483647 h 2072"/>
              <a:gd name="T12" fmla="*/ 962699555 w 2287"/>
              <a:gd name="T13" fmla="*/ 2147483647 h 2072"/>
              <a:gd name="T14" fmla="*/ 821570824 w 2287"/>
              <a:gd name="T15" fmla="*/ 2013604050 h 2072"/>
              <a:gd name="T16" fmla="*/ 677921144 w 2287"/>
              <a:gd name="T17" fmla="*/ 2147483647 h 2072"/>
              <a:gd name="T18" fmla="*/ 393144321 w 2287"/>
              <a:gd name="T19" fmla="*/ 2147483647 h 2072"/>
              <a:gd name="T20" fmla="*/ 178930275 w 2287"/>
              <a:gd name="T21" fmla="*/ 2147483647 h 2072"/>
              <a:gd name="T22" fmla="*/ 35282183 w 2287"/>
              <a:gd name="T23" fmla="*/ 2147483647 h 2072"/>
              <a:gd name="T24" fmla="*/ 7559674 w 2287"/>
              <a:gd name="T25" fmla="*/ 2147483647 h 2072"/>
              <a:gd name="T26" fmla="*/ 17640298 w 2287"/>
              <a:gd name="T27" fmla="*/ 2147483647 h 2072"/>
              <a:gd name="T28" fmla="*/ 105846548 w 2287"/>
              <a:gd name="T29" fmla="*/ 2147483647 h 2072"/>
              <a:gd name="T30" fmla="*/ 178930275 w 2287"/>
              <a:gd name="T31" fmla="*/ 2147483647 h 2072"/>
              <a:gd name="T32" fmla="*/ 249494641 w 2287"/>
              <a:gd name="T33" fmla="*/ 2147483647 h 2072"/>
              <a:gd name="T34" fmla="*/ 393144321 w 2287"/>
              <a:gd name="T35" fmla="*/ 2147483647 h 2072"/>
              <a:gd name="T36" fmla="*/ 607356779 w 2287"/>
              <a:gd name="T37" fmla="*/ 2147483647 h 2072"/>
              <a:gd name="T38" fmla="*/ 821570824 w 2287"/>
              <a:gd name="T39" fmla="*/ 2147483647 h 2072"/>
              <a:gd name="T40" fmla="*/ 892135190 w 2287"/>
              <a:gd name="T41" fmla="*/ 2147483647 h 2072"/>
              <a:gd name="T42" fmla="*/ 1035783282 w 2287"/>
              <a:gd name="T43" fmla="*/ 2147483647 h 2072"/>
              <a:gd name="T44" fmla="*/ 1320561693 w 2287"/>
              <a:gd name="T45" fmla="*/ 2147483647 h 2072"/>
              <a:gd name="T46" fmla="*/ 2147483647 w 2287"/>
              <a:gd name="T47" fmla="*/ 2147483647 h 2072"/>
              <a:gd name="T48" fmla="*/ 2147483647 w 2287"/>
              <a:gd name="T49" fmla="*/ 2147483647 h 2072"/>
              <a:gd name="T50" fmla="*/ 2147483647 w 2287"/>
              <a:gd name="T51" fmla="*/ 2084168425 h 2072"/>
              <a:gd name="T52" fmla="*/ 2147483647 w 2287"/>
              <a:gd name="T53" fmla="*/ 1706144988 h 2072"/>
              <a:gd name="T54" fmla="*/ 2147483647 w 2287"/>
              <a:gd name="T55" fmla="*/ 1370965000 h 2072"/>
              <a:gd name="T56" fmla="*/ 2147483647 w 2287"/>
              <a:gd name="T57" fmla="*/ 1013102813 h 2072"/>
              <a:gd name="T58" fmla="*/ 2147483647 w 2287"/>
              <a:gd name="T59" fmla="*/ 584676250 h 2072"/>
              <a:gd name="T60" fmla="*/ 2147483647 w 2287"/>
              <a:gd name="T61" fmla="*/ 12599988 h 20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87"/>
              <a:gd name="T94" fmla="*/ 0 h 2072"/>
              <a:gd name="T95" fmla="*/ 2287 w 2287"/>
              <a:gd name="T96" fmla="*/ 2072 h 20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87" h="2072">
                <a:moveTo>
                  <a:pt x="2282" y="5"/>
                </a:moveTo>
                <a:cubicBezTo>
                  <a:pt x="2277" y="0"/>
                  <a:pt x="2239" y="132"/>
                  <a:pt x="2197" y="203"/>
                </a:cubicBezTo>
                <a:cubicBezTo>
                  <a:pt x="2155" y="274"/>
                  <a:pt x="2126" y="345"/>
                  <a:pt x="2027" y="430"/>
                </a:cubicBezTo>
                <a:cubicBezTo>
                  <a:pt x="1928" y="515"/>
                  <a:pt x="1762" y="643"/>
                  <a:pt x="1602" y="714"/>
                </a:cubicBezTo>
                <a:cubicBezTo>
                  <a:pt x="1442" y="785"/>
                  <a:pt x="1224" y="827"/>
                  <a:pt x="1063" y="855"/>
                </a:cubicBezTo>
                <a:cubicBezTo>
                  <a:pt x="902" y="883"/>
                  <a:pt x="751" y="884"/>
                  <a:pt x="638" y="884"/>
                </a:cubicBezTo>
                <a:cubicBezTo>
                  <a:pt x="525" y="884"/>
                  <a:pt x="434" y="869"/>
                  <a:pt x="382" y="855"/>
                </a:cubicBezTo>
                <a:cubicBezTo>
                  <a:pt x="330" y="841"/>
                  <a:pt x="345" y="799"/>
                  <a:pt x="326" y="799"/>
                </a:cubicBezTo>
                <a:cubicBezTo>
                  <a:pt x="307" y="799"/>
                  <a:pt x="297" y="831"/>
                  <a:pt x="269" y="855"/>
                </a:cubicBezTo>
                <a:cubicBezTo>
                  <a:pt x="241" y="879"/>
                  <a:pt x="189" y="903"/>
                  <a:pt x="156" y="941"/>
                </a:cubicBezTo>
                <a:cubicBezTo>
                  <a:pt x="123" y="979"/>
                  <a:pt x="95" y="1025"/>
                  <a:pt x="71" y="1082"/>
                </a:cubicBezTo>
                <a:cubicBezTo>
                  <a:pt x="47" y="1139"/>
                  <a:pt x="25" y="1209"/>
                  <a:pt x="14" y="1281"/>
                </a:cubicBezTo>
                <a:cubicBezTo>
                  <a:pt x="3" y="1353"/>
                  <a:pt x="4" y="1386"/>
                  <a:pt x="3" y="1516"/>
                </a:cubicBezTo>
                <a:cubicBezTo>
                  <a:pt x="2" y="1646"/>
                  <a:pt x="0" y="2056"/>
                  <a:pt x="7" y="2064"/>
                </a:cubicBezTo>
                <a:cubicBezTo>
                  <a:pt x="14" y="2072"/>
                  <a:pt x="31" y="1694"/>
                  <a:pt x="42" y="1564"/>
                </a:cubicBezTo>
                <a:cubicBezTo>
                  <a:pt x="53" y="1434"/>
                  <a:pt x="62" y="1356"/>
                  <a:pt x="71" y="1281"/>
                </a:cubicBezTo>
                <a:cubicBezTo>
                  <a:pt x="80" y="1206"/>
                  <a:pt x="85" y="1149"/>
                  <a:pt x="99" y="1111"/>
                </a:cubicBezTo>
                <a:cubicBezTo>
                  <a:pt x="113" y="1073"/>
                  <a:pt x="132" y="1068"/>
                  <a:pt x="156" y="1054"/>
                </a:cubicBezTo>
                <a:cubicBezTo>
                  <a:pt x="180" y="1040"/>
                  <a:pt x="213" y="1026"/>
                  <a:pt x="241" y="1026"/>
                </a:cubicBezTo>
                <a:cubicBezTo>
                  <a:pt x="269" y="1026"/>
                  <a:pt x="307" y="1045"/>
                  <a:pt x="326" y="1054"/>
                </a:cubicBezTo>
                <a:cubicBezTo>
                  <a:pt x="345" y="1063"/>
                  <a:pt x="340" y="1087"/>
                  <a:pt x="354" y="1082"/>
                </a:cubicBezTo>
                <a:cubicBezTo>
                  <a:pt x="368" y="1077"/>
                  <a:pt x="383" y="1031"/>
                  <a:pt x="411" y="1026"/>
                </a:cubicBezTo>
                <a:cubicBezTo>
                  <a:pt x="439" y="1021"/>
                  <a:pt x="449" y="1049"/>
                  <a:pt x="524" y="1054"/>
                </a:cubicBezTo>
                <a:cubicBezTo>
                  <a:pt x="599" y="1059"/>
                  <a:pt x="755" y="1064"/>
                  <a:pt x="864" y="1054"/>
                </a:cubicBezTo>
                <a:cubicBezTo>
                  <a:pt x="973" y="1044"/>
                  <a:pt x="1048" y="1035"/>
                  <a:pt x="1176" y="997"/>
                </a:cubicBezTo>
                <a:cubicBezTo>
                  <a:pt x="1304" y="959"/>
                  <a:pt x="1516" y="880"/>
                  <a:pt x="1630" y="827"/>
                </a:cubicBezTo>
                <a:cubicBezTo>
                  <a:pt x="1744" y="774"/>
                  <a:pt x="1795" y="724"/>
                  <a:pt x="1861" y="677"/>
                </a:cubicBezTo>
                <a:cubicBezTo>
                  <a:pt x="1927" y="630"/>
                  <a:pt x="1981" y="590"/>
                  <a:pt x="2027" y="544"/>
                </a:cubicBezTo>
                <a:cubicBezTo>
                  <a:pt x="2073" y="498"/>
                  <a:pt x="2107" y="454"/>
                  <a:pt x="2140" y="402"/>
                </a:cubicBezTo>
                <a:cubicBezTo>
                  <a:pt x="2173" y="350"/>
                  <a:pt x="2201" y="298"/>
                  <a:pt x="2225" y="232"/>
                </a:cubicBezTo>
                <a:cubicBezTo>
                  <a:pt x="2249" y="166"/>
                  <a:pt x="2287" y="10"/>
                  <a:pt x="2282" y="5"/>
                </a:cubicBezTo>
                <a:close/>
              </a:path>
            </a:pathLst>
          </a:custGeom>
          <a:gradFill rotWithShape="0">
            <a:gsLst>
              <a:gs pos="0">
                <a:schemeClr val="bg1"/>
              </a:gs>
              <a:gs pos="100000">
                <a:schemeClr val="accent1"/>
              </a:gs>
            </a:gsLst>
            <a:lin ang="5400000" scaled="1"/>
          </a:gradFill>
          <a:ln>
            <a:noFill/>
          </a:ln>
          <a:effectLst>
            <a:prstShdw prst="shdw13" dist="53882" dir="13500000">
              <a:srgbClr val="808080">
                <a:alpha val="50000"/>
              </a:srgbClr>
            </a:prstShdw>
          </a:effectLst>
          <a:extLst>
            <a:ext uri="{91240B29-F687-4F45-9708-019B960494DF}">
              <a14:hiddenLine xmlns:a14="http://schemas.microsoft.com/office/drawing/2010/main" w="12700">
                <a:solidFill>
                  <a:srgbClr val="000000"/>
                </a:solidFill>
                <a:round/>
                <a:headEnd/>
                <a:tailEnd/>
              </a14:hiddenLine>
            </a:ext>
          </a:extLst>
        </p:spPr>
        <p:txBody>
          <a:bodyPr wrap="none" anchor="ctr"/>
          <a:lstStyle/>
          <a:p>
            <a:pPr fontAlgn="base">
              <a:spcBef>
                <a:spcPct val="0"/>
              </a:spcBef>
              <a:spcAft>
                <a:spcPct val="0"/>
              </a:spcAft>
            </a:pPr>
            <a:endParaRPr lang="fa-IR" sz="2400" smtClean="0">
              <a:solidFill>
                <a:srgbClr val="003300"/>
              </a:solidFill>
              <a:latin typeface="Times New Roman" pitchFamily="18" charset="0"/>
              <a:cs typeface="Arial" pitchFamily="34" charset="0"/>
            </a:endParaRPr>
          </a:p>
        </p:txBody>
      </p:sp>
      <p:sp>
        <p:nvSpPr>
          <p:cNvPr id="104451" name="Freeform 3"/>
          <p:cNvSpPr>
            <a:spLocks/>
          </p:cNvSpPr>
          <p:nvPr/>
        </p:nvSpPr>
        <p:spPr bwMode="ltGray">
          <a:xfrm>
            <a:off x="7227888" y="2776538"/>
            <a:ext cx="284162" cy="352425"/>
          </a:xfrm>
          <a:custGeom>
            <a:avLst/>
            <a:gdLst>
              <a:gd name="T0" fmla="*/ 141128502 w 179"/>
              <a:gd name="T1" fmla="*/ 35282188 h 222"/>
              <a:gd name="T2" fmla="*/ 0 w 179"/>
              <a:gd name="T3" fmla="*/ 393144375 h 222"/>
              <a:gd name="T4" fmla="*/ 141128502 w 179"/>
              <a:gd name="T5" fmla="*/ 463708750 h 222"/>
              <a:gd name="T6" fmla="*/ 214212111 w 179"/>
              <a:gd name="T7" fmla="*/ 536794075 h 222"/>
              <a:gd name="T8" fmla="*/ 428425809 w 179"/>
              <a:gd name="T9" fmla="*/ 322580000 h 222"/>
              <a:gd name="T10" fmla="*/ 355340612 w 179"/>
              <a:gd name="T11" fmla="*/ 178931888 h 222"/>
              <a:gd name="T12" fmla="*/ 141128502 w 179"/>
              <a:gd name="T13" fmla="*/ 35282188 h 222"/>
              <a:gd name="T14" fmla="*/ 0 60000 65536"/>
              <a:gd name="T15" fmla="*/ 0 60000 65536"/>
              <a:gd name="T16" fmla="*/ 0 60000 65536"/>
              <a:gd name="T17" fmla="*/ 0 60000 65536"/>
              <a:gd name="T18" fmla="*/ 0 60000 65536"/>
              <a:gd name="T19" fmla="*/ 0 60000 65536"/>
              <a:gd name="T20" fmla="*/ 0 60000 65536"/>
              <a:gd name="T21" fmla="*/ 0 w 179"/>
              <a:gd name="T22" fmla="*/ 0 h 222"/>
              <a:gd name="T23" fmla="*/ 179 w 179"/>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222">
                <a:moveTo>
                  <a:pt x="56" y="14"/>
                </a:moveTo>
                <a:cubicBezTo>
                  <a:pt x="33" y="28"/>
                  <a:pt x="0" y="128"/>
                  <a:pt x="0" y="156"/>
                </a:cubicBezTo>
                <a:cubicBezTo>
                  <a:pt x="0" y="184"/>
                  <a:pt x="42" y="175"/>
                  <a:pt x="56" y="184"/>
                </a:cubicBezTo>
                <a:cubicBezTo>
                  <a:pt x="70" y="193"/>
                  <a:pt x="66" y="222"/>
                  <a:pt x="85" y="213"/>
                </a:cubicBezTo>
                <a:cubicBezTo>
                  <a:pt x="104" y="204"/>
                  <a:pt x="161" y="152"/>
                  <a:pt x="170" y="128"/>
                </a:cubicBezTo>
                <a:cubicBezTo>
                  <a:pt x="179" y="104"/>
                  <a:pt x="155" y="90"/>
                  <a:pt x="141" y="71"/>
                </a:cubicBezTo>
                <a:cubicBezTo>
                  <a:pt x="127" y="52"/>
                  <a:pt x="79" y="0"/>
                  <a:pt x="56" y="14"/>
                </a:cubicBezTo>
                <a:close/>
              </a:path>
            </a:pathLst>
          </a:custGeom>
          <a:gradFill rotWithShape="0">
            <a:gsLst>
              <a:gs pos="0">
                <a:schemeClr val="bg1"/>
              </a:gs>
              <a:gs pos="100000">
                <a:schemeClr val="accent1"/>
              </a:gs>
            </a:gsLst>
            <a:lin ang="5400000" scaled="1"/>
          </a:gradFill>
          <a:ln>
            <a:noFill/>
          </a:ln>
          <a:effectLst>
            <a:prstShdw prst="shdw13" dist="53882" dir="13500000">
              <a:srgbClr val="808080">
                <a:alpha val="50000"/>
              </a:srgbClr>
            </a:prstShdw>
          </a:effectLst>
          <a:extLst>
            <a:ext uri="{91240B29-F687-4F45-9708-019B960494DF}">
              <a14:hiddenLine xmlns:a14="http://schemas.microsoft.com/office/drawing/2010/main" w="12700">
                <a:solidFill>
                  <a:srgbClr val="000000"/>
                </a:solidFill>
                <a:round/>
                <a:headEnd/>
                <a:tailEnd/>
              </a14:hiddenLine>
            </a:ext>
          </a:extLst>
        </p:spPr>
        <p:txBody>
          <a:bodyPr wrap="none" anchor="ctr"/>
          <a:lstStyle/>
          <a:p>
            <a:pPr fontAlgn="base">
              <a:spcBef>
                <a:spcPct val="0"/>
              </a:spcBef>
              <a:spcAft>
                <a:spcPct val="0"/>
              </a:spcAft>
            </a:pPr>
            <a:endParaRPr lang="fa-IR" sz="2400" smtClean="0">
              <a:solidFill>
                <a:srgbClr val="003300"/>
              </a:solidFill>
              <a:latin typeface="Times New Roman" pitchFamily="18" charset="0"/>
              <a:cs typeface="Arial" pitchFamily="34" charset="0"/>
            </a:endParaRPr>
          </a:p>
        </p:txBody>
      </p:sp>
      <p:sp>
        <p:nvSpPr>
          <p:cNvPr id="104452" name="Freeform 4"/>
          <p:cNvSpPr>
            <a:spLocks/>
          </p:cNvSpPr>
          <p:nvPr/>
        </p:nvSpPr>
        <p:spPr bwMode="ltGray">
          <a:xfrm>
            <a:off x="2898775" y="969963"/>
            <a:ext cx="3162300" cy="2762250"/>
          </a:xfrm>
          <a:custGeom>
            <a:avLst/>
            <a:gdLst>
              <a:gd name="T0" fmla="*/ 2147483647 w 1992"/>
              <a:gd name="T1" fmla="*/ 516632825 h 1740"/>
              <a:gd name="T2" fmla="*/ 2147483647 w 1992"/>
              <a:gd name="T3" fmla="*/ 45362813 h 1740"/>
              <a:gd name="T4" fmla="*/ 2147483647 w 1992"/>
              <a:gd name="T5" fmla="*/ 899696575 h 1740"/>
              <a:gd name="T6" fmla="*/ 2147483647 w 1992"/>
              <a:gd name="T7" fmla="*/ 1892638138 h 1740"/>
              <a:gd name="T8" fmla="*/ 2147483647 w 1992"/>
              <a:gd name="T9" fmla="*/ 2147483647 h 1740"/>
              <a:gd name="T10" fmla="*/ 2147483647 w 1992"/>
              <a:gd name="T11" fmla="*/ 2147483647 h 1740"/>
              <a:gd name="T12" fmla="*/ 2147483647 w 1992"/>
              <a:gd name="T13" fmla="*/ 2147483647 h 1740"/>
              <a:gd name="T14" fmla="*/ 2147483647 w 1992"/>
              <a:gd name="T15" fmla="*/ 2147483647 h 1740"/>
              <a:gd name="T16" fmla="*/ 2147483647 w 1992"/>
              <a:gd name="T17" fmla="*/ 1653222500 h 1740"/>
              <a:gd name="T18" fmla="*/ 2147483647 w 1992"/>
              <a:gd name="T19" fmla="*/ 1116428425 h 1740"/>
              <a:gd name="T20" fmla="*/ 2147483647 w 1992"/>
              <a:gd name="T21" fmla="*/ 1381045625 h 1740"/>
              <a:gd name="T22" fmla="*/ 2147483647 w 1992"/>
              <a:gd name="T23" fmla="*/ 1975802500 h 1740"/>
              <a:gd name="T24" fmla="*/ 2147483647 w 1992"/>
              <a:gd name="T25" fmla="*/ 2147483647 h 1740"/>
              <a:gd name="T26" fmla="*/ 2147483647 w 1992"/>
              <a:gd name="T27" fmla="*/ 2147483647 h 1740"/>
              <a:gd name="T28" fmla="*/ 2147483647 w 1992"/>
              <a:gd name="T29" fmla="*/ 2147483647 h 1740"/>
              <a:gd name="T30" fmla="*/ 2147483647 w 1992"/>
              <a:gd name="T31" fmla="*/ 2147483647 h 1740"/>
              <a:gd name="T32" fmla="*/ 2147483647 w 1992"/>
              <a:gd name="T33" fmla="*/ 2147483647 h 1740"/>
              <a:gd name="T34" fmla="*/ 2147483647 w 1992"/>
              <a:gd name="T35" fmla="*/ 2147483647 h 1740"/>
              <a:gd name="T36" fmla="*/ 2076608750 w 1992"/>
              <a:gd name="T37" fmla="*/ 2147483647 h 1740"/>
              <a:gd name="T38" fmla="*/ 1370965000 w 1992"/>
              <a:gd name="T39" fmla="*/ 2147483647 h 1740"/>
              <a:gd name="T40" fmla="*/ 297378438 w 1992"/>
              <a:gd name="T41" fmla="*/ 2147483647 h 1740"/>
              <a:gd name="T42" fmla="*/ 12601575 w 1992"/>
              <a:gd name="T43" fmla="*/ 2147483647 h 1740"/>
              <a:gd name="T44" fmla="*/ 226814063 w 1992"/>
              <a:gd name="T45" fmla="*/ 2147483647 h 1740"/>
              <a:gd name="T46" fmla="*/ 83165950 w 1992"/>
              <a:gd name="T47" fmla="*/ 2147483647 h 1740"/>
              <a:gd name="T48" fmla="*/ 539313438 w 1992"/>
              <a:gd name="T49" fmla="*/ 2147483647 h 1740"/>
              <a:gd name="T50" fmla="*/ 992941563 w 1992"/>
              <a:gd name="T51" fmla="*/ 2147483647 h 1740"/>
              <a:gd name="T52" fmla="*/ 1499493763 w 1992"/>
              <a:gd name="T53" fmla="*/ 2147483647 h 1740"/>
              <a:gd name="T54" fmla="*/ 1990923438 w 1992"/>
              <a:gd name="T55" fmla="*/ 2147483647 h 1740"/>
              <a:gd name="T56" fmla="*/ 2147483647 w 1992"/>
              <a:gd name="T57" fmla="*/ 2147483647 h 1740"/>
              <a:gd name="T58" fmla="*/ 2147483647 w 1992"/>
              <a:gd name="T59" fmla="*/ 2147483647 h 1740"/>
              <a:gd name="T60" fmla="*/ 2147483647 w 1992"/>
              <a:gd name="T61" fmla="*/ 2147483647 h 1740"/>
              <a:gd name="T62" fmla="*/ 2147483647 w 1992"/>
              <a:gd name="T63" fmla="*/ 2147483647 h 1740"/>
              <a:gd name="T64" fmla="*/ 2147483647 w 1992"/>
              <a:gd name="T65" fmla="*/ 2116931250 h 1740"/>
              <a:gd name="T66" fmla="*/ 2147483647 w 1992"/>
              <a:gd name="T67" fmla="*/ 2116931250 h 1740"/>
              <a:gd name="T68" fmla="*/ 2147483647 w 1992"/>
              <a:gd name="T69" fmla="*/ 2028726575 h 1740"/>
              <a:gd name="T70" fmla="*/ 2147483647 w 1992"/>
              <a:gd name="T71" fmla="*/ 1444050325 h 1740"/>
              <a:gd name="T72" fmla="*/ 2147483647 w 1992"/>
              <a:gd name="T73" fmla="*/ 1272678113 h 1740"/>
              <a:gd name="T74" fmla="*/ 2147483647 w 1992"/>
              <a:gd name="T75" fmla="*/ 2116931250 h 1740"/>
              <a:gd name="T76" fmla="*/ 2147483647 w 1992"/>
              <a:gd name="T77" fmla="*/ 2147483647 h 1740"/>
              <a:gd name="T78" fmla="*/ 2147483647 w 1992"/>
              <a:gd name="T79" fmla="*/ 2064008763 h 1740"/>
              <a:gd name="T80" fmla="*/ 2147483647 w 1992"/>
              <a:gd name="T81" fmla="*/ 960180325 h 1740"/>
              <a:gd name="T82" fmla="*/ 2147483647 w 1992"/>
              <a:gd name="T83" fmla="*/ 536794075 h 1740"/>
              <a:gd name="T84" fmla="*/ 2147483647 w 1992"/>
              <a:gd name="T85" fmla="*/ 902215938 h 1740"/>
              <a:gd name="T86" fmla="*/ 2147483647 w 1992"/>
              <a:gd name="T87" fmla="*/ 902215938 h 17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92"/>
              <a:gd name="T133" fmla="*/ 0 h 1740"/>
              <a:gd name="T134" fmla="*/ 1992 w 1992"/>
              <a:gd name="T135" fmla="*/ 1740 h 17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92" h="1740">
                <a:moveTo>
                  <a:pt x="1763" y="358"/>
                </a:moveTo>
                <a:cubicBezTo>
                  <a:pt x="1782" y="337"/>
                  <a:pt x="1873" y="252"/>
                  <a:pt x="1906" y="205"/>
                </a:cubicBezTo>
                <a:cubicBezTo>
                  <a:pt x="1939" y="158"/>
                  <a:pt x="1947" y="106"/>
                  <a:pt x="1961" y="75"/>
                </a:cubicBezTo>
                <a:cubicBezTo>
                  <a:pt x="1975" y="44"/>
                  <a:pt x="1988" y="0"/>
                  <a:pt x="1990" y="18"/>
                </a:cubicBezTo>
                <a:cubicBezTo>
                  <a:pt x="1992" y="36"/>
                  <a:pt x="1973" y="125"/>
                  <a:pt x="1970" y="181"/>
                </a:cubicBezTo>
                <a:cubicBezTo>
                  <a:pt x="1967" y="237"/>
                  <a:pt x="1971" y="300"/>
                  <a:pt x="1970" y="357"/>
                </a:cubicBezTo>
                <a:cubicBezTo>
                  <a:pt x="1969" y="414"/>
                  <a:pt x="1966" y="455"/>
                  <a:pt x="1962" y="521"/>
                </a:cubicBezTo>
                <a:cubicBezTo>
                  <a:pt x="1958" y="587"/>
                  <a:pt x="1958" y="688"/>
                  <a:pt x="1948" y="751"/>
                </a:cubicBezTo>
                <a:cubicBezTo>
                  <a:pt x="1938" y="814"/>
                  <a:pt x="1919" y="862"/>
                  <a:pt x="1904" y="897"/>
                </a:cubicBezTo>
                <a:cubicBezTo>
                  <a:pt x="1889" y="932"/>
                  <a:pt x="1874" y="942"/>
                  <a:pt x="1860" y="961"/>
                </a:cubicBezTo>
                <a:cubicBezTo>
                  <a:pt x="1846" y="980"/>
                  <a:pt x="1840" y="988"/>
                  <a:pt x="1819" y="1010"/>
                </a:cubicBezTo>
                <a:cubicBezTo>
                  <a:pt x="1798" y="1032"/>
                  <a:pt x="1767" y="1081"/>
                  <a:pt x="1734" y="1095"/>
                </a:cubicBezTo>
                <a:cubicBezTo>
                  <a:pt x="1701" y="1109"/>
                  <a:pt x="1648" y="1101"/>
                  <a:pt x="1621" y="1095"/>
                </a:cubicBezTo>
                <a:cubicBezTo>
                  <a:pt x="1594" y="1089"/>
                  <a:pt x="1585" y="1071"/>
                  <a:pt x="1570" y="1057"/>
                </a:cubicBezTo>
                <a:cubicBezTo>
                  <a:pt x="1555" y="1043"/>
                  <a:pt x="1542" y="1033"/>
                  <a:pt x="1530" y="1013"/>
                </a:cubicBezTo>
                <a:cubicBezTo>
                  <a:pt x="1518" y="993"/>
                  <a:pt x="1503" y="960"/>
                  <a:pt x="1498" y="934"/>
                </a:cubicBezTo>
                <a:cubicBezTo>
                  <a:pt x="1493" y="908"/>
                  <a:pt x="1489" y="905"/>
                  <a:pt x="1501" y="859"/>
                </a:cubicBezTo>
                <a:cubicBezTo>
                  <a:pt x="1513" y="813"/>
                  <a:pt x="1540" y="714"/>
                  <a:pt x="1569" y="656"/>
                </a:cubicBezTo>
                <a:cubicBezTo>
                  <a:pt x="1598" y="598"/>
                  <a:pt x="1641" y="545"/>
                  <a:pt x="1678" y="509"/>
                </a:cubicBezTo>
                <a:cubicBezTo>
                  <a:pt x="1715" y="473"/>
                  <a:pt x="1763" y="459"/>
                  <a:pt x="1791" y="443"/>
                </a:cubicBezTo>
                <a:cubicBezTo>
                  <a:pt x="1819" y="427"/>
                  <a:pt x="1839" y="398"/>
                  <a:pt x="1848" y="415"/>
                </a:cubicBezTo>
                <a:cubicBezTo>
                  <a:pt x="1857" y="432"/>
                  <a:pt x="1847" y="515"/>
                  <a:pt x="1847" y="548"/>
                </a:cubicBezTo>
                <a:cubicBezTo>
                  <a:pt x="1847" y="581"/>
                  <a:pt x="1853" y="574"/>
                  <a:pt x="1848" y="613"/>
                </a:cubicBezTo>
                <a:cubicBezTo>
                  <a:pt x="1843" y="652"/>
                  <a:pt x="1833" y="727"/>
                  <a:pt x="1819" y="784"/>
                </a:cubicBezTo>
                <a:cubicBezTo>
                  <a:pt x="1805" y="841"/>
                  <a:pt x="1783" y="918"/>
                  <a:pt x="1763" y="954"/>
                </a:cubicBezTo>
                <a:cubicBezTo>
                  <a:pt x="1743" y="990"/>
                  <a:pt x="1718" y="992"/>
                  <a:pt x="1698" y="1001"/>
                </a:cubicBezTo>
                <a:cubicBezTo>
                  <a:pt x="1678" y="1010"/>
                  <a:pt x="1659" y="1012"/>
                  <a:pt x="1642" y="1009"/>
                </a:cubicBezTo>
                <a:cubicBezTo>
                  <a:pt x="1625" y="1006"/>
                  <a:pt x="1611" y="972"/>
                  <a:pt x="1593" y="982"/>
                </a:cubicBezTo>
                <a:cubicBezTo>
                  <a:pt x="1575" y="992"/>
                  <a:pt x="1555" y="1048"/>
                  <a:pt x="1536" y="1067"/>
                </a:cubicBezTo>
                <a:cubicBezTo>
                  <a:pt x="1517" y="1086"/>
                  <a:pt x="1498" y="1090"/>
                  <a:pt x="1479" y="1095"/>
                </a:cubicBezTo>
                <a:cubicBezTo>
                  <a:pt x="1460" y="1100"/>
                  <a:pt x="1442" y="1100"/>
                  <a:pt x="1423" y="1095"/>
                </a:cubicBezTo>
                <a:cubicBezTo>
                  <a:pt x="1404" y="1090"/>
                  <a:pt x="1387" y="1075"/>
                  <a:pt x="1366" y="1067"/>
                </a:cubicBezTo>
                <a:cubicBezTo>
                  <a:pt x="1345" y="1059"/>
                  <a:pt x="1329" y="1046"/>
                  <a:pt x="1298" y="1049"/>
                </a:cubicBezTo>
                <a:cubicBezTo>
                  <a:pt x="1267" y="1052"/>
                  <a:pt x="1213" y="1068"/>
                  <a:pt x="1182" y="1085"/>
                </a:cubicBezTo>
                <a:cubicBezTo>
                  <a:pt x="1151" y="1102"/>
                  <a:pt x="1136" y="1130"/>
                  <a:pt x="1111" y="1152"/>
                </a:cubicBezTo>
                <a:cubicBezTo>
                  <a:pt x="1086" y="1174"/>
                  <a:pt x="1062" y="1189"/>
                  <a:pt x="1034" y="1217"/>
                </a:cubicBezTo>
                <a:cubicBezTo>
                  <a:pt x="1006" y="1245"/>
                  <a:pt x="976" y="1280"/>
                  <a:pt x="941" y="1322"/>
                </a:cubicBezTo>
                <a:cubicBezTo>
                  <a:pt x="906" y="1364"/>
                  <a:pt x="862" y="1427"/>
                  <a:pt x="824" y="1469"/>
                </a:cubicBezTo>
                <a:cubicBezTo>
                  <a:pt x="786" y="1511"/>
                  <a:pt x="761" y="1540"/>
                  <a:pt x="714" y="1577"/>
                </a:cubicBezTo>
                <a:cubicBezTo>
                  <a:pt x="667" y="1614"/>
                  <a:pt x="609" y="1664"/>
                  <a:pt x="544" y="1691"/>
                </a:cubicBezTo>
                <a:cubicBezTo>
                  <a:pt x="479" y="1718"/>
                  <a:pt x="393" y="1740"/>
                  <a:pt x="322" y="1740"/>
                </a:cubicBezTo>
                <a:cubicBezTo>
                  <a:pt x="251" y="1740"/>
                  <a:pt x="166" y="1718"/>
                  <a:pt x="118" y="1691"/>
                </a:cubicBezTo>
                <a:cubicBezTo>
                  <a:pt x="70" y="1664"/>
                  <a:pt x="52" y="1624"/>
                  <a:pt x="33" y="1577"/>
                </a:cubicBezTo>
                <a:cubicBezTo>
                  <a:pt x="14" y="1530"/>
                  <a:pt x="0" y="1454"/>
                  <a:pt x="5" y="1407"/>
                </a:cubicBezTo>
                <a:cubicBezTo>
                  <a:pt x="10" y="1360"/>
                  <a:pt x="48" y="1322"/>
                  <a:pt x="62" y="1294"/>
                </a:cubicBezTo>
                <a:cubicBezTo>
                  <a:pt x="76" y="1266"/>
                  <a:pt x="95" y="1227"/>
                  <a:pt x="90" y="1237"/>
                </a:cubicBezTo>
                <a:cubicBezTo>
                  <a:pt x="85" y="1247"/>
                  <a:pt x="43" y="1315"/>
                  <a:pt x="34" y="1353"/>
                </a:cubicBezTo>
                <a:cubicBezTo>
                  <a:pt x="25" y="1391"/>
                  <a:pt x="24" y="1422"/>
                  <a:pt x="33" y="1464"/>
                </a:cubicBezTo>
                <a:cubicBezTo>
                  <a:pt x="42" y="1506"/>
                  <a:pt x="60" y="1571"/>
                  <a:pt x="90" y="1606"/>
                </a:cubicBezTo>
                <a:cubicBezTo>
                  <a:pt x="120" y="1641"/>
                  <a:pt x="176" y="1659"/>
                  <a:pt x="214" y="1673"/>
                </a:cubicBezTo>
                <a:cubicBezTo>
                  <a:pt x="252" y="1687"/>
                  <a:pt x="286" y="1687"/>
                  <a:pt x="316" y="1690"/>
                </a:cubicBezTo>
                <a:cubicBezTo>
                  <a:pt x="346" y="1693"/>
                  <a:pt x="371" y="1695"/>
                  <a:pt x="394" y="1693"/>
                </a:cubicBezTo>
                <a:cubicBezTo>
                  <a:pt x="417" y="1691"/>
                  <a:pt x="421" y="1695"/>
                  <a:pt x="454" y="1681"/>
                </a:cubicBezTo>
                <a:cubicBezTo>
                  <a:pt x="487" y="1667"/>
                  <a:pt x="550" y="1637"/>
                  <a:pt x="595" y="1609"/>
                </a:cubicBezTo>
                <a:cubicBezTo>
                  <a:pt x="640" y="1581"/>
                  <a:pt x="690" y="1539"/>
                  <a:pt x="722" y="1510"/>
                </a:cubicBezTo>
                <a:cubicBezTo>
                  <a:pt x="754" y="1481"/>
                  <a:pt x="754" y="1480"/>
                  <a:pt x="790" y="1435"/>
                </a:cubicBezTo>
                <a:cubicBezTo>
                  <a:pt x="826" y="1390"/>
                  <a:pt x="897" y="1294"/>
                  <a:pt x="941" y="1237"/>
                </a:cubicBezTo>
                <a:cubicBezTo>
                  <a:pt x="985" y="1180"/>
                  <a:pt x="1022" y="1134"/>
                  <a:pt x="1054" y="1095"/>
                </a:cubicBezTo>
                <a:cubicBezTo>
                  <a:pt x="1086" y="1056"/>
                  <a:pt x="1104" y="1026"/>
                  <a:pt x="1134" y="1001"/>
                </a:cubicBezTo>
                <a:cubicBezTo>
                  <a:pt x="1164" y="976"/>
                  <a:pt x="1210" y="958"/>
                  <a:pt x="1234" y="945"/>
                </a:cubicBezTo>
                <a:cubicBezTo>
                  <a:pt x="1258" y="932"/>
                  <a:pt x="1254" y="930"/>
                  <a:pt x="1281" y="925"/>
                </a:cubicBezTo>
                <a:cubicBezTo>
                  <a:pt x="1308" y="920"/>
                  <a:pt x="1356" y="908"/>
                  <a:pt x="1394" y="913"/>
                </a:cubicBezTo>
                <a:cubicBezTo>
                  <a:pt x="1432" y="918"/>
                  <a:pt x="1480" y="947"/>
                  <a:pt x="1508" y="954"/>
                </a:cubicBezTo>
                <a:cubicBezTo>
                  <a:pt x="1536" y="961"/>
                  <a:pt x="1550" y="963"/>
                  <a:pt x="1564" y="954"/>
                </a:cubicBezTo>
                <a:cubicBezTo>
                  <a:pt x="1578" y="945"/>
                  <a:pt x="1584" y="916"/>
                  <a:pt x="1593" y="897"/>
                </a:cubicBezTo>
                <a:cubicBezTo>
                  <a:pt x="1602" y="878"/>
                  <a:pt x="1612" y="854"/>
                  <a:pt x="1621" y="840"/>
                </a:cubicBezTo>
                <a:cubicBezTo>
                  <a:pt x="1630" y="826"/>
                  <a:pt x="1640" y="812"/>
                  <a:pt x="1649" y="812"/>
                </a:cubicBezTo>
                <a:cubicBezTo>
                  <a:pt x="1658" y="812"/>
                  <a:pt x="1664" y="831"/>
                  <a:pt x="1678" y="840"/>
                </a:cubicBezTo>
                <a:cubicBezTo>
                  <a:pt x="1692" y="849"/>
                  <a:pt x="1717" y="875"/>
                  <a:pt x="1734" y="869"/>
                </a:cubicBezTo>
                <a:cubicBezTo>
                  <a:pt x="1751" y="863"/>
                  <a:pt x="1772" y="837"/>
                  <a:pt x="1779" y="805"/>
                </a:cubicBezTo>
                <a:cubicBezTo>
                  <a:pt x="1786" y="773"/>
                  <a:pt x="1776" y="716"/>
                  <a:pt x="1779" y="677"/>
                </a:cubicBezTo>
                <a:cubicBezTo>
                  <a:pt x="1782" y="638"/>
                  <a:pt x="1787" y="607"/>
                  <a:pt x="1794" y="573"/>
                </a:cubicBezTo>
                <a:cubicBezTo>
                  <a:pt x="1801" y="539"/>
                  <a:pt x="1827" y="483"/>
                  <a:pt x="1819" y="472"/>
                </a:cubicBezTo>
                <a:cubicBezTo>
                  <a:pt x="1811" y="461"/>
                  <a:pt x="1779" y="478"/>
                  <a:pt x="1746" y="505"/>
                </a:cubicBezTo>
                <a:cubicBezTo>
                  <a:pt x="1713" y="532"/>
                  <a:pt x="1658" y="580"/>
                  <a:pt x="1623" y="636"/>
                </a:cubicBezTo>
                <a:cubicBezTo>
                  <a:pt x="1588" y="692"/>
                  <a:pt x="1548" y="780"/>
                  <a:pt x="1536" y="840"/>
                </a:cubicBezTo>
                <a:cubicBezTo>
                  <a:pt x="1524" y="900"/>
                  <a:pt x="1531" y="959"/>
                  <a:pt x="1550" y="997"/>
                </a:cubicBezTo>
                <a:cubicBezTo>
                  <a:pt x="1569" y="1035"/>
                  <a:pt x="1609" y="1069"/>
                  <a:pt x="1649" y="1067"/>
                </a:cubicBezTo>
                <a:cubicBezTo>
                  <a:pt x="1689" y="1065"/>
                  <a:pt x="1751" y="1023"/>
                  <a:pt x="1791" y="982"/>
                </a:cubicBezTo>
                <a:cubicBezTo>
                  <a:pt x="1831" y="941"/>
                  <a:pt x="1866" y="891"/>
                  <a:pt x="1888" y="819"/>
                </a:cubicBezTo>
                <a:cubicBezTo>
                  <a:pt x="1910" y="747"/>
                  <a:pt x="1915" y="621"/>
                  <a:pt x="1921" y="548"/>
                </a:cubicBezTo>
                <a:cubicBezTo>
                  <a:pt x="1927" y="475"/>
                  <a:pt x="1920" y="422"/>
                  <a:pt x="1922" y="381"/>
                </a:cubicBezTo>
                <a:cubicBezTo>
                  <a:pt x="1924" y="340"/>
                  <a:pt x="1930" y="330"/>
                  <a:pt x="1933" y="302"/>
                </a:cubicBezTo>
                <a:cubicBezTo>
                  <a:pt x="1936" y="274"/>
                  <a:pt x="1947" y="208"/>
                  <a:pt x="1938" y="213"/>
                </a:cubicBezTo>
                <a:cubicBezTo>
                  <a:pt x="1929" y="218"/>
                  <a:pt x="1891" y="306"/>
                  <a:pt x="1876" y="330"/>
                </a:cubicBezTo>
                <a:cubicBezTo>
                  <a:pt x="1861" y="354"/>
                  <a:pt x="1861" y="355"/>
                  <a:pt x="1848" y="358"/>
                </a:cubicBezTo>
                <a:cubicBezTo>
                  <a:pt x="1835" y="361"/>
                  <a:pt x="1811" y="346"/>
                  <a:pt x="1797" y="346"/>
                </a:cubicBezTo>
                <a:cubicBezTo>
                  <a:pt x="1783" y="346"/>
                  <a:pt x="1770" y="356"/>
                  <a:pt x="1763" y="358"/>
                </a:cubicBezTo>
                <a:close/>
              </a:path>
            </a:pathLst>
          </a:custGeom>
          <a:gradFill rotWithShape="0">
            <a:gsLst>
              <a:gs pos="0">
                <a:schemeClr val="bg1"/>
              </a:gs>
              <a:gs pos="100000">
                <a:schemeClr val="accent1"/>
              </a:gs>
            </a:gsLst>
            <a:lin ang="5400000" scaled="1"/>
          </a:gradFill>
          <a:ln>
            <a:noFill/>
          </a:ln>
          <a:effectLst>
            <a:prstShdw prst="shdw13" dist="53882" dir="13500000">
              <a:srgbClr val="808080">
                <a:alpha val="50000"/>
              </a:srgbClr>
            </a:prstShdw>
          </a:effectLst>
          <a:extLst>
            <a:ext uri="{91240B29-F687-4F45-9708-019B960494DF}">
              <a14:hiddenLine xmlns:a14="http://schemas.microsoft.com/office/drawing/2010/main" w="12700">
                <a:solidFill>
                  <a:srgbClr val="000000"/>
                </a:solidFill>
                <a:round/>
                <a:headEnd/>
                <a:tailEnd/>
              </a14:hiddenLine>
            </a:ext>
          </a:extLst>
        </p:spPr>
        <p:txBody>
          <a:bodyPr wrap="none" anchor="ctr"/>
          <a:lstStyle/>
          <a:p>
            <a:pPr fontAlgn="base">
              <a:spcBef>
                <a:spcPct val="0"/>
              </a:spcBef>
              <a:spcAft>
                <a:spcPct val="0"/>
              </a:spcAft>
            </a:pPr>
            <a:endParaRPr lang="fa-IR" sz="2400" smtClean="0">
              <a:solidFill>
                <a:srgbClr val="003300"/>
              </a:solidFill>
              <a:latin typeface="Times New Roman" pitchFamily="18" charset="0"/>
              <a:cs typeface="Arial" pitchFamily="34" charset="0"/>
            </a:endParaRPr>
          </a:p>
        </p:txBody>
      </p:sp>
      <p:sp>
        <p:nvSpPr>
          <p:cNvPr id="104453" name="Freeform 5"/>
          <p:cNvSpPr>
            <a:spLocks/>
          </p:cNvSpPr>
          <p:nvPr/>
        </p:nvSpPr>
        <p:spPr bwMode="ltGray">
          <a:xfrm>
            <a:off x="5380038" y="1254125"/>
            <a:ext cx="100012" cy="295275"/>
          </a:xfrm>
          <a:custGeom>
            <a:avLst/>
            <a:gdLst>
              <a:gd name="T0" fmla="*/ 146168332 w 63"/>
              <a:gd name="T1" fmla="*/ 22682200 h 186"/>
              <a:gd name="T2" fmla="*/ 75604310 w 63"/>
              <a:gd name="T3" fmla="*/ 95765938 h 186"/>
              <a:gd name="T4" fmla="*/ 47881936 w 63"/>
              <a:gd name="T5" fmla="*/ 330141263 h 186"/>
              <a:gd name="T6" fmla="*/ 7559637 w 63"/>
              <a:gd name="T7" fmla="*/ 463708750 h 186"/>
              <a:gd name="T8" fmla="*/ 90725171 w 63"/>
              <a:gd name="T9" fmla="*/ 367942813 h 186"/>
              <a:gd name="T10" fmla="*/ 146168332 w 63"/>
              <a:gd name="T11" fmla="*/ 236894688 h 186"/>
              <a:gd name="T12" fmla="*/ 146168332 w 63"/>
              <a:gd name="T13" fmla="*/ 22682200 h 186"/>
              <a:gd name="T14" fmla="*/ 0 60000 65536"/>
              <a:gd name="T15" fmla="*/ 0 60000 65536"/>
              <a:gd name="T16" fmla="*/ 0 60000 65536"/>
              <a:gd name="T17" fmla="*/ 0 60000 65536"/>
              <a:gd name="T18" fmla="*/ 0 60000 65536"/>
              <a:gd name="T19" fmla="*/ 0 60000 65536"/>
              <a:gd name="T20" fmla="*/ 0 60000 65536"/>
              <a:gd name="T21" fmla="*/ 0 w 63"/>
              <a:gd name="T22" fmla="*/ 0 h 186"/>
              <a:gd name="T23" fmla="*/ 63 w 63"/>
              <a:gd name="T24" fmla="*/ 186 h 1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86">
                <a:moveTo>
                  <a:pt x="58" y="9"/>
                </a:moveTo>
                <a:cubicBezTo>
                  <a:pt x="53" y="0"/>
                  <a:pt x="37" y="18"/>
                  <a:pt x="30" y="38"/>
                </a:cubicBezTo>
                <a:cubicBezTo>
                  <a:pt x="23" y="58"/>
                  <a:pt x="23" y="107"/>
                  <a:pt x="19" y="131"/>
                </a:cubicBezTo>
                <a:cubicBezTo>
                  <a:pt x="15" y="155"/>
                  <a:pt x="0" y="182"/>
                  <a:pt x="3" y="184"/>
                </a:cubicBezTo>
                <a:cubicBezTo>
                  <a:pt x="6" y="186"/>
                  <a:pt x="27" y="161"/>
                  <a:pt x="36" y="146"/>
                </a:cubicBezTo>
                <a:cubicBezTo>
                  <a:pt x="45" y="131"/>
                  <a:pt x="54" y="117"/>
                  <a:pt x="58" y="94"/>
                </a:cubicBezTo>
                <a:cubicBezTo>
                  <a:pt x="62" y="71"/>
                  <a:pt x="63" y="18"/>
                  <a:pt x="58" y="9"/>
                </a:cubicBezTo>
                <a:close/>
              </a:path>
            </a:pathLst>
          </a:custGeom>
          <a:gradFill rotWithShape="0">
            <a:gsLst>
              <a:gs pos="0">
                <a:schemeClr val="bg1"/>
              </a:gs>
              <a:gs pos="100000">
                <a:schemeClr val="accent1"/>
              </a:gs>
            </a:gsLst>
            <a:lin ang="5400000" scaled="1"/>
          </a:gradFill>
          <a:ln>
            <a:noFill/>
          </a:ln>
          <a:effectLst>
            <a:prstShdw prst="shdw13" dist="53882" dir="13500000">
              <a:srgbClr val="808080">
                <a:alpha val="50000"/>
              </a:srgbClr>
            </a:prstShdw>
          </a:effectLst>
          <a:extLst>
            <a:ext uri="{91240B29-F687-4F45-9708-019B960494DF}">
              <a14:hiddenLine xmlns:a14="http://schemas.microsoft.com/office/drawing/2010/main" w="12700">
                <a:solidFill>
                  <a:srgbClr val="000000"/>
                </a:solidFill>
                <a:round/>
                <a:headEnd/>
                <a:tailEnd/>
              </a14:hiddenLine>
            </a:ext>
          </a:extLst>
        </p:spPr>
        <p:txBody>
          <a:bodyPr wrap="none" anchor="ctr"/>
          <a:lstStyle/>
          <a:p>
            <a:pPr fontAlgn="base">
              <a:spcBef>
                <a:spcPct val="0"/>
              </a:spcBef>
              <a:spcAft>
                <a:spcPct val="0"/>
              </a:spcAft>
            </a:pPr>
            <a:endParaRPr lang="fa-IR" sz="2400" smtClean="0">
              <a:solidFill>
                <a:srgbClr val="003300"/>
              </a:solidFill>
              <a:latin typeface="Times New Roman" pitchFamily="18" charset="0"/>
              <a:cs typeface="Arial" pitchFamily="34" charset="0"/>
            </a:endParaRPr>
          </a:p>
        </p:txBody>
      </p:sp>
      <p:sp>
        <p:nvSpPr>
          <p:cNvPr id="104454" name="Freeform 6"/>
          <p:cNvSpPr>
            <a:spLocks/>
          </p:cNvSpPr>
          <p:nvPr/>
        </p:nvSpPr>
        <p:spPr bwMode="ltGray">
          <a:xfrm>
            <a:off x="5334000" y="1581150"/>
            <a:ext cx="182563" cy="228600"/>
          </a:xfrm>
          <a:custGeom>
            <a:avLst/>
            <a:gdLst>
              <a:gd name="T0" fmla="*/ 219254988 w 115"/>
              <a:gd name="T1" fmla="*/ 5040313 h 144"/>
              <a:gd name="T2" fmla="*/ 231855010 w 115"/>
              <a:gd name="T3" fmla="*/ 113406238 h 144"/>
              <a:gd name="T4" fmla="*/ 216734031 w 115"/>
              <a:gd name="T5" fmla="*/ 186491563 h 144"/>
              <a:gd name="T6" fmla="*/ 151209789 w 115"/>
              <a:gd name="T7" fmla="*/ 189010925 h 144"/>
              <a:gd name="T8" fmla="*/ 105846852 w 115"/>
              <a:gd name="T9" fmla="*/ 239414050 h 144"/>
              <a:gd name="T10" fmla="*/ 75604895 w 115"/>
              <a:gd name="T11" fmla="*/ 289817175 h 144"/>
              <a:gd name="T12" fmla="*/ 37803241 w 115"/>
              <a:gd name="T13" fmla="*/ 216733438 h 144"/>
              <a:gd name="T14" fmla="*/ 52924220 w 115"/>
              <a:gd name="T15" fmla="*/ 128527175 h 144"/>
              <a:gd name="T16" fmla="*/ 5040326 w 115"/>
              <a:gd name="T17" fmla="*/ 219252800 h 144"/>
              <a:gd name="T18" fmla="*/ 20161305 w 115"/>
              <a:gd name="T19" fmla="*/ 317539688 h 144"/>
              <a:gd name="T20" fmla="*/ 75604895 w 115"/>
              <a:gd name="T21" fmla="*/ 360383138 h 144"/>
              <a:gd name="T22" fmla="*/ 128529115 w 115"/>
              <a:gd name="T23" fmla="*/ 294857488 h 144"/>
              <a:gd name="T24" fmla="*/ 166330768 w 115"/>
              <a:gd name="T25" fmla="*/ 239414050 h 144"/>
              <a:gd name="T26" fmla="*/ 219254988 w 115"/>
              <a:gd name="T27" fmla="*/ 289817175 h 144"/>
              <a:gd name="T28" fmla="*/ 289819556 w 115"/>
              <a:gd name="T29" fmla="*/ 146169063 h 144"/>
              <a:gd name="T30" fmla="*/ 219254988 w 115"/>
              <a:gd name="T31" fmla="*/ 5040313 h 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
              <a:gd name="T49" fmla="*/ 0 h 144"/>
              <a:gd name="T50" fmla="*/ 115 w 115"/>
              <a:gd name="T51" fmla="*/ 144 h 1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 h="144">
                <a:moveTo>
                  <a:pt x="87" y="2"/>
                </a:moveTo>
                <a:cubicBezTo>
                  <a:pt x="83" y="0"/>
                  <a:pt x="92" y="33"/>
                  <a:pt x="92" y="45"/>
                </a:cubicBezTo>
                <a:cubicBezTo>
                  <a:pt x="92" y="57"/>
                  <a:pt x="91" y="69"/>
                  <a:pt x="86" y="74"/>
                </a:cubicBezTo>
                <a:cubicBezTo>
                  <a:pt x="81" y="79"/>
                  <a:pt x="67" y="72"/>
                  <a:pt x="60" y="75"/>
                </a:cubicBezTo>
                <a:cubicBezTo>
                  <a:pt x="53" y="78"/>
                  <a:pt x="47" y="88"/>
                  <a:pt x="42" y="95"/>
                </a:cubicBezTo>
                <a:cubicBezTo>
                  <a:pt x="37" y="102"/>
                  <a:pt x="34" y="116"/>
                  <a:pt x="30" y="115"/>
                </a:cubicBezTo>
                <a:cubicBezTo>
                  <a:pt x="26" y="114"/>
                  <a:pt x="16" y="97"/>
                  <a:pt x="15" y="86"/>
                </a:cubicBezTo>
                <a:cubicBezTo>
                  <a:pt x="14" y="75"/>
                  <a:pt x="23" y="51"/>
                  <a:pt x="21" y="51"/>
                </a:cubicBezTo>
                <a:cubicBezTo>
                  <a:pt x="19" y="51"/>
                  <a:pt x="4" y="75"/>
                  <a:pt x="2" y="87"/>
                </a:cubicBezTo>
                <a:cubicBezTo>
                  <a:pt x="0" y="99"/>
                  <a:pt x="3" y="117"/>
                  <a:pt x="8" y="126"/>
                </a:cubicBezTo>
                <a:cubicBezTo>
                  <a:pt x="13" y="135"/>
                  <a:pt x="23" y="144"/>
                  <a:pt x="30" y="143"/>
                </a:cubicBezTo>
                <a:cubicBezTo>
                  <a:pt x="37" y="142"/>
                  <a:pt x="45" y="125"/>
                  <a:pt x="51" y="117"/>
                </a:cubicBezTo>
                <a:cubicBezTo>
                  <a:pt x="57" y="109"/>
                  <a:pt x="60" y="95"/>
                  <a:pt x="66" y="95"/>
                </a:cubicBezTo>
                <a:cubicBezTo>
                  <a:pt x="72" y="95"/>
                  <a:pt x="79" y="121"/>
                  <a:pt x="87" y="115"/>
                </a:cubicBezTo>
                <a:cubicBezTo>
                  <a:pt x="95" y="109"/>
                  <a:pt x="115" y="77"/>
                  <a:pt x="115" y="58"/>
                </a:cubicBezTo>
                <a:cubicBezTo>
                  <a:pt x="115" y="39"/>
                  <a:pt x="92" y="4"/>
                  <a:pt x="87" y="2"/>
                </a:cubicBezTo>
                <a:close/>
              </a:path>
            </a:pathLst>
          </a:custGeom>
          <a:gradFill rotWithShape="0">
            <a:gsLst>
              <a:gs pos="0">
                <a:schemeClr val="bg1"/>
              </a:gs>
              <a:gs pos="100000">
                <a:schemeClr val="accent1"/>
              </a:gs>
            </a:gsLst>
            <a:lin ang="5400000" scaled="1"/>
          </a:gradFill>
          <a:ln>
            <a:noFill/>
          </a:ln>
          <a:effectLst>
            <a:prstShdw prst="shdw13" dist="53882" dir="13500000">
              <a:srgbClr val="808080">
                <a:alpha val="50000"/>
              </a:srgbClr>
            </a:prstShdw>
          </a:effectLst>
          <a:extLst>
            <a:ext uri="{91240B29-F687-4F45-9708-019B960494DF}">
              <a14:hiddenLine xmlns:a14="http://schemas.microsoft.com/office/drawing/2010/main" w="12700">
                <a:solidFill>
                  <a:srgbClr val="000000"/>
                </a:solidFill>
                <a:round/>
                <a:headEnd/>
                <a:tailEnd/>
              </a14:hiddenLine>
            </a:ext>
          </a:extLst>
        </p:spPr>
        <p:txBody>
          <a:bodyPr wrap="none" anchor="ctr"/>
          <a:lstStyle/>
          <a:p>
            <a:pPr fontAlgn="base">
              <a:spcBef>
                <a:spcPct val="0"/>
              </a:spcBef>
              <a:spcAft>
                <a:spcPct val="0"/>
              </a:spcAft>
            </a:pPr>
            <a:endParaRPr lang="fa-IR" sz="2400" smtClean="0">
              <a:solidFill>
                <a:srgbClr val="003300"/>
              </a:solidFill>
              <a:latin typeface="Times New Roman" pitchFamily="18" charset="0"/>
              <a:cs typeface="Arial" pitchFamily="34" charset="0"/>
            </a:endParaRPr>
          </a:p>
        </p:txBody>
      </p:sp>
      <p:sp>
        <p:nvSpPr>
          <p:cNvPr id="104455" name="Freeform 7"/>
          <p:cNvSpPr>
            <a:spLocks/>
          </p:cNvSpPr>
          <p:nvPr/>
        </p:nvSpPr>
        <p:spPr bwMode="ltGray">
          <a:xfrm>
            <a:off x="3824288" y="925513"/>
            <a:ext cx="1377950" cy="1974850"/>
          </a:xfrm>
          <a:custGeom>
            <a:avLst/>
            <a:gdLst>
              <a:gd name="T0" fmla="*/ 1401206875 w 868"/>
              <a:gd name="T1" fmla="*/ 1045864050 h 1244"/>
              <a:gd name="T2" fmla="*/ 1685985325 w 868"/>
              <a:gd name="T3" fmla="*/ 831651563 h 1244"/>
              <a:gd name="T4" fmla="*/ 1892638138 w 868"/>
              <a:gd name="T5" fmla="*/ 637598738 h 1244"/>
              <a:gd name="T6" fmla="*/ 2043847513 w 868"/>
              <a:gd name="T7" fmla="*/ 330141263 h 1244"/>
              <a:gd name="T8" fmla="*/ 2116931250 w 868"/>
              <a:gd name="T9" fmla="*/ 115927188 h 1244"/>
              <a:gd name="T10" fmla="*/ 2147483647 w 868"/>
              <a:gd name="T11" fmla="*/ 45362813 h 1244"/>
              <a:gd name="T12" fmla="*/ 2124492513 w 868"/>
              <a:gd name="T13" fmla="*/ 395663738 h 1244"/>
              <a:gd name="T14" fmla="*/ 2116931250 w 868"/>
              <a:gd name="T15" fmla="*/ 902215938 h 1244"/>
              <a:gd name="T16" fmla="*/ 2043847513 w 868"/>
              <a:gd name="T17" fmla="*/ 1401206875 h 1244"/>
              <a:gd name="T18" fmla="*/ 1829633438 w 868"/>
              <a:gd name="T19" fmla="*/ 1973281550 h 1244"/>
              <a:gd name="T20" fmla="*/ 1565017825 w 868"/>
              <a:gd name="T21" fmla="*/ 2147483647 h 1244"/>
              <a:gd name="T22" fmla="*/ 1524695325 w 868"/>
              <a:gd name="T23" fmla="*/ 2147483647 h 1244"/>
              <a:gd name="T24" fmla="*/ 1479332513 w 868"/>
              <a:gd name="T25" fmla="*/ 2147483647 h 1244"/>
              <a:gd name="T26" fmla="*/ 1360884375 w 868"/>
              <a:gd name="T27" fmla="*/ 2147483647 h 1244"/>
              <a:gd name="T28" fmla="*/ 1247476550 w 868"/>
              <a:gd name="T29" fmla="*/ 2147483647 h 1244"/>
              <a:gd name="T30" fmla="*/ 1126509050 w 868"/>
              <a:gd name="T31" fmla="*/ 1998483113 h 1244"/>
              <a:gd name="T32" fmla="*/ 1101307488 w 868"/>
              <a:gd name="T33" fmla="*/ 1945560625 h 1244"/>
              <a:gd name="T34" fmla="*/ 1083667188 w 868"/>
              <a:gd name="T35" fmla="*/ 1859875313 h 1244"/>
              <a:gd name="T36" fmla="*/ 1118949375 w 868"/>
              <a:gd name="T37" fmla="*/ 1383566575 h 1244"/>
              <a:gd name="T38" fmla="*/ 1330642500 w 868"/>
              <a:gd name="T39" fmla="*/ 902215938 h 1244"/>
              <a:gd name="T40" fmla="*/ 1471771250 w 868"/>
              <a:gd name="T41" fmla="*/ 617437488 h 1244"/>
              <a:gd name="T42" fmla="*/ 1759069063 w 868"/>
              <a:gd name="T43" fmla="*/ 330141263 h 1244"/>
              <a:gd name="T44" fmla="*/ 1701106263 w 868"/>
              <a:gd name="T45" fmla="*/ 1060984988 h 1244"/>
              <a:gd name="T46" fmla="*/ 1685985325 w 868"/>
              <a:gd name="T47" fmla="*/ 1474292200 h 1244"/>
              <a:gd name="T48" fmla="*/ 1544856575 w 868"/>
              <a:gd name="T49" fmla="*/ 1912797800 h 1244"/>
              <a:gd name="T50" fmla="*/ 1471771250 w 868"/>
              <a:gd name="T51" fmla="*/ 2046366875 h 1244"/>
              <a:gd name="T52" fmla="*/ 1426408438 w 868"/>
              <a:gd name="T53" fmla="*/ 2116931250 h 1244"/>
              <a:gd name="T54" fmla="*/ 1126509050 w 868"/>
              <a:gd name="T55" fmla="*/ 2147483647 h 1244"/>
              <a:gd name="T56" fmla="*/ 924898138 w 868"/>
              <a:gd name="T57" fmla="*/ 2147483647 h 1244"/>
              <a:gd name="T58" fmla="*/ 758567825 w 868"/>
              <a:gd name="T59" fmla="*/ 2147483647 h 1244"/>
              <a:gd name="T60" fmla="*/ 551913425 w 868"/>
              <a:gd name="T61" fmla="*/ 2147483647 h 1244"/>
              <a:gd name="T62" fmla="*/ 330141263 w 868"/>
              <a:gd name="T63" fmla="*/ 2147483647 h 1244"/>
              <a:gd name="T64" fmla="*/ 27722513 w 868"/>
              <a:gd name="T65" fmla="*/ 2147483647 h 1244"/>
              <a:gd name="T66" fmla="*/ 161290000 w 868"/>
              <a:gd name="T67" fmla="*/ 2147483647 h 1244"/>
              <a:gd name="T68" fmla="*/ 400705638 w 868"/>
              <a:gd name="T69" fmla="*/ 2147483647 h 1244"/>
              <a:gd name="T70" fmla="*/ 688003450 w 868"/>
              <a:gd name="T71" fmla="*/ 2147483647 h 1244"/>
              <a:gd name="T72" fmla="*/ 945059388 w 868"/>
              <a:gd name="T73" fmla="*/ 2147483647 h 1244"/>
              <a:gd name="T74" fmla="*/ 1197073425 w 868"/>
              <a:gd name="T75" fmla="*/ 2079128113 h 1244"/>
              <a:gd name="T76" fmla="*/ 1338203763 w 868"/>
              <a:gd name="T77" fmla="*/ 2028724988 h 1244"/>
              <a:gd name="T78" fmla="*/ 1512093750 w 868"/>
              <a:gd name="T79" fmla="*/ 1776709363 h 1244"/>
              <a:gd name="T80" fmla="*/ 1590219388 w 868"/>
              <a:gd name="T81" fmla="*/ 1262597488 h 1244"/>
              <a:gd name="T82" fmla="*/ 1615420950 w 868"/>
              <a:gd name="T83" fmla="*/ 902215938 h 1244"/>
              <a:gd name="T84" fmla="*/ 1660783763 w 868"/>
              <a:gd name="T85" fmla="*/ 597276238 h 1244"/>
              <a:gd name="T86" fmla="*/ 1559977513 w 868"/>
              <a:gd name="T87" fmla="*/ 647680950 h 1244"/>
              <a:gd name="T88" fmla="*/ 1290320000 w 868"/>
              <a:gd name="T89" fmla="*/ 1176912175 h 1244"/>
              <a:gd name="T90" fmla="*/ 1186992800 w 868"/>
              <a:gd name="T91" fmla="*/ 1615419363 h 1244"/>
              <a:gd name="T92" fmla="*/ 1207154050 w 868"/>
              <a:gd name="T93" fmla="*/ 1958160613 h 1244"/>
              <a:gd name="T94" fmla="*/ 1277718425 w 868"/>
              <a:gd name="T95" fmla="*/ 2137092500 h 1244"/>
              <a:gd name="T96" fmla="*/ 1305440938 w 868"/>
              <a:gd name="T97" fmla="*/ 2147483647 h 1244"/>
              <a:gd name="T98" fmla="*/ 1340723125 w 868"/>
              <a:gd name="T99" fmla="*/ 2147483647 h 1244"/>
              <a:gd name="T100" fmla="*/ 1615420950 w 868"/>
              <a:gd name="T101" fmla="*/ 2046366875 h 1244"/>
              <a:gd name="T102" fmla="*/ 1829633438 w 868"/>
              <a:gd name="T103" fmla="*/ 1688504688 h 1244"/>
              <a:gd name="T104" fmla="*/ 1973283138 w 868"/>
              <a:gd name="T105" fmla="*/ 1260078125 h 1244"/>
              <a:gd name="T106" fmla="*/ 1993444388 w 868"/>
              <a:gd name="T107" fmla="*/ 819049988 h 1244"/>
              <a:gd name="T108" fmla="*/ 1983363763 w 868"/>
              <a:gd name="T109" fmla="*/ 627518113 h 1244"/>
              <a:gd name="T110" fmla="*/ 1882557513 w 868"/>
              <a:gd name="T111" fmla="*/ 819049988 h 1244"/>
              <a:gd name="T112" fmla="*/ 1771670638 w 868"/>
              <a:gd name="T113" fmla="*/ 899694988 h 1244"/>
              <a:gd name="T114" fmla="*/ 1401206875 w 868"/>
              <a:gd name="T115" fmla="*/ 1045864050 h 12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68"/>
              <a:gd name="T175" fmla="*/ 0 h 1244"/>
              <a:gd name="T176" fmla="*/ 868 w 868"/>
              <a:gd name="T177" fmla="*/ 1244 h 12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68" h="1244">
                <a:moveTo>
                  <a:pt x="556" y="415"/>
                </a:moveTo>
                <a:cubicBezTo>
                  <a:pt x="551" y="410"/>
                  <a:pt x="637" y="357"/>
                  <a:pt x="669" y="330"/>
                </a:cubicBezTo>
                <a:cubicBezTo>
                  <a:pt x="701" y="303"/>
                  <a:pt x="727" y="286"/>
                  <a:pt x="751" y="253"/>
                </a:cubicBezTo>
                <a:cubicBezTo>
                  <a:pt x="775" y="220"/>
                  <a:pt x="796" y="165"/>
                  <a:pt x="811" y="131"/>
                </a:cubicBezTo>
                <a:cubicBezTo>
                  <a:pt x="826" y="97"/>
                  <a:pt x="831" y="65"/>
                  <a:pt x="840" y="46"/>
                </a:cubicBezTo>
                <a:cubicBezTo>
                  <a:pt x="849" y="27"/>
                  <a:pt x="868" y="0"/>
                  <a:pt x="868" y="18"/>
                </a:cubicBezTo>
                <a:cubicBezTo>
                  <a:pt x="868" y="36"/>
                  <a:pt x="848" y="100"/>
                  <a:pt x="843" y="157"/>
                </a:cubicBezTo>
                <a:cubicBezTo>
                  <a:pt x="838" y="214"/>
                  <a:pt x="845" y="292"/>
                  <a:pt x="840" y="358"/>
                </a:cubicBezTo>
                <a:cubicBezTo>
                  <a:pt x="835" y="424"/>
                  <a:pt x="830" y="485"/>
                  <a:pt x="811" y="556"/>
                </a:cubicBezTo>
                <a:cubicBezTo>
                  <a:pt x="792" y="627"/>
                  <a:pt x="758" y="726"/>
                  <a:pt x="726" y="783"/>
                </a:cubicBezTo>
                <a:cubicBezTo>
                  <a:pt x="694" y="840"/>
                  <a:pt x="641" y="877"/>
                  <a:pt x="621" y="898"/>
                </a:cubicBezTo>
                <a:cubicBezTo>
                  <a:pt x="601" y="919"/>
                  <a:pt x="611" y="905"/>
                  <a:pt x="605" y="907"/>
                </a:cubicBezTo>
                <a:cubicBezTo>
                  <a:pt x="599" y="909"/>
                  <a:pt x="598" y="912"/>
                  <a:pt x="587" y="909"/>
                </a:cubicBezTo>
                <a:cubicBezTo>
                  <a:pt x="576" y="906"/>
                  <a:pt x="555" y="899"/>
                  <a:pt x="540" y="890"/>
                </a:cubicBezTo>
                <a:cubicBezTo>
                  <a:pt x="525" y="881"/>
                  <a:pt x="511" y="872"/>
                  <a:pt x="495" y="856"/>
                </a:cubicBezTo>
                <a:cubicBezTo>
                  <a:pt x="479" y="840"/>
                  <a:pt x="457" y="807"/>
                  <a:pt x="447" y="793"/>
                </a:cubicBezTo>
                <a:cubicBezTo>
                  <a:pt x="437" y="779"/>
                  <a:pt x="440" y="781"/>
                  <a:pt x="437" y="772"/>
                </a:cubicBezTo>
                <a:cubicBezTo>
                  <a:pt x="434" y="763"/>
                  <a:pt x="429" y="775"/>
                  <a:pt x="430" y="738"/>
                </a:cubicBezTo>
                <a:cubicBezTo>
                  <a:pt x="431" y="701"/>
                  <a:pt x="428" y="612"/>
                  <a:pt x="444" y="549"/>
                </a:cubicBezTo>
                <a:cubicBezTo>
                  <a:pt x="460" y="486"/>
                  <a:pt x="505" y="409"/>
                  <a:pt x="528" y="358"/>
                </a:cubicBezTo>
                <a:cubicBezTo>
                  <a:pt x="551" y="307"/>
                  <a:pt x="556" y="283"/>
                  <a:pt x="584" y="245"/>
                </a:cubicBezTo>
                <a:cubicBezTo>
                  <a:pt x="612" y="207"/>
                  <a:pt x="683" y="102"/>
                  <a:pt x="698" y="131"/>
                </a:cubicBezTo>
                <a:cubicBezTo>
                  <a:pt x="713" y="160"/>
                  <a:pt x="680" y="345"/>
                  <a:pt x="675" y="421"/>
                </a:cubicBezTo>
                <a:cubicBezTo>
                  <a:pt x="670" y="497"/>
                  <a:pt x="679" y="529"/>
                  <a:pt x="669" y="585"/>
                </a:cubicBezTo>
                <a:cubicBezTo>
                  <a:pt x="659" y="641"/>
                  <a:pt x="627" y="721"/>
                  <a:pt x="613" y="759"/>
                </a:cubicBezTo>
                <a:cubicBezTo>
                  <a:pt x="599" y="797"/>
                  <a:pt x="592" y="799"/>
                  <a:pt x="584" y="812"/>
                </a:cubicBezTo>
                <a:cubicBezTo>
                  <a:pt x="576" y="825"/>
                  <a:pt x="589" y="819"/>
                  <a:pt x="566" y="840"/>
                </a:cubicBezTo>
                <a:cubicBezTo>
                  <a:pt x="543" y="861"/>
                  <a:pt x="480" y="913"/>
                  <a:pt x="447" y="937"/>
                </a:cubicBezTo>
                <a:cubicBezTo>
                  <a:pt x="414" y="961"/>
                  <a:pt x="391" y="955"/>
                  <a:pt x="367" y="981"/>
                </a:cubicBezTo>
                <a:cubicBezTo>
                  <a:pt x="343" y="1007"/>
                  <a:pt x="326" y="1060"/>
                  <a:pt x="301" y="1095"/>
                </a:cubicBezTo>
                <a:cubicBezTo>
                  <a:pt x="276" y="1130"/>
                  <a:pt x="247" y="1165"/>
                  <a:pt x="219" y="1189"/>
                </a:cubicBezTo>
                <a:cubicBezTo>
                  <a:pt x="191" y="1213"/>
                  <a:pt x="166" y="1230"/>
                  <a:pt x="131" y="1237"/>
                </a:cubicBezTo>
                <a:cubicBezTo>
                  <a:pt x="96" y="1244"/>
                  <a:pt x="22" y="1235"/>
                  <a:pt x="11" y="1229"/>
                </a:cubicBezTo>
                <a:cubicBezTo>
                  <a:pt x="0" y="1223"/>
                  <a:pt x="39" y="1214"/>
                  <a:pt x="64" y="1199"/>
                </a:cubicBezTo>
                <a:cubicBezTo>
                  <a:pt x="89" y="1184"/>
                  <a:pt x="124" y="1172"/>
                  <a:pt x="159" y="1141"/>
                </a:cubicBezTo>
                <a:cubicBezTo>
                  <a:pt x="194" y="1110"/>
                  <a:pt x="237" y="1051"/>
                  <a:pt x="273" y="1010"/>
                </a:cubicBezTo>
                <a:cubicBezTo>
                  <a:pt x="309" y="969"/>
                  <a:pt x="341" y="924"/>
                  <a:pt x="375" y="893"/>
                </a:cubicBezTo>
                <a:cubicBezTo>
                  <a:pt x="409" y="862"/>
                  <a:pt x="449" y="840"/>
                  <a:pt x="475" y="825"/>
                </a:cubicBezTo>
                <a:cubicBezTo>
                  <a:pt x="501" y="810"/>
                  <a:pt x="510" y="825"/>
                  <a:pt x="531" y="805"/>
                </a:cubicBezTo>
                <a:cubicBezTo>
                  <a:pt x="552" y="785"/>
                  <a:pt x="583" y="756"/>
                  <a:pt x="600" y="705"/>
                </a:cubicBezTo>
                <a:cubicBezTo>
                  <a:pt x="617" y="654"/>
                  <a:pt x="624" y="559"/>
                  <a:pt x="631" y="501"/>
                </a:cubicBezTo>
                <a:cubicBezTo>
                  <a:pt x="638" y="443"/>
                  <a:pt x="636" y="402"/>
                  <a:pt x="641" y="358"/>
                </a:cubicBezTo>
                <a:cubicBezTo>
                  <a:pt x="646" y="314"/>
                  <a:pt x="663" y="254"/>
                  <a:pt x="659" y="237"/>
                </a:cubicBezTo>
                <a:cubicBezTo>
                  <a:pt x="655" y="220"/>
                  <a:pt x="643" y="219"/>
                  <a:pt x="619" y="257"/>
                </a:cubicBezTo>
                <a:cubicBezTo>
                  <a:pt x="595" y="295"/>
                  <a:pt x="537" y="403"/>
                  <a:pt x="512" y="467"/>
                </a:cubicBezTo>
                <a:cubicBezTo>
                  <a:pt x="487" y="531"/>
                  <a:pt x="477" y="589"/>
                  <a:pt x="471" y="641"/>
                </a:cubicBezTo>
                <a:cubicBezTo>
                  <a:pt x="465" y="693"/>
                  <a:pt x="473" y="743"/>
                  <a:pt x="479" y="777"/>
                </a:cubicBezTo>
                <a:cubicBezTo>
                  <a:pt x="485" y="811"/>
                  <a:pt x="501" y="835"/>
                  <a:pt x="507" y="848"/>
                </a:cubicBezTo>
                <a:cubicBezTo>
                  <a:pt x="513" y="861"/>
                  <a:pt x="514" y="855"/>
                  <a:pt x="518" y="856"/>
                </a:cubicBezTo>
                <a:cubicBezTo>
                  <a:pt x="522" y="857"/>
                  <a:pt x="512" y="861"/>
                  <a:pt x="532" y="854"/>
                </a:cubicBezTo>
                <a:cubicBezTo>
                  <a:pt x="552" y="847"/>
                  <a:pt x="609" y="843"/>
                  <a:pt x="641" y="812"/>
                </a:cubicBezTo>
                <a:cubicBezTo>
                  <a:pt x="673" y="781"/>
                  <a:pt x="702" y="722"/>
                  <a:pt x="726" y="670"/>
                </a:cubicBezTo>
                <a:cubicBezTo>
                  <a:pt x="750" y="618"/>
                  <a:pt x="772" y="557"/>
                  <a:pt x="783" y="500"/>
                </a:cubicBezTo>
                <a:cubicBezTo>
                  <a:pt x="794" y="443"/>
                  <a:pt x="790" y="367"/>
                  <a:pt x="791" y="325"/>
                </a:cubicBezTo>
                <a:cubicBezTo>
                  <a:pt x="792" y="283"/>
                  <a:pt x="794" y="249"/>
                  <a:pt x="787" y="249"/>
                </a:cubicBezTo>
                <a:cubicBezTo>
                  <a:pt x="780" y="249"/>
                  <a:pt x="761" y="307"/>
                  <a:pt x="747" y="325"/>
                </a:cubicBezTo>
                <a:cubicBezTo>
                  <a:pt x="733" y="343"/>
                  <a:pt x="735" y="342"/>
                  <a:pt x="703" y="357"/>
                </a:cubicBezTo>
                <a:cubicBezTo>
                  <a:pt x="671" y="372"/>
                  <a:pt x="587" y="403"/>
                  <a:pt x="556" y="415"/>
                </a:cubicBezTo>
                <a:close/>
              </a:path>
            </a:pathLst>
          </a:custGeom>
          <a:gradFill rotWithShape="0">
            <a:gsLst>
              <a:gs pos="0">
                <a:schemeClr val="bg1"/>
              </a:gs>
              <a:gs pos="100000">
                <a:schemeClr val="accent1"/>
              </a:gs>
            </a:gsLst>
            <a:lin ang="5400000" scaled="1"/>
          </a:gradFill>
          <a:ln>
            <a:noFill/>
          </a:ln>
          <a:effectLst>
            <a:prstShdw prst="shdw13" dist="53882" dir="13500000">
              <a:srgbClr val="808080">
                <a:alpha val="50000"/>
              </a:srgbClr>
            </a:prstShdw>
          </a:effectLst>
          <a:extLst>
            <a:ext uri="{91240B29-F687-4F45-9708-019B960494DF}">
              <a14:hiddenLine xmlns:a14="http://schemas.microsoft.com/office/drawing/2010/main" w="12700">
                <a:solidFill>
                  <a:srgbClr val="000000"/>
                </a:solidFill>
                <a:round/>
                <a:headEnd/>
                <a:tailEnd/>
              </a14:hiddenLine>
            </a:ext>
          </a:extLst>
        </p:spPr>
        <p:txBody>
          <a:bodyPr wrap="none" anchor="ctr"/>
          <a:lstStyle/>
          <a:p>
            <a:pPr fontAlgn="base">
              <a:spcBef>
                <a:spcPct val="0"/>
              </a:spcBef>
              <a:spcAft>
                <a:spcPct val="0"/>
              </a:spcAft>
            </a:pPr>
            <a:endParaRPr lang="fa-IR" sz="2400" smtClean="0">
              <a:solidFill>
                <a:srgbClr val="003300"/>
              </a:solidFill>
              <a:latin typeface="Times New Roman" pitchFamily="18" charset="0"/>
              <a:cs typeface="Arial" pitchFamily="34" charset="0"/>
            </a:endParaRPr>
          </a:p>
        </p:txBody>
      </p:sp>
      <p:sp>
        <p:nvSpPr>
          <p:cNvPr id="104456" name="Freeform 8"/>
          <p:cNvSpPr>
            <a:spLocks/>
          </p:cNvSpPr>
          <p:nvPr/>
        </p:nvSpPr>
        <p:spPr bwMode="ltGray">
          <a:xfrm>
            <a:off x="1289050" y="1755775"/>
            <a:ext cx="3252788" cy="4760913"/>
          </a:xfrm>
          <a:custGeom>
            <a:avLst/>
            <a:gdLst>
              <a:gd name="T0" fmla="*/ 2147483647 w 2049"/>
              <a:gd name="T1" fmla="*/ 370463801 h 2999"/>
              <a:gd name="T2" fmla="*/ 2147483647 w 2049"/>
              <a:gd name="T3" fmla="*/ 226814086 h 2999"/>
              <a:gd name="T4" fmla="*/ 2147483647 w 2049"/>
              <a:gd name="T5" fmla="*/ 83165959 h 2999"/>
              <a:gd name="T6" fmla="*/ 2147483647 w 2049"/>
              <a:gd name="T7" fmla="*/ 12601576 h 2999"/>
              <a:gd name="T8" fmla="*/ 2147483647 w 2049"/>
              <a:gd name="T9" fmla="*/ 12601576 h 2999"/>
              <a:gd name="T10" fmla="*/ 2147483647 w 2049"/>
              <a:gd name="T11" fmla="*/ 83165959 h 2999"/>
              <a:gd name="T12" fmla="*/ 2147483647 w 2049"/>
              <a:gd name="T13" fmla="*/ 226814086 h 2999"/>
              <a:gd name="T14" fmla="*/ 2147483647 w 2049"/>
              <a:gd name="T15" fmla="*/ 370463801 h 2999"/>
              <a:gd name="T16" fmla="*/ 2147483647 w 2049"/>
              <a:gd name="T17" fmla="*/ 514111929 h 2999"/>
              <a:gd name="T18" fmla="*/ 2147483647 w 2049"/>
              <a:gd name="T19" fmla="*/ 584676311 h 2999"/>
              <a:gd name="T20" fmla="*/ 2147483647 w 2049"/>
              <a:gd name="T21" fmla="*/ 728326026 h 2999"/>
              <a:gd name="T22" fmla="*/ 2147483647 w 2049"/>
              <a:gd name="T23" fmla="*/ 728326026 h 2999"/>
              <a:gd name="T24" fmla="*/ 2147483647 w 2049"/>
              <a:gd name="T25" fmla="*/ 869454791 h 2999"/>
              <a:gd name="T26" fmla="*/ 2147483647 w 2049"/>
              <a:gd name="T27" fmla="*/ 1033264171 h 2999"/>
              <a:gd name="T28" fmla="*/ 2147483647 w 2049"/>
              <a:gd name="T29" fmla="*/ 1156752634 h 2999"/>
              <a:gd name="T30" fmla="*/ 2147483647 w 2049"/>
              <a:gd name="T31" fmla="*/ 1227317016 h 2999"/>
              <a:gd name="T32" fmla="*/ 2147483647 w 2049"/>
              <a:gd name="T33" fmla="*/ 1441529526 h 2999"/>
              <a:gd name="T34" fmla="*/ 2147483647 w 2049"/>
              <a:gd name="T35" fmla="*/ 1726308006 h 2999"/>
              <a:gd name="T36" fmla="*/ 2147483647 w 2049"/>
              <a:gd name="T37" fmla="*/ 2084170231 h 2999"/>
              <a:gd name="T38" fmla="*/ 2147483647 w 2049"/>
              <a:gd name="T39" fmla="*/ 2147483647 h 2999"/>
              <a:gd name="T40" fmla="*/ 1496973043 w 2049"/>
              <a:gd name="T41" fmla="*/ 2147483647 h 2999"/>
              <a:gd name="T42" fmla="*/ 806450124 w 2049"/>
              <a:gd name="T43" fmla="*/ 2147483647 h 2999"/>
              <a:gd name="T44" fmla="*/ 272176917 w 2049"/>
              <a:gd name="T45" fmla="*/ 2147483647 h 2999"/>
              <a:gd name="T46" fmla="*/ 181451278 w 2049"/>
              <a:gd name="T47" fmla="*/ 2147483647 h 2999"/>
              <a:gd name="T48" fmla="*/ 141128772 w 2049"/>
              <a:gd name="T49" fmla="*/ 2147483647 h 2999"/>
              <a:gd name="T50" fmla="*/ 138607821 w 2049"/>
              <a:gd name="T51" fmla="*/ 2147483647 h 2999"/>
              <a:gd name="T52" fmla="*/ 413305689 w 2049"/>
              <a:gd name="T53" fmla="*/ 2147483647 h 2999"/>
              <a:gd name="T54" fmla="*/ 997982028 w 2049"/>
              <a:gd name="T55" fmla="*/ 2147483647 h 2999"/>
              <a:gd name="T56" fmla="*/ 1310481451 w 2049"/>
              <a:gd name="T57" fmla="*/ 2147483647 h 2999"/>
              <a:gd name="T58" fmla="*/ 1350803958 w 2049"/>
              <a:gd name="T59" fmla="*/ 2147483647 h 2999"/>
              <a:gd name="T60" fmla="*/ 1320562078 w 2049"/>
              <a:gd name="T61" fmla="*/ 2147483647 h 2999"/>
              <a:gd name="T62" fmla="*/ 604837593 w 2049"/>
              <a:gd name="T63" fmla="*/ 2147483647 h 2999"/>
              <a:gd name="T64" fmla="*/ 161290025 w 2049"/>
              <a:gd name="T65" fmla="*/ 2147483647 h 2999"/>
              <a:gd name="T66" fmla="*/ 20161253 w 2049"/>
              <a:gd name="T67" fmla="*/ 2147483647 h 2999"/>
              <a:gd name="T68" fmla="*/ 40322506 w 2049"/>
              <a:gd name="T69" fmla="*/ 2147483647 h 2999"/>
              <a:gd name="T70" fmla="*/ 181451278 w 2049"/>
              <a:gd name="T71" fmla="*/ 2147483647 h 2999"/>
              <a:gd name="T72" fmla="*/ 854333894 w 2049"/>
              <a:gd name="T73" fmla="*/ 2147483647 h 2999"/>
              <a:gd name="T74" fmla="*/ 2069047806 w 2049"/>
              <a:gd name="T75" fmla="*/ 2084170231 h 2999"/>
              <a:gd name="T76" fmla="*/ 2147483647 w 2049"/>
              <a:gd name="T77" fmla="*/ 1370965144 h 2999"/>
              <a:gd name="T78" fmla="*/ 2147483647 w 2049"/>
              <a:gd name="T79" fmla="*/ 1103828553 h 2999"/>
              <a:gd name="T80" fmla="*/ 2147483647 w 2049"/>
              <a:gd name="T81" fmla="*/ 1013102919 h 2999"/>
              <a:gd name="T82" fmla="*/ 2147483647 w 2049"/>
              <a:gd name="T83" fmla="*/ 728326026 h 2999"/>
              <a:gd name="T84" fmla="*/ 2147483647 w 2049"/>
              <a:gd name="T85" fmla="*/ 514111929 h 2999"/>
              <a:gd name="T86" fmla="*/ 2147483647 w 2049"/>
              <a:gd name="T87" fmla="*/ 297378469 h 2999"/>
              <a:gd name="T88" fmla="*/ 2147483647 w 2049"/>
              <a:gd name="T89" fmla="*/ 226814086 h 2999"/>
              <a:gd name="T90" fmla="*/ 2147483647 w 2049"/>
              <a:gd name="T91" fmla="*/ 226814086 h 2999"/>
              <a:gd name="T92" fmla="*/ 2147483647 w 2049"/>
              <a:gd name="T93" fmla="*/ 156249704 h 2999"/>
              <a:gd name="T94" fmla="*/ 2147483647 w 2049"/>
              <a:gd name="T95" fmla="*/ 226814086 h 2999"/>
              <a:gd name="T96" fmla="*/ 2147483647 w 2049"/>
              <a:gd name="T97" fmla="*/ 297378469 h 2999"/>
              <a:gd name="T98" fmla="*/ 2147483647 w 2049"/>
              <a:gd name="T99" fmla="*/ 370463801 h 29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49"/>
              <a:gd name="T151" fmla="*/ 0 h 2999"/>
              <a:gd name="T152" fmla="*/ 2049 w 2049"/>
              <a:gd name="T153" fmla="*/ 2999 h 299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49" h="2999">
                <a:moveTo>
                  <a:pt x="1643" y="147"/>
                </a:moveTo>
                <a:cubicBezTo>
                  <a:pt x="1638" y="142"/>
                  <a:pt x="1657" y="109"/>
                  <a:pt x="1671" y="90"/>
                </a:cubicBezTo>
                <a:cubicBezTo>
                  <a:pt x="1685" y="71"/>
                  <a:pt x="1704" y="47"/>
                  <a:pt x="1728" y="33"/>
                </a:cubicBezTo>
                <a:cubicBezTo>
                  <a:pt x="1752" y="19"/>
                  <a:pt x="1775" y="10"/>
                  <a:pt x="1813" y="5"/>
                </a:cubicBezTo>
                <a:cubicBezTo>
                  <a:pt x="1851" y="0"/>
                  <a:pt x="1917" y="0"/>
                  <a:pt x="1955" y="5"/>
                </a:cubicBezTo>
                <a:cubicBezTo>
                  <a:pt x="1993" y="10"/>
                  <a:pt x="2031" y="19"/>
                  <a:pt x="2040" y="33"/>
                </a:cubicBezTo>
                <a:cubicBezTo>
                  <a:pt x="2049" y="47"/>
                  <a:pt x="2025" y="71"/>
                  <a:pt x="2011" y="90"/>
                </a:cubicBezTo>
                <a:cubicBezTo>
                  <a:pt x="1997" y="109"/>
                  <a:pt x="1983" y="128"/>
                  <a:pt x="1955" y="147"/>
                </a:cubicBezTo>
                <a:cubicBezTo>
                  <a:pt x="1927" y="166"/>
                  <a:pt x="1874" y="190"/>
                  <a:pt x="1841" y="204"/>
                </a:cubicBezTo>
                <a:cubicBezTo>
                  <a:pt x="1808" y="218"/>
                  <a:pt x="1775" y="218"/>
                  <a:pt x="1756" y="232"/>
                </a:cubicBezTo>
                <a:cubicBezTo>
                  <a:pt x="1737" y="246"/>
                  <a:pt x="1723" y="280"/>
                  <a:pt x="1728" y="289"/>
                </a:cubicBezTo>
                <a:cubicBezTo>
                  <a:pt x="1733" y="298"/>
                  <a:pt x="1771" y="280"/>
                  <a:pt x="1785" y="289"/>
                </a:cubicBezTo>
                <a:cubicBezTo>
                  <a:pt x="1799" y="298"/>
                  <a:pt x="1813" y="325"/>
                  <a:pt x="1813" y="345"/>
                </a:cubicBezTo>
                <a:cubicBezTo>
                  <a:pt x="1813" y="365"/>
                  <a:pt x="1794" y="391"/>
                  <a:pt x="1784" y="410"/>
                </a:cubicBezTo>
                <a:cubicBezTo>
                  <a:pt x="1774" y="429"/>
                  <a:pt x="1770" y="446"/>
                  <a:pt x="1756" y="459"/>
                </a:cubicBezTo>
                <a:cubicBezTo>
                  <a:pt x="1742" y="472"/>
                  <a:pt x="1746" y="468"/>
                  <a:pt x="1699" y="487"/>
                </a:cubicBezTo>
                <a:cubicBezTo>
                  <a:pt x="1652" y="506"/>
                  <a:pt x="1544" y="539"/>
                  <a:pt x="1473" y="572"/>
                </a:cubicBezTo>
                <a:cubicBezTo>
                  <a:pt x="1402" y="605"/>
                  <a:pt x="1350" y="642"/>
                  <a:pt x="1274" y="685"/>
                </a:cubicBezTo>
                <a:cubicBezTo>
                  <a:pt x="1198" y="728"/>
                  <a:pt x="1085" y="789"/>
                  <a:pt x="1019" y="827"/>
                </a:cubicBezTo>
                <a:cubicBezTo>
                  <a:pt x="953" y="865"/>
                  <a:pt x="948" y="870"/>
                  <a:pt x="877" y="912"/>
                </a:cubicBezTo>
                <a:cubicBezTo>
                  <a:pt x="806" y="954"/>
                  <a:pt x="687" y="1008"/>
                  <a:pt x="594" y="1082"/>
                </a:cubicBezTo>
                <a:cubicBezTo>
                  <a:pt x="501" y="1156"/>
                  <a:pt x="401" y="1253"/>
                  <a:pt x="320" y="1354"/>
                </a:cubicBezTo>
                <a:cubicBezTo>
                  <a:pt x="239" y="1455"/>
                  <a:pt x="149" y="1613"/>
                  <a:pt x="108" y="1690"/>
                </a:cubicBezTo>
                <a:cubicBezTo>
                  <a:pt x="67" y="1767"/>
                  <a:pt x="81" y="1777"/>
                  <a:pt x="72" y="1814"/>
                </a:cubicBezTo>
                <a:cubicBezTo>
                  <a:pt x="63" y="1851"/>
                  <a:pt x="59" y="1871"/>
                  <a:pt x="56" y="1914"/>
                </a:cubicBezTo>
                <a:cubicBezTo>
                  <a:pt x="53" y="1957"/>
                  <a:pt x="37" y="1986"/>
                  <a:pt x="55" y="2075"/>
                </a:cubicBezTo>
                <a:cubicBezTo>
                  <a:pt x="73" y="2164"/>
                  <a:pt x="107" y="2340"/>
                  <a:pt x="164" y="2450"/>
                </a:cubicBezTo>
                <a:cubicBezTo>
                  <a:pt x="221" y="2560"/>
                  <a:pt x="337" y="2675"/>
                  <a:pt x="396" y="2738"/>
                </a:cubicBezTo>
                <a:cubicBezTo>
                  <a:pt x="455" y="2801"/>
                  <a:pt x="497" y="2795"/>
                  <a:pt x="520" y="2826"/>
                </a:cubicBezTo>
                <a:cubicBezTo>
                  <a:pt x="543" y="2857"/>
                  <a:pt x="535" y="2901"/>
                  <a:pt x="536" y="2926"/>
                </a:cubicBezTo>
                <a:cubicBezTo>
                  <a:pt x="537" y="2951"/>
                  <a:pt x="573" y="2999"/>
                  <a:pt x="524" y="2974"/>
                </a:cubicBezTo>
                <a:cubicBezTo>
                  <a:pt x="475" y="2949"/>
                  <a:pt x="317" y="2853"/>
                  <a:pt x="240" y="2774"/>
                </a:cubicBezTo>
                <a:cubicBezTo>
                  <a:pt x="163" y="2695"/>
                  <a:pt x="103" y="2609"/>
                  <a:pt x="64" y="2502"/>
                </a:cubicBezTo>
                <a:cubicBezTo>
                  <a:pt x="25" y="2395"/>
                  <a:pt x="16" y="2238"/>
                  <a:pt x="8" y="2134"/>
                </a:cubicBezTo>
                <a:cubicBezTo>
                  <a:pt x="0" y="2030"/>
                  <a:pt x="5" y="1959"/>
                  <a:pt x="16" y="1878"/>
                </a:cubicBezTo>
                <a:cubicBezTo>
                  <a:pt x="27" y="1797"/>
                  <a:pt x="18" y="1764"/>
                  <a:pt x="72" y="1650"/>
                </a:cubicBezTo>
                <a:cubicBezTo>
                  <a:pt x="126" y="1536"/>
                  <a:pt x="214" y="1333"/>
                  <a:pt x="339" y="1196"/>
                </a:cubicBezTo>
                <a:cubicBezTo>
                  <a:pt x="464" y="1059"/>
                  <a:pt x="656" y="936"/>
                  <a:pt x="821" y="827"/>
                </a:cubicBezTo>
                <a:cubicBezTo>
                  <a:pt x="986" y="718"/>
                  <a:pt x="1209" y="609"/>
                  <a:pt x="1331" y="544"/>
                </a:cubicBezTo>
                <a:cubicBezTo>
                  <a:pt x="1453" y="479"/>
                  <a:pt x="1516" y="462"/>
                  <a:pt x="1556" y="438"/>
                </a:cubicBezTo>
                <a:cubicBezTo>
                  <a:pt x="1596" y="414"/>
                  <a:pt x="1558" y="427"/>
                  <a:pt x="1568" y="402"/>
                </a:cubicBezTo>
                <a:cubicBezTo>
                  <a:pt x="1578" y="377"/>
                  <a:pt x="1592" y="322"/>
                  <a:pt x="1614" y="289"/>
                </a:cubicBezTo>
                <a:cubicBezTo>
                  <a:pt x="1636" y="256"/>
                  <a:pt x="1652" y="232"/>
                  <a:pt x="1699" y="204"/>
                </a:cubicBezTo>
                <a:cubicBezTo>
                  <a:pt x="1746" y="176"/>
                  <a:pt x="1860" y="137"/>
                  <a:pt x="1898" y="118"/>
                </a:cubicBezTo>
                <a:cubicBezTo>
                  <a:pt x="1936" y="99"/>
                  <a:pt x="1931" y="95"/>
                  <a:pt x="1926" y="90"/>
                </a:cubicBezTo>
                <a:cubicBezTo>
                  <a:pt x="1921" y="85"/>
                  <a:pt x="1893" y="95"/>
                  <a:pt x="1870" y="90"/>
                </a:cubicBezTo>
                <a:cubicBezTo>
                  <a:pt x="1847" y="85"/>
                  <a:pt x="1809" y="62"/>
                  <a:pt x="1785" y="62"/>
                </a:cubicBezTo>
                <a:cubicBezTo>
                  <a:pt x="1761" y="62"/>
                  <a:pt x="1742" y="81"/>
                  <a:pt x="1728" y="90"/>
                </a:cubicBezTo>
                <a:cubicBezTo>
                  <a:pt x="1714" y="99"/>
                  <a:pt x="1713" y="108"/>
                  <a:pt x="1699" y="118"/>
                </a:cubicBezTo>
                <a:cubicBezTo>
                  <a:pt x="1685" y="128"/>
                  <a:pt x="1648" y="152"/>
                  <a:pt x="1643" y="147"/>
                </a:cubicBezTo>
                <a:close/>
              </a:path>
            </a:pathLst>
          </a:custGeom>
          <a:gradFill rotWithShape="0">
            <a:gsLst>
              <a:gs pos="0">
                <a:schemeClr val="bg1"/>
              </a:gs>
              <a:gs pos="100000">
                <a:schemeClr val="accent1"/>
              </a:gs>
            </a:gsLst>
            <a:lin ang="5400000" scaled="1"/>
          </a:gradFill>
          <a:ln>
            <a:noFill/>
          </a:ln>
          <a:effectLst>
            <a:prstShdw prst="shdw13" dist="53882" dir="13500000">
              <a:srgbClr val="808080">
                <a:alpha val="50000"/>
              </a:srgbClr>
            </a:prstShdw>
          </a:effectLst>
          <a:extLst>
            <a:ext uri="{91240B29-F687-4F45-9708-019B960494DF}">
              <a14:hiddenLine xmlns:a14="http://schemas.microsoft.com/office/drawing/2010/main" w="12700">
                <a:solidFill>
                  <a:srgbClr val="000000"/>
                </a:solidFill>
                <a:round/>
                <a:headEnd/>
                <a:tailEnd/>
              </a14:hiddenLine>
            </a:ext>
          </a:extLst>
        </p:spPr>
        <p:txBody>
          <a:bodyPr wrap="none" anchor="ctr"/>
          <a:lstStyle/>
          <a:p>
            <a:pPr fontAlgn="base">
              <a:spcBef>
                <a:spcPct val="0"/>
              </a:spcBef>
              <a:spcAft>
                <a:spcPct val="0"/>
              </a:spcAft>
            </a:pPr>
            <a:endParaRPr lang="fa-IR" sz="2400" smtClean="0">
              <a:solidFill>
                <a:srgbClr val="003300"/>
              </a:solidFill>
              <a:latin typeface="Times New Roman" pitchFamily="18" charset="0"/>
              <a:cs typeface="Arial" pitchFamily="34" charset="0"/>
            </a:endParaRPr>
          </a:p>
        </p:txBody>
      </p:sp>
      <p:sp>
        <p:nvSpPr>
          <p:cNvPr id="104457" name="Freeform 9"/>
          <p:cNvSpPr>
            <a:spLocks/>
          </p:cNvSpPr>
          <p:nvPr/>
        </p:nvSpPr>
        <p:spPr bwMode="ltGray">
          <a:xfrm>
            <a:off x="3311525" y="2168525"/>
            <a:ext cx="269875" cy="314325"/>
          </a:xfrm>
          <a:custGeom>
            <a:avLst/>
            <a:gdLst>
              <a:gd name="T0" fmla="*/ 127293554 w 179"/>
              <a:gd name="T1" fmla="*/ 28065541 h 222"/>
              <a:gd name="T2" fmla="*/ 0 w 179"/>
              <a:gd name="T3" fmla="*/ 312734969 h 222"/>
              <a:gd name="T4" fmla="*/ 127293554 w 179"/>
              <a:gd name="T5" fmla="*/ 368867467 h 222"/>
              <a:gd name="T6" fmla="*/ 193213916 w 179"/>
              <a:gd name="T7" fmla="*/ 427003433 h 222"/>
              <a:gd name="T8" fmla="*/ 386427831 w 179"/>
              <a:gd name="T9" fmla="*/ 256602470 h 222"/>
              <a:gd name="T10" fmla="*/ 320507470 w 179"/>
              <a:gd name="T11" fmla="*/ 142334006 h 222"/>
              <a:gd name="T12" fmla="*/ 127293554 w 179"/>
              <a:gd name="T13" fmla="*/ 28065541 h 222"/>
              <a:gd name="T14" fmla="*/ 0 60000 65536"/>
              <a:gd name="T15" fmla="*/ 0 60000 65536"/>
              <a:gd name="T16" fmla="*/ 0 60000 65536"/>
              <a:gd name="T17" fmla="*/ 0 60000 65536"/>
              <a:gd name="T18" fmla="*/ 0 60000 65536"/>
              <a:gd name="T19" fmla="*/ 0 60000 65536"/>
              <a:gd name="T20" fmla="*/ 0 60000 65536"/>
              <a:gd name="T21" fmla="*/ 0 w 179"/>
              <a:gd name="T22" fmla="*/ 0 h 222"/>
              <a:gd name="T23" fmla="*/ 179 w 179"/>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222">
                <a:moveTo>
                  <a:pt x="56" y="14"/>
                </a:moveTo>
                <a:cubicBezTo>
                  <a:pt x="33" y="28"/>
                  <a:pt x="0" y="128"/>
                  <a:pt x="0" y="156"/>
                </a:cubicBezTo>
                <a:cubicBezTo>
                  <a:pt x="0" y="184"/>
                  <a:pt x="42" y="175"/>
                  <a:pt x="56" y="184"/>
                </a:cubicBezTo>
                <a:cubicBezTo>
                  <a:pt x="70" y="193"/>
                  <a:pt x="66" y="222"/>
                  <a:pt x="85" y="213"/>
                </a:cubicBezTo>
                <a:cubicBezTo>
                  <a:pt x="104" y="204"/>
                  <a:pt x="161" y="152"/>
                  <a:pt x="170" y="128"/>
                </a:cubicBezTo>
                <a:cubicBezTo>
                  <a:pt x="179" y="104"/>
                  <a:pt x="155" y="90"/>
                  <a:pt x="141" y="71"/>
                </a:cubicBezTo>
                <a:cubicBezTo>
                  <a:pt x="127" y="52"/>
                  <a:pt x="79" y="0"/>
                  <a:pt x="56" y="14"/>
                </a:cubicBezTo>
                <a:close/>
              </a:path>
            </a:pathLst>
          </a:custGeom>
          <a:gradFill rotWithShape="0">
            <a:gsLst>
              <a:gs pos="0">
                <a:schemeClr val="bg1"/>
              </a:gs>
              <a:gs pos="100000">
                <a:schemeClr val="accent1"/>
              </a:gs>
            </a:gsLst>
            <a:lin ang="5400000" scaled="1"/>
          </a:gradFill>
          <a:ln>
            <a:noFill/>
          </a:ln>
          <a:effectLst>
            <a:prstShdw prst="shdw13" dist="53882" dir="13500000">
              <a:srgbClr val="808080">
                <a:alpha val="50000"/>
              </a:srgbClr>
            </a:prstShdw>
          </a:effectLst>
          <a:extLst>
            <a:ext uri="{91240B29-F687-4F45-9708-019B960494DF}">
              <a14:hiddenLine xmlns:a14="http://schemas.microsoft.com/office/drawing/2010/main" w="12700">
                <a:solidFill>
                  <a:srgbClr val="000000"/>
                </a:solidFill>
                <a:round/>
                <a:headEnd/>
                <a:tailEnd/>
              </a14:hiddenLine>
            </a:ext>
          </a:extLst>
        </p:spPr>
        <p:txBody>
          <a:bodyPr wrap="none" anchor="ctr"/>
          <a:lstStyle/>
          <a:p>
            <a:pPr fontAlgn="base">
              <a:spcBef>
                <a:spcPct val="0"/>
              </a:spcBef>
              <a:spcAft>
                <a:spcPct val="0"/>
              </a:spcAft>
            </a:pPr>
            <a:endParaRPr lang="fa-IR" sz="2400" smtClean="0">
              <a:solidFill>
                <a:srgbClr val="003300"/>
              </a:solidFill>
              <a:latin typeface="Times New Roman" pitchFamily="18" charset="0"/>
              <a:cs typeface="Arial" pitchFamily="34" charset="0"/>
            </a:endParaRPr>
          </a:p>
        </p:txBody>
      </p:sp>
      <p:sp>
        <p:nvSpPr>
          <p:cNvPr id="104458" name="Freeform 10"/>
          <p:cNvSpPr>
            <a:spLocks/>
          </p:cNvSpPr>
          <p:nvPr/>
        </p:nvSpPr>
        <p:spPr bwMode="ltGray">
          <a:xfrm>
            <a:off x="1376363" y="571500"/>
            <a:ext cx="4000500" cy="3217863"/>
          </a:xfrm>
          <a:custGeom>
            <a:avLst/>
            <a:gdLst>
              <a:gd name="T0" fmla="*/ 2147483647 w 2520"/>
              <a:gd name="T1" fmla="*/ 226814098 h 2027"/>
              <a:gd name="T2" fmla="*/ 2147483647 w 2520"/>
              <a:gd name="T3" fmla="*/ 156249712 h 2027"/>
              <a:gd name="T4" fmla="*/ 2147483647 w 2520"/>
              <a:gd name="T5" fmla="*/ 83165963 h 2027"/>
              <a:gd name="T6" fmla="*/ 2147483647 w 2520"/>
              <a:gd name="T7" fmla="*/ 12601577 h 2027"/>
              <a:gd name="T8" fmla="*/ 2147483647 w 2520"/>
              <a:gd name="T9" fmla="*/ 12601577 h 2027"/>
              <a:gd name="T10" fmla="*/ 2147483647 w 2520"/>
              <a:gd name="T11" fmla="*/ 88206276 h 2027"/>
              <a:gd name="T12" fmla="*/ 2147483647 w 2520"/>
              <a:gd name="T13" fmla="*/ 151209398 h 2027"/>
              <a:gd name="T14" fmla="*/ 2147483647 w 2520"/>
              <a:gd name="T15" fmla="*/ 199093168 h 2027"/>
              <a:gd name="T16" fmla="*/ 2147483647 w 2520"/>
              <a:gd name="T17" fmla="*/ 168851289 h 2027"/>
              <a:gd name="T18" fmla="*/ 2147483647 w 2520"/>
              <a:gd name="T19" fmla="*/ 309980061 h 2027"/>
              <a:gd name="T20" fmla="*/ 2147483647 w 2520"/>
              <a:gd name="T21" fmla="*/ 441028206 h 2027"/>
              <a:gd name="T22" fmla="*/ 2147483647 w 2520"/>
              <a:gd name="T23" fmla="*/ 511592592 h 2027"/>
              <a:gd name="T24" fmla="*/ 2147483647 w 2520"/>
              <a:gd name="T25" fmla="*/ 874495148 h 2027"/>
              <a:gd name="T26" fmla="*/ 2147483647 w 2520"/>
              <a:gd name="T27" fmla="*/ 1005543294 h 2027"/>
              <a:gd name="T28" fmla="*/ 2147483647 w 2520"/>
              <a:gd name="T29" fmla="*/ 1126510813 h 2027"/>
              <a:gd name="T30" fmla="*/ 2147483647 w 2520"/>
              <a:gd name="T31" fmla="*/ 1441529599 h 2027"/>
              <a:gd name="T32" fmla="*/ 2147483647 w 2520"/>
              <a:gd name="T33" fmla="*/ 1799391842 h 2027"/>
              <a:gd name="T34" fmla="*/ 2147483647 w 2520"/>
              <a:gd name="T35" fmla="*/ 2013605950 h 2027"/>
              <a:gd name="T36" fmla="*/ 1874996250 w 2520"/>
              <a:gd name="T37" fmla="*/ 1940520614 h 2027"/>
              <a:gd name="T38" fmla="*/ 1572577500 w 2520"/>
              <a:gd name="T39" fmla="*/ 1743948396 h 2027"/>
              <a:gd name="T40" fmla="*/ 1512093750 w 2520"/>
              <a:gd name="T41" fmla="*/ 1640622767 h 2027"/>
              <a:gd name="T42" fmla="*/ 1350803750 w 2520"/>
              <a:gd name="T43" fmla="*/ 1660784021 h 2027"/>
              <a:gd name="T44" fmla="*/ 1219755625 w 2520"/>
              <a:gd name="T45" fmla="*/ 1701106527 h 2027"/>
              <a:gd name="T46" fmla="*/ 1161791238 w 2520"/>
              <a:gd name="T47" fmla="*/ 1799391842 h 2027"/>
              <a:gd name="T48" fmla="*/ 1232355613 w 2520"/>
              <a:gd name="T49" fmla="*/ 1869956228 h 2027"/>
              <a:gd name="T50" fmla="*/ 1376005313 w 2520"/>
              <a:gd name="T51" fmla="*/ 1940520614 h 2027"/>
              <a:gd name="T52" fmla="*/ 1446569688 w 2520"/>
              <a:gd name="T53" fmla="*/ 2013605950 h 2027"/>
              <a:gd name="T54" fmla="*/ 1302921575 w 2520"/>
              <a:gd name="T55" fmla="*/ 2147483647 h 2027"/>
              <a:gd name="T56" fmla="*/ 1189513750 w 2520"/>
              <a:gd name="T57" fmla="*/ 2147483647 h 2027"/>
              <a:gd name="T58" fmla="*/ 1008062500 w 2520"/>
              <a:gd name="T59" fmla="*/ 2147483647 h 2027"/>
              <a:gd name="T60" fmla="*/ 665321250 w 2520"/>
              <a:gd name="T61" fmla="*/ 2147483647 h 2027"/>
              <a:gd name="T62" fmla="*/ 375504075 w 2520"/>
              <a:gd name="T63" fmla="*/ 2147483647 h 2027"/>
              <a:gd name="T64" fmla="*/ 161290000 w 2520"/>
              <a:gd name="T65" fmla="*/ 2147483647 h 2027"/>
              <a:gd name="T66" fmla="*/ 90725625 w 2520"/>
              <a:gd name="T67" fmla="*/ 2147483647 h 2027"/>
              <a:gd name="T68" fmla="*/ 50403125 w 2520"/>
              <a:gd name="T69" fmla="*/ 2147483647 h 2027"/>
              <a:gd name="T70" fmla="*/ 17640300 w 2520"/>
              <a:gd name="T71" fmla="*/ 2147483647 h 2027"/>
              <a:gd name="T72" fmla="*/ 0 w 2520"/>
              <a:gd name="T73" fmla="*/ 2147483647 h 2027"/>
              <a:gd name="T74" fmla="*/ 17640300 w 2520"/>
              <a:gd name="T75" fmla="*/ 2147483647 h 2027"/>
              <a:gd name="T76" fmla="*/ 70564375 w 2520"/>
              <a:gd name="T77" fmla="*/ 2147483647 h 2027"/>
              <a:gd name="T78" fmla="*/ 161290000 w 2520"/>
              <a:gd name="T79" fmla="*/ 2147483647 h 2027"/>
              <a:gd name="T80" fmla="*/ 375504075 w 2520"/>
              <a:gd name="T81" fmla="*/ 2147483647 h 2027"/>
              <a:gd name="T82" fmla="*/ 660280938 w 2520"/>
              <a:gd name="T83" fmla="*/ 2147483647 h 2027"/>
              <a:gd name="T84" fmla="*/ 856853125 w 2520"/>
              <a:gd name="T85" fmla="*/ 2147483647 h 2027"/>
              <a:gd name="T86" fmla="*/ 937498125 w 2520"/>
              <a:gd name="T87" fmla="*/ 2013605950 h 2027"/>
              <a:gd name="T88" fmla="*/ 1018143125 w 2520"/>
              <a:gd name="T89" fmla="*/ 1799391842 h 2027"/>
              <a:gd name="T90" fmla="*/ 1209675000 w 2520"/>
              <a:gd name="T91" fmla="*/ 1570058381 h 2027"/>
              <a:gd name="T92" fmla="*/ 1300400625 w 2520"/>
              <a:gd name="T93" fmla="*/ 1499493995 h 2027"/>
              <a:gd name="T94" fmla="*/ 1590217800 w 2520"/>
              <a:gd name="T95" fmla="*/ 1370965213 h 2027"/>
              <a:gd name="T96" fmla="*/ 1673383750 w 2520"/>
              <a:gd name="T97" fmla="*/ 1418848983 h 2027"/>
              <a:gd name="T98" fmla="*/ 2147483647 w 2520"/>
              <a:gd name="T99" fmla="*/ 1585179321 h 2027"/>
              <a:gd name="T100" fmla="*/ 2147483647 w 2520"/>
              <a:gd name="T101" fmla="*/ 1512093985 h 2027"/>
              <a:gd name="T102" fmla="*/ 2147483647 w 2520"/>
              <a:gd name="T103" fmla="*/ 1076107680 h 2027"/>
              <a:gd name="T104" fmla="*/ 2147483647 w 2520"/>
              <a:gd name="T105" fmla="*/ 801409812 h 2027"/>
              <a:gd name="T106" fmla="*/ 2147483647 w 2520"/>
              <a:gd name="T107" fmla="*/ 584676341 h 2027"/>
              <a:gd name="T108" fmla="*/ 2147483647 w 2520"/>
              <a:gd name="T109" fmla="*/ 370463820 h 2027"/>
              <a:gd name="T110" fmla="*/ 2147483647 w 2520"/>
              <a:gd name="T111" fmla="*/ 297378484 h 2027"/>
              <a:gd name="T112" fmla="*/ 2147483647 w 2520"/>
              <a:gd name="T113" fmla="*/ 156249712 h 2027"/>
              <a:gd name="T114" fmla="*/ 2147483647 w 2520"/>
              <a:gd name="T115" fmla="*/ 156249712 h 2027"/>
              <a:gd name="T116" fmla="*/ 2147483647 w 2520"/>
              <a:gd name="T117" fmla="*/ 231854411 h 2027"/>
              <a:gd name="T118" fmla="*/ 2147483647 w 2520"/>
              <a:gd name="T119" fmla="*/ 297378484 h 2027"/>
              <a:gd name="T120" fmla="*/ 2147483647 w 2520"/>
              <a:gd name="T121" fmla="*/ 226814098 h 20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20"/>
              <a:gd name="T184" fmla="*/ 0 h 2027"/>
              <a:gd name="T185" fmla="*/ 2520 w 2520"/>
              <a:gd name="T186" fmla="*/ 2027 h 20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20" h="2027">
                <a:moveTo>
                  <a:pt x="2077" y="90"/>
                </a:moveTo>
                <a:cubicBezTo>
                  <a:pt x="2082" y="81"/>
                  <a:pt x="2096" y="71"/>
                  <a:pt x="2105" y="62"/>
                </a:cubicBezTo>
                <a:cubicBezTo>
                  <a:pt x="2114" y="53"/>
                  <a:pt x="2124" y="42"/>
                  <a:pt x="2133" y="33"/>
                </a:cubicBezTo>
                <a:cubicBezTo>
                  <a:pt x="2142" y="24"/>
                  <a:pt x="2143" y="10"/>
                  <a:pt x="2162" y="5"/>
                </a:cubicBezTo>
                <a:cubicBezTo>
                  <a:pt x="2181" y="0"/>
                  <a:pt x="2214" y="0"/>
                  <a:pt x="2247" y="5"/>
                </a:cubicBezTo>
                <a:cubicBezTo>
                  <a:pt x="2280" y="10"/>
                  <a:pt x="2331" y="26"/>
                  <a:pt x="2358" y="35"/>
                </a:cubicBezTo>
                <a:cubicBezTo>
                  <a:pt x="2385" y="44"/>
                  <a:pt x="2392" y="53"/>
                  <a:pt x="2412" y="60"/>
                </a:cubicBezTo>
                <a:cubicBezTo>
                  <a:pt x="2432" y="67"/>
                  <a:pt x="2463" y="78"/>
                  <a:pt x="2480" y="79"/>
                </a:cubicBezTo>
                <a:cubicBezTo>
                  <a:pt x="2497" y="80"/>
                  <a:pt x="2512" y="60"/>
                  <a:pt x="2516" y="67"/>
                </a:cubicBezTo>
                <a:cubicBezTo>
                  <a:pt x="2520" y="74"/>
                  <a:pt x="2516" y="105"/>
                  <a:pt x="2504" y="123"/>
                </a:cubicBezTo>
                <a:cubicBezTo>
                  <a:pt x="2492" y="141"/>
                  <a:pt x="2464" y="162"/>
                  <a:pt x="2445" y="175"/>
                </a:cubicBezTo>
                <a:cubicBezTo>
                  <a:pt x="2426" y="188"/>
                  <a:pt x="2435" y="174"/>
                  <a:pt x="2389" y="203"/>
                </a:cubicBezTo>
                <a:cubicBezTo>
                  <a:pt x="2343" y="232"/>
                  <a:pt x="2216" y="314"/>
                  <a:pt x="2168" y="347"/>
                </a:cubicBezTo>
                <a:cubicBezTo>
                  <a:pt x="2120" y="380"/>
                  <a:pt x="2123" y="382"/>
                  <a:pt x="2100" y="399"/>
                </a:cubicBezTo>
                <a:cubicBezTo>
                  <a:pt x="2077" y="416"/>
                  <a:pt x="2074" y="418"/>
                  <a:pt x="2028" y="447"/>
                </a:cubicBezTo>
                <a:cubicBezTo>
                  <a:pt x="1982" y="476"/>
                  <a:pt x="1908" y="528"/>
                  <a:pt x="1822" y="572"/>
                </a:cubicBezTo>
                <a:cubicBezTo>
                  <a:pt x="1736" y="616"/>
                  <a:pt x="1642" y="676"/>
                  <a:pt x="1510" y="714"/>
                </a:cubicBezTo>
                <a:cubicBezTo>
                  <a:pt x="1378" y="752"/>
                  <a:pt x="1156" y="790"/>
                  <a:pt x="1028" y="799"/>
                </a:cubicBezTo>
                <a:cubicBezTo>
                  <a:pt x="900" y="808"/>
                  <a:pt x="811" y="788"/>
                  <a:pt x="744" y="770"/>
                </a:cubicBezTo>
                <a:cubicBezTo>
                  <a:pt x="677" y="752"/>
                  <a:pt x="648" y="712"/>
                  <a:pt x="624" y="692"/>
                </a:cubicBezTo>
                <a:cubicBezTo>
                  <a:pt x="600" y="672"/>
                  <a:pt x="615" y="657"/>
                  <a:pt x="600" y="651"/>
                </a:cubicBezTo>
                <a:cubicBezTo>
                  <a:pt x="585" y="645"/>
                  <a:pt x="555" y="655"/>
                  <a:pt x="536" y="659"/>
                </a:cubicBezTo>
                <a:cubicBezTo>
                  <a:pt x="517" y="663"/>
                  <a:pt x="496" y="666"/>
                  <a:pt x="484" y="675"/>
                </a:cubicBezTo>
                <a:cubicBezTo>
                  <a:pt x="472" y="684"/>
                  <a:pt x="460" y="703"/>
                  <a:pt x="461" y="714"/>
                </a:cubicBezTo>
                <a:cubicBezTo>
                  <a:pt x="462" y="725"/>
                  <a:pt x="475" y="733"/>
                  <a:pt x="489" y="742"/>
                </a:cubicBezTo>
                <a:cubicBezTo>
                  <a:pt x="503" y="751"/>
                  <a:pt x="532" y="761"/>
                  <a:pt x="546" y="770"/>
                </a:cubicBezTo>
                <a:cubicBezTo>
                  <a:pt x="560" y="779"/>
                  <a:pt x="579" y="780"/>
                  <a:pt x="574" y="799"/>
                </a:cubicBezTo>
                <a:cubicBezTo>
                  <a:pt x="569" y="818"/>
                  <a:pt x="534" y="861"/>
                  <a:pt x="517" y="884"/>
                </a:cubicBezTo>
                <a:cubicBezTo>
                  <a:pt x="500" y="907"/>
                  <a:pt x="492" y="926"/>
                  <a:pt x="472" y="939"/>
                </a:cubicBezTo>
                <a:cubicBezTo>
                  <a:pt x="452" y="952"/>
                  <a:pt x="435" y="956"/>
                  <a:pt x="400" y="963"/>
                </a:cubicBezTo>
                <a:cubicBezTo>
                  <a:pt x="365" y="970"/>
                  <a:pt x="306" y="968"/>
                  <a:pt x="264" y="983"/>
                </a:cubicBezTo>
                <a:cubicBezTo>
                  <a:pt x="222" y="998"/>
                  <a:pt x="182" y="1017"/>
                  <a:pt x="149" y="1054"/>
                </a:cubicBezTo>
                <a:cubicBezTo>
                  <a:pt x="116" y="1091"/>
                  <a:pt x="83" y="1136"/>
                  <a:pt x="64" y="1207"/>
                </a:cubicBezTo>
                <a:cubicBezTo>
                  <a:pt x="45" y="1278"/>
                  <a:pt x="43" y="1351"/>
                  <a:pt x="36" y="1479"/>
                </a:cubicBezTo>
                <a:cubicBezTo>
                  <a:pt x="29" y="1607"/>
                  <a:pt x="25" y="1923"/>
                  <a:pt x="20" y="1975"/>
                </a:cubicBezTo>
                <a:cubicBezTo>
                  <a:pt x="15" y="2027"/>
                  <a:pt x="10" y="1874"/>
                  <a:pt x="7" y="1791"/>
                </a:cubicBezTo>
                <a:cubicBezTo>
                  <a:pt x="4" y="1708"/>
                  <a:pt x="0" y="1551"/>
                  <a:pt x="0" y="1475"/>
                </a:cubicBezTo>
                <a:cubicBezTo>
                  <a:pt x="0" y="1399"/>
                  <a:pt x="2" y="1379"/>
                  <a:pt x="7" y="1337"/>
                </a:cubicBezTo>
                <a:cubicBezTo>
                  <a:pt x="12" y="1295"/>
                  <a:pt x="19" y="1258"/>
                  <a:pt x="28" y="1220"/>
                </a:cubicBezTo>
                <a:cubicBezTo>
                  <a:pt x="37" y="1182"/>
                  <a:pt x="44" y="1149"/>
                  <a:pt x="64" y="1107"/>
                </a:cubicBezTo>
                <a:cubicBezTo>
                  <a:pt x="84" y="1065"/>
                  <a:pt x="116" y="1006"/>
                  <a:pt x="149" y="969"/>
                </a:cubicBezTo>
                <a:cubicBezTo>
                  <a:pt x="182" y="932"/>
                  <a:pt x="230" y="903"/>
                  <a:pt x="262" y="884"/>
                </a:cubicBezTo>
                <a:cubicBezTo>
                  <a:pt x="294" y="865"/>
                  <a:pt x="322" y="869"/>
                  <a:pt x="340" y="855"/>
                </a:cubicBezTo>
                <a:cubicBezTo>
                  <a:pt x="358" y="841"/>
                  <a:pt x="361" y="822"/>
                  <a:pt x="372" y="799"/>
                </a:cubicBezTo>
                <a:cubicBezTo>
                  <a:pt x="383" y="776"/>
                  <a:pt x="386" y="743"/>
                  <a:pt x="404" y="714"/>
                </a:cubicBezTo>
                <a:cubicBezTo>
                  <a:pt x="422" y="685"/>
                  <a:pt x="461" y="643"/>
                  <a:pt x="480" y="623"/>
                </a:cubicBezTo>
                <a:cubicBezTo>
                  <a:pt x="499" y="603"/>
                  <a:pt x="491" y="608"/>
                  <a:pt x="516" y="595"/>
                </a:cubicBezTo>
                <a:cubicBezTo>
                  <a:pt x="541" y="582"/>
                  <a:pt x="606" y="549"/>
                  <a:pt x="631" y="544"/>
                </a:cubicBezTo>
                <a:cubicBezTo>
                  <a:pt x="656" y="539"/>
                  <a:pt x="612" y="549"/>
                  <a:pt x="664" y="563"/>
                </a:cubicBezTo>
                <a:cubicBezTo>
                  <a:pt x="716" y="577"/>
                  <a:pt x="816" y="623"/>
                  <a:pt x="943" y="629"/>
                </a:cubicBezTo>
                <a:cubicBezTo>
                  <a:pt x="1070" y="635"/>
                  <a:pt x="1267" y="634"/>
                  <a:pt x="1425" y="600"/>
                </a:cubicBezTo>
                <a:cubicBezTo>
                  <a:pt x="1583" y="566"/>
                  <a:pt x="1783" y="474"/>
                  <a:pt x="1892" y="427"/>
                </a:cubicBezTo>
                <a:cubicBezTo>
                  <a:pt x="2001" y="380"/>
                  <a:pt x="2027" y="350"/>
                  <a:pt x="2077" y="318"/>
                </a:cubicBezTo>
                <a:cubicBezTo>
                  <a:pt x="2127" y="286"/>
                  <a:pt x="2148" y="260"/>
                  <a:pt x="2190" y="232"/>
                </a:cubicBezTo>
                <a:cubicBezTo>
                  <a:pt x="2232" y="204"/>
                  <a:pt x="2313" y="166"/>
                  <a:pt x="2332" y="147"/>
                </a:cubicBezTo>
                <a:cubicBezTo>
                  <a:pt x="2351" y="128"/>
                  <a:pt x="2327" y="132"/>
                  <a:pt x="2303" y="118"/>
                </a:cubicBezTo>
                <a:cubicBezTo>
                  <a:pt x="2279" y="104"/>
                  <a:pt x="2213" y="71"/>
                  <a:pt x="2190" y="62"/>
                </a:cubicBezTo>
                <a:cubicBezTo>
                  <a:pt x="2167" y="53"/>
                  <a:pt x="2176" y="57"/>
                  <a:pt x="2162" y="62"/>
                </a:cubicBezTo>
                <a:cubicBezTo>
                  <a:pt x="2148" y="67"/>
                  <a:pt x="2121" y="83"/>
                  <a:pt x="2107" y="92"/>
                </a:cubicBezTo>
                <a:cubicBezTo>
                  <a:pt x="2093" y="101"/>
                  <a:pt x="2082" y="118"/>
                  <a:pt x="2077" y="118"/>
                </a:cubicBezTo>
                <a:cubicBezTo>
                  <a:pt x="2072" y="118"/>
                  <a:pt x="2072" y="99"/>
                  <a:pt x="2077" y="90"/>
                </a:cubicBezTo>
                <a:close/>
              </a:path>
            </a:pathLst>
          </a:custGeom>
          <a:gradFill rotWithShape="0">
            <a:gsLst>
              <a:gs pos="0">
                <a:schemeClr val="bg1"/>
              </a:gs>
              <a:gs pos="100000">
                <a:schemeClr val="accent1"/>
              </a:gs>
            </a:gsLst>
            <a:lin ang="5400000" scaled="1"/>
          </a:gradFill>
          <a:ln>
            <a:noFill/>
          </a:ln>
          <a:effectLst>
            <a:prstShdw prst="shdw13" dist="53882" dir="13500000">
              <a:srgbClr val="808080">
                <a:alpha val="50000"/>
              </a:srgbClr>
            </a:prstShdw>
          </a:effectLst>
          <a:extLst>
            <a:ext uri="{91240B29-F687-4F45-9708-019B960494DF}">
              <a14:hiddenLine xmlns:a14="http://schemas.microsoft.com/office/drawing/2010/main" w="12700">
                <a:solidFill>
                  <a:srgbClr val="000000"/>
                </a:solidFill>
                <a:round/>
                <a:headEnd/>
                <a:tailEnd/>
              </a14:hiddenLine>
            </a:ext>
          </a:extLst>
        </p:spPr>
        <p:txBody>
          <a:bodyPr wrap="none" anchor="ctr"/>
          <a:lstStyle/>
          <a:p>
            <a:pPr fontAlgn="base">
              <a:spcBef>
                <a:spcPct val="0"/>
              </a:spcBef>
              <a:spcAft>
                <a:spcPct val="0"/>
              </a:spcAft>
            </a:pPr>
            <a:endParaRPr lang="fa-IR" sz="2400" smtClean="0">
              <a:solidFill>
                <a:srgbClr val="003300"/>
              </a:solidFill>
              <a:latin typeface="Times New Roman" pitchFamily="18" charset="0"/>
              <a:cs typeface="Arial" pitchFamily="34" charset="0"/>
            </a:endParaRPr>
          </a:p>
        </p:txBody>
      </p:sp>
      <p:sp>
        <p:nvSpPr>
          <p:cNvPr id="104459" name="Freeform 11"/>
          <p:cNvSpPr>
            <a:spLocks/>
          </p:cNvSpPr>
          <p:nvPr/>
        </p:nvSpPr>
        <p:spPr bwMode="ltGray">
          <a:xfrm>
            <a:off x="2262188" y="2071688"/>
            <a:ext cx="531812" cy="323850"/>
          </a:xfrm>
          <a:custGeom>
            <a:avLst/>
            <a:gdLst>
              <a:gd name="T0" fmla="*/ 22680591 w 335"/>
              <a:gd name="T1" fmla="*/ 441028138 h 204"/>
              <a:gd name="T2" fmla="*/ 166330156 w 335"/>
              <a:gd name="T3" fmla="*/ 511592513 h 204"/>
              <a:gd name="T4" fmla="*/ 259575056 w 335"/>
              <a:gd name="T5" fmla="*/ 451108763 h 204"/>
              <a:gd name="T6" fmla="*/ 350300596 w 335"/>
              <a:gd name="T7" fmla="*/ 370463763 h 204"/>
              <a:gd name="T8" fmla="*/ 430945520 w 335"/>
              <a:gd name="T9" fmla="*/ 350302513 h 204"/>
              <a:gd name="T10" fmla="*/ 594756316 w 335"/>
              <a:gd name="T11" fmla="*/ 441028138 h 204"/>
              <a:gd name="T12" fmla="*/ 808968602 w 335"/>
              <a:gd name="T13" fmla="*/ 153728738 h 204"/>
              <a:gd name="T14" fmla="*/ 808968602 w 335"/>
              <a:gd name="T15" fmla="*/ 83165950 h 204"/>
              <a:gd name="T16" fmla="*/ 594756316 w 335"/>
              <a:gd name="T17" fmla="*/ 12601575 h 204"/>
              <a:gd name="T18" fmla="*/ 451106751 w 335"/>
              <a:gd name="T19" fmla="*/ 153728738 h 204"/>
              <a:gd name="T20" fmla="*/ 236894465 w 335"/>
              <a:gd name="T21" fmla="*/ 83165950 h 204"/>
              <a:gd name="T22" fmla="*/ 22680591 w 335"/>
              <a:gd name="T23" fmla="*/ 367942813 h 204"/>
              <a:gd name="T24" fmla="*/ 95765847 w 335"/>
              <a:gd name="T25" fmla="*/ 511592513 h 2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5"/>
              <a:gd name="T40" fmla="*/ 0 h 204"/>
              <a:gd name="T41" fmla="*/ 335 w 335"/>
              <a:gd name="T42" fmla="*/ 204 h 2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5" h="204">
                <a:moveTo>
                  <a:pt x="9" y="175"/>
                </a:moveTo>
                <a:cubicBezTo>
                  <a:pt x="28" y="189"/>
                  <a:pt x="50" y="202"/>
                  <a:pt x="66" y="203"/>
                </a:cubicBezTo>
                <a:cubicBezTo>
                  <a:pt x="82" y="204"/>
                  <a:pt x="91" y="188"/>
                  <a:pt x="103" y="179"/>
                </a:cubicBezTo>
                <a:cubicBezTo>
                  <a:pt x="115" y="170"/>
                  <a:pt x="128" y="154"/>
                  <a:pt x="139" y="147"/>
                </a:cubicBezTo>
                <a:cubicBezTo>
                  <a:pt x="150" y="140"/>
                  <a:pt x="155" y="134"/>
                  <a:pt x="171" y="139"/>
                </a:cubicBezTo>
                <a:cubicBezTo>
                  <a:pt x="187" y="144"/>
                  <a:pt x="211" y="188"/>
                  <a:pt x="236" y="175"/>
                </a:cubicBezTo>
                <a:cubicBezTo>
                  <a:pt x="261" y="162"/>
                  <a:pt x="307" y="85"/>
                  <a:pt x="321" y="61"/>
                </a:cubicBezTo>
                <a:cubicBezTo>
                  <a:pt x="335" y="37"/>
                  <a:pt x="335" y="42"/>
                  <a:pt x="321" y="33"/>
                </a:cubicBezTo>
                <a:cubicBezTo>
                  <a:pt x="307" y="24"/>
                  <a:pt x="260" y="0"/>
                  <a:pt x="236" y="5"/>
                </a:cubicBezTo>
                <a:cubicBezTo>
                  <a:pt x="212" y="10"/>
                  <a:pt x="203" y="56"/>
                  <a:pt x="179" y="61"/>
                </a:cubicBezTo>
                <a:cubicBezTo>
                  <a:pt x="155" y="66"/>
                  <a:pt x="122" y="19"/>
                  <a:pt x="94" y="33"/>
                </a:cubicBezTo>
                <a:cubicBezTo>
                  <a:pt x="66" y="47"/>
                  <a:pt x="18" y="118"/>
                  <a:pt x="9" y="146"/>
                </a:cubicBezTo>
                <a:cubicBezTo>
                  <a:pt x="0" y="174"/>
                  <a:pt x="19" y="188"/>
                  <a:pt x="38" y="203"/>
                </a:cubicBezTo>
              </a:path>
            </a:pathLst>
          </a:custGeom>
          <a:gradFill rotWithShape="1">
            <a:gsLst>
              <a:gs pos="0">
                <a:schemeClr val="bg1"/>
              </a:gs>
              <a:gs pos="100000">
                <a:schemeClr val="accent1"/>
              </a:gs>
            </a:gsLst>
            <a:lin ang="5400000" scaled="1"/>
          </a:gradFill>
          <a:ln>
            <a:noFill/>
          </a:ln>
          <a:effectLst>
            <a:prstShdw prst="shdw13" dist="53882" dir="13500000">
              <a:srgbClr val="808080">
                <a:alpha val="50000"/>
              </a:srgbClr>
            </a:prstShdw>
          </a:effectLst>
          <a:extLst>
            <a:ext uri="{91240B29-F687-4F45-9708-019B960494DF}">
              <a14:hiddenLine xmlns:a14="http://schemas.microsoft.com/office/drawing/2010/main" w="12700">
                <a:solidFill>
                  <a:srgbClr val="000000"/>
                </a:solidFill>
                <a:round/>
                <a:headEnd/>
                <a:tailEnd/>
              </a14:hiddenLine>
            </a:ext>
          </a:extLst>
        </p:spPr>
        <p:txBody>
          <a:bodyPr wrap="none" anchor="ctr"/>
          <a:lstStyle/>
          <a:p>
            <a:pPr fontAlgn="base">
              <a:spcBef>
                <a:spcPct val="0"/>
              </a:spcBef>
              <a:spcAft>
                <a:spcPct val="0"/>
              </a:spcAft>
            </a:pPr>
            <a:endParaRPr lang="fa-IR" sz="2400" smtClean="0">
              <a:solidFill>
                <a:srgbClr val="003300"/>
              </a:solidFill>
              <a:latin typeface="Times New Roman" pitchFamily="18" charset="0"/>
              <a:cs typeface="Arial" pitchFamily="34" charset="0"/>
            </a:endParaRPr>
          </a:p>
        </p:txBody>
      </p:sp>
      <p:sp>
        <p:nvSpPr>
          <p:cNvPr id="104460" name="Freeform 12"/>
          <p:cNvSpPr>
            <a:spLocks/>
          </p:cNvSpPr>
          <p:nvPr/>
        </p:nvSpPr>
        <p:spPr bwMode="ltGray">
          <a:xfrm>
            <a:off x="2636838" y="549275"/>
            <a:ext cx="1377950" cy="1974850"/>
          </a:xfrm>
          <a:custGeom>
            <a:avLst/>
            <a:gdLst>
              <a:gd name="T0" fmla="*/ 1401206875 w 868"/>
              <a:gd name="T1" fmla="*/ 1045864050 h 1244"/>
              <a:gd name="T2" fmla="*/ 1685985325 w 868"/>
              <a:gd name="T3" fmla="*/ 831651563 h 1244"/>
              <a:gd name="T4" fmla="*/ 1892638138 w 868"/>
              <a:gd name="T5" fmla="*/ 637598738 h 1244"/>
              <a:gd name="T6" fmla="*/ 2043847513 w 868"/>
              <a:gd name="T7" fmla="*/ 330141263 h 1244"/>
              <a:gd name="T8" fmla="*/ 2116931250 w 868"/>
              <a:gd name="T9" fmla="*/ 115927188 h 1244"/>
              <a:gd name="T10" fmla="*/ 2147483647 w 868"/>
              <a:gd name="T11" fmla="*/ 45362813 h 1244"/>
              <a:gd name="T12" fmla="*/ 2124492513 w 868"/>
              <a:gd name="T13" fmla="*/ 395663738 h 1244"/>
              <a:gd name="T14" fmla="*/ 2116931250 w 868"/>
              <a:gd name="T15" fmla="*/ 902215938 h 1244"/>
              <a:gd name="T16" fmla="*/ 2043847513 w 868"/>
              <a:gd name="T17" fmla="*/ 1401206875 h 1244"/>
              <a:gd name="T18" fmla="*/ 1829633438 w 868"/>
              <a:gd name="T19" fmla="*/ 1973281550 h 1244"/>
              <a:gd name="T20" fmla="*/ 1565017825 w 868"/>
              <a:gd name="T21" fmla="*/ 2147483647 h 1244"/>
              <a:gd name="T22" fmla="*/ 1524695325 w 868"/>
              <a:gd name="T23" fmla="*/ 2147483647 h 1244"/>
              <a:gd name="T24" fmla="*/ 1479332513 w 868"/>
              <a:gd name="T25" fmla="*/ 2147483647 h 1244"/>
              <a:gd name="T26" fmla="*/ 1360884375 w 868"/>
              <a:gd name="T27" fmla="*/ 2147483647 h 1244"/>
              <a:gd name="T28" fmla="*/ 1247476550 w 868"/>
              <a:gd name="T29" fmla="*/ 2147483647 h 1244"/>
              <a:gd name="T30" fmla="*/ 1126509050 w 868"/>
              <a:gd name="T31" fmla="*/ 1998483113 h 1244"/>
              <a:gd name="T32" fmla="*/ 1101307488 w 868"/>
              <a:gd name="T33" fmla="*/ 1945560625 h 1244"/>
              <a:gd name="T34" fmla="*/ 1083667188 w 868"/>
              <a:gd name="T35" fmla="*/ 1859875313 h 1244"/>
              <a:gd name="T36" fmla="*/ 1118949375 w 868"/>
              <a:gd name="T37" fmla="*/ 1383566575 h 1244"/>
              <a:gd name="T38" fmla="*/ 1330642500 w 868"/>
              <a:gd name="T39" fmla="*/ 902215938 h 1244"/>
              <a:gd name="T40" fmla="*/ 1471771250 w 868"/>
              <a:gd name="T41" fmla="*/ 617437488 h 1244"/>
              <a:gd name="T42" fmla="*/ 1759069063 w 868"/>
              <a:gd name="T43" fmla="*/ 330141263 h 1244"/>
              <a:gd name="T44" fmla="*/ 1701106263 w 868"/>
              <a:gd name="T45" fmla="*/ 1060984988 h 1244"/>
              <a:gd name="T46" fmla="*/ 1685985325 w 868"/>
              <a:gd name="T47" fmla="*/ 1474292200 h 1244"/>
              <a:gd name="T48" fmla="*/ 1544856575 w 868"/>
              <a:gd name="T49" fmla="*/ 1912797800 h 1244"/>
              <a:gd name="T50" fmla="*/ 1471771250 w 868"/>
              <a:gd name="T51" fmla="*/ 2046366875 h 1244"/>
              <a:gd name="T52" fmla="*/ 1426408438 w 868"/>
              <a:gd name="T53" fmla="*/ 2116931250 h 1244"/>
              <a:gd name="T54" fmla="*/ 1126509050 w 868"/>
              <a:gd name="T55" fmla="*/ 2147483647 h 1244"/>
              <a:gd name="T56" fmla="*/ 924898138 w 868"/>
              <a:gd name="T57" fmla="*/ 2147483647 h 1244"/>
              <a:gd name="T58" fmla="*/ 758567825 w 868"/>
              <a:gd name="T59" fmla="*/ 2147483647 h 1244"/>
              <a:gd name="T60" fmla="*/ 551913425 w 868"/>
              <a:gd name="T61" fmla="*/ 2147483647 h 1244"/>
              <a:gd name="T62" fmla="*/ 330141263 w 868"/>
              <a:gd name="T63" fmla="*/ 2147483647 h 1244"/>
              <a:gd name="T64" fmla="*/ 27722513 w 868"/>
              <a:gd name="T65" fmla="*/ 2147483647 h 1244"/>
              <a:gd name="T66" fmla="*/ 161290000 w 868"/>
              <a:gd name="T67" fmla="*/ 2147483647 h 1244"/>
              <a:gd name="T68" fmla="*/ 400705638 w 868"/>
              <a:gd name="T69" fmla="*/ 2147483647 h 1244"/>
              <a:gd name="T70" fmla="*/ 688003450 w 868"/>
              <a:gd name="T71" fmla="*/ 2147483647 h 1244"/>
              <a:gd name="T72" fmla="*/ 945059388 w 868"/>
              <a:gd name="T73" fmla="*/ 2147483647 h 1244"/>
              <a:gd name="T74" fmla="*/ 1197073425 w 868"/>
              <a:gd name="T75" fmla="*/ 2079128113 h 1244"/>
              <a:gd name="T76" fmla="*/ 1338203763 w 868"/>
              <a:gd name="T77" fmla="*/ 2028724988 h 1244"/>
              <a:gd name="T78" fmla="*/ 1512093750 w 868"/>
              <a:gd name="T79" fmla="*/ 1776709363 h 1244"/>
              <a:gd name="T80" fmla="*/ 1590219388 w 868"/>
              <a:gd name="T81" fmla="*/ 1262597488 h 1244"/>
              <a:gd name="T82" fmla="*/ 1615420950 w 868"/>
              <a:gd name="T83" fmla="*/ 902215938 h 1244"/>
              <a:gd name="T84" fmla="*/ 1660783763 w 868"/>
              <a:gd name="T85" fmla="*/ 597276238 h 1244"/>
              <a:gd name="T86" fmla="*/ 1559977513 w 868"/>
              <a:gd name="T87" fmla="*/ 647680950 h 1244"/>
              <a:gd name="T88" fmla="*/ 1290320000 w 868"/>
              <a:gd name="T89" fmla="*/ 1176912175 h 1244"/>
              <a:gd name="T90" fmla="*/ 1186992800 w 868"/>
              <a:gd name="T91" fmla="*/ 1615419363 h 1244"/>
              <a:gd name="T92" fmla="*/ 1207154050 w 868"/>
              <a:gd name="T93" fmla="*/ 1958160613 h 1244"/>
              <a:gd name="T94" fmla="*/ 1277718425 w 868"/>
              <a:gd name="T95" fmla="*/ 2137092500 h 1244"/>
              <a:gd name="T96" fmla="*/ 1305440938 w 868"/>
              <a:gd name="T97" fmla="*/ 2147483647 h 1244"/>
              <a:gd name="T98" fmla="*/ 1340723125 w 868"/>
              <a:gd name="T99" fmla="*/ 2147483647 h 1244"/>
              <a:gd name="T100" fmla="*/ 1615420950 w 868"/>
              <a:gd name="T101" fmla="*/ 2046366875 h 1244"/>
              <a:gd name="T102" fmla="*/ 1829633438 w 868"/>
              <a:gd name="T103" fmla="*/ 1688504688 h 1244"/>
              <a:gd name="T104" fmla="*/ 1973283138 w 868"/>
              <a:gd name="T105" fmla="*/ 1260078125 h 1244"/>
              <a:gd name="T106" fmla="*/ 1993444388 w 868"/>
              <a:gd name="T107" fmla="*/ 819049988 h 1244"/>
              <a:gd name="T108" fmla="*/ 1983363763 w 868"/>
              <a:gd name="T109" fmla="*/ 627518113 h 1244"/>
              <a:gd name="T110" fmla="*/ 1882557513 w 868"/>
              <a:gd name="T111" fmla="*/ 819049988 h 1244"/>
              <a:gd name="T112" fmla="*/ 1771670638 w 868"/>
              <a:gd name="T113" fmla="*/ 899694988 h 1244"/>
              <a:gd name="T114" fmla="*/ 1401206875 w 868"/>
              <a:gd name="T115" fmla="*/ 1045864050 h 12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68"/>
              <a:gd name="T175" fmla="*/ 0 h 1244"/>
              <a:gd name="T176" fmla="*/ 868 w 868"/>
              <a:gd name="T177" fmla="*/ 1244 h 12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68" h="1244">
                <a:moveTo>
                  <a:pt x="556" y="415"/>
                </a:moveTo>
                <a:cubicBezTo>
                  <a:pt x="551" y="410"/>
                  <a:pt x="637" y="357"/>
                  <a:pt x="669" y="330"/>
                </a:cubicBezTo>
                <a:cubicBezTo>
                  <a:pt x="701" y="303"/>
                  <a:pt x="727" y="286"/>
                  <a:pt x="751" y="253"/>
                </a:cubicBezTo>
                <a:cubicBezTo>
                  <a:pt x="775" y="220"/>
                  <a:pt x="796" y="165"/>
                  <a:pt x="811" y="131"/>
                </a:cubicBezTo>
                <a:cubicBezTo>
                  <a:pt x="826" y="97"/>
                  <a:pt x="831" y="65"/>
                  <a:pt x="840" y="46"/>
                </a:cubicBezTo>
                <a:cubicBezTo>
                  <a:pt x="849" y="27"/>
                  <a:pt x="868" y="0"/>
                  <a:pt x="868" y="18"/>
                </a:cubicBezTo>
                <a:cubicBezTo>
                  <a:pt x="868" y="36"/>
                  <a:pt x="848" y="100"/>
                  <a:pt x="843" y="157"/>
                </a:cubicBezTo>
                <a:cubicBezTo>
                  <a:pt x="838" y="214"/>
                  <a:pt x="845" y="292"/>
                  <a:pt x="840" y="358"/>
                </a:cubicBezTo>
                <a:cubicBezTo>
                  <a:pt x="835" y="424"/>
                  <a:pt x="830" y="485"/>
                  <a:pt x="811" y="556"/>
                </a:cubicBezTo>
                <a:cubicBezTo>
                  <a:pt x="792" y="627"/>
                  <a:pt x="758" y="726"/>
                  <a:pt x="726" y="783"/>
                </a:cubicBezTo>
                <a:cubicBezTo>
                  <a:pt x="694" y="840"/>
                  <a:pt x="641" y="877"/>
                  <a:pt x="621" y="898"/>
                </a:cubicBezTo>
                <a:cubicBezTo>
                  <a:pt x="601" y="919"/>
                  <a:pt x="611" y="905"/>
                  <a:pt x="605" y="907"/>
                </a:cubicBezTo>
                <a:cubicBezTo>
                  <a:pt x="599" y="909"/>
                  <a:pt x="598" y="912"/>
                  <a:pt x="587" y="909"/>
                </a:cubicBezTo>
                <a:cubicBezTo>
                  <a:pt x="576" y="906"/>
                  <a:pt x="555" y="899"/>
                  <a:pt x="540" y="890"/>
                </a:cubicBezTo>
                <a:cubicBezTo>
                  <a:pt x="525" y="881"/>
                  <a:pt x="511" y="872"/>
                  <a:pt x="495" y="856"/>
                </a:cubicBezTo>
                <a:cubicBezTo>
                  <a:pt x="479" y="840"/>
                  <a:pt x="457" y="807"/>
                  <a:pt x="447" y="793"/>
                </a:cubicBezTo>
                <a:cubicBezTo>
                  <a:pt x="437" y="779"/>
                  <a:pt x="440" y="781"/>
                  <a:pt x="437" y="772"/>
                </a:cubicBezTo>
                <a:cubicBezTo>
                  <a:pt x="434" y="763"/>
                  <a:pt x="429" y="775"/>
                  <a:pt x="430" y="738"/>
                </a:cubicBezTo>
                <a:cubicBezTo>
                  <a:pt x="431" y="701"/>
                  <a:pt x="428" y="612"/>
                  <a:pt x="444" y="549"/>
                </a:cubicBezTo>
                <a:cubicBezTo>
                  <a:pt x="460" y="486"/>
                  <a:pt x="505" y="409"/>
                  <a:pt x="528" y="358"/>
                </a:cubicBezTo>
                <a:cubicBezTo>
                  <a:pt x="551" y="307"/>
                  <a:pt x="556" y="283"/>
                  <a:pt x="584" y="245"/>
                </a:cubicBezTo>
                <a:cubicBezTo>
                  <a:pt x="612" y="207"/>
                  <a:pt x="683" y="102"/>
                  <a:pt x="698" y="131"/>
                </a:cubicBezTo>
                <a:cubicBezTo>
                  <a:pt x="713" y="160"/>
                  <a:pt x="680" y="345"/>
                  <a:pt x="675" y="421"/>
                </a:cubicBezTo>
                <a:cubicBezTo>
                  <a:pt x="670" y="497"/>
                  <a:pt x="679" y="529"/>
                  <a:pt x="669" y="585"/>
                </a:cubicBezTo>
                <a:cubicBezTo>
                  <a:pt x="659" y="641"/>
                  <a:pt x="627" y="721"/>
                  <a:pt x="613" y="759"/>
                </a:cubicBezTo>
                <a:cubicBezTo>
                  <a:pt x="599" y="797"/>
                  <a:pt x="592" y="799"/>
                  <a:pt x="584" y="812"/>
                </a:cubicBezTo>
                <a:cubicBezTo>
                  <a:pt x="576" y="825"/>
                  <a:pt x="589" y="819"/>
                  <a:pt x="566" y="840"/>
                </a:cubicBezTo>
                <a:cubicBezTo>
                  <a:pt x="543" y="861"/>
                  <a:pt x="480" y="913"/>
                  <a:pt x="447" y="937"/>
                </a:cubicBezTo>
                <a:cubicBezTo>
                  <a:pt x="414" y="961"/>
                  <a:pt x="391" y="955"/>
                  <a:pt x="367" y="981"/>
                </a:cubicBezTo>
                <a:cubicBezTo>
                  <a:pt x="343" y="1007"/>
                  <a:pt x="326" y="1060"/>
                  <a:pt x="301" y="1095"/>
                </a:cubicBezTo>
                <a:cubicBezTo>
                  <a:pt x="276" y="1130"/>
                  <a:pt x="247" y="1165"/>
                  <a:pt x="219" y="1189"/>
                </a:cubicBezTo>
                <a:cubicBezTo>
                  <a:pt x="191" y="1213"/>
                  <a:pt x="166" y="1230"/>
                  <a:pt x="131" y="1237"/>
                </a:cubicBezTo>
                <a:cubicBezTo>
                  <a:pt x="96" y="1244"/>
                  <a:pt x="22" y="1235"/>
                  <a:pt x="11" y="1229"/>
                </a:cubicBezTo>
                <a:cubicBezTo>
                  <a:pt x="0" y="1223"/>
                  <a:pt x="39" y="1214"/>
                  <a:pt x="64" y="1199"/>
                </a:cubicBezTo>
                <a:cubicBezTo>
                  <a:pt x="89" y="1184"/>
                  <a:pt x="124" y="1172"/>
                  <a:pt x="159" y="1141"/>
                </a:cubicBezTo>
                <a:cubicBezTo>
                  <a:pt x="194" y="1110"/>
                  <a:pt x="237" y="1051"/>
                  <a:pt x="273" y="1010"/>
                </a:cubicBezTo>
                <a:cubicBezTo>
                  <a:pt x="309" y="969"/>
                  <a:pt x="341" y="924"/>
                  <a:pt x="375" y="893"/>
                </a:cubicBezTo>
                <a:cubicBezTo>
                  <a:pt x="409" y="862"/>
                  <a:pt x="449" y="840"/>
                  <a:pt x="475" y="825"/>
                </a:cubicBezTo>
                <a:cubicBezTo>
                  <a:pt x="501" y="810"/>
                  <a:pt x="510" y="825"/>
                  <a:pt x="531" y="805"/>
                </a:cubicBezTo>
                <a:cubicBezTo>
                  <a:pt x="552" y="785"/>
                  <a:pt x="583" y="756"/>
                  <a:pt x="600" y="705"/>
                </a:cubicBezTo>
                <a:cubicBezTo>
                  <a:pt x="617" y="654"/>
                  <a:pt x="624" y="559"/>
                  <a:pt x="631" y="501"/>
                </a:cubicBezTo>
                <a:cubicBezTo>
                  <a:pt x="638" y="443"/>
                  <a:pt x="636" y="402"/>
                  <a:pt x="641" y="358"/>
                </a:cubicBezTo>
                <a:cubicBezTo>
                  <a:pt x="646" y="314"/>
                  <a:pt x="663" y="254"/>
                  <a:pt x="659" y="237"/>
                </a:cubicBezTo>
                <a:cubicBezTo>
                  <a:pt x="655" y="220"/>
                  <a:pt x="643" y="219"/>
                  <a:pt x="619" y="257"/>
                </a:cubicBezTo>
                <a:cubicBezTo>
                  <a:pt x="595" y="295"/>
                  <a:pt x="537" y="403"/>
                  <a:pt x="512" y="467"/>
                </a:cubicBezTo>
                <a:cubicBezTo>
                  <a:pt x="487" y="531"/>
                  <a:pt x="477" y="589"/>
                  <a:pt x="471" y="641"/>
                </a:cubicBezTo>
                <a:cubicBezTo>
                  <a:pt x="465" y="693"/>
                  <a:pt x="473" y="743"/>
                  <a:pt x="479" y="777"/>
                </a:cubicBezTo>
                <a:cubicBezTo>
                  <a:pt x="485" y="811"/>
                  <a:pt x="501" y="835"/>
                  <a:pt x="507" y="848"/>
                </a:cubicBezTo>
                <a:cubicBezTo>
                  <a:pt x="513" y="861"/>
                  <a:pt x="514" y="855"/>
                  <a:pt x="518" y="856"/>
                </a:cubicBezTo>
                <a:cubicBezTo>
                  <a:pt x="522" y="857"/>
                  <a:pt x="512" y="861"/>
                  <a:pt x="532" y="854"/>
                </a:cubicBezTo>
                <a:cubicBezTo>
                  <a:pt x="552" y="847"/>
                  <a:pt x="609" y="843"/>
                  <a:pt x="641" y="812"/>
                </a:cubicBezTo>
                <a:cubicBezTo>
                  <a:pt x="673" y="781"/>
                  <a:pt x="702" y="722"/>
                  <a:pt x="726" y="670"/>
                </a:cubicBezTo>
                <a:cubicBezTo>
                  <a:pt x="750" y="618"/>
                  <a:pt x="772" y="557"/>
                  <a:pt x="783" y="500"/>
                </a:cubicBezTo>
                <a:cubicBezTo>
                  <a:pt x="794" y="443"/>
                  <a:pt x="790" y="367"/>
                  <a:pt x="791" y="325"/>
                </a:cubicBezTo>
                <a:cubicBezTo>
                  <a:pt x="792" y="283"/>
                  <a:pt x="794" y="249"/>
                  <a:pt x="787" y="249"/>
                </a:cubicBezTo>
                <a:cubicBezTo>
                  <a:pt x="780" y="249"/>
                  <a:pt x="761" y="307"/>
                  <a:pt x="747" y="325"/>
                </a:cubicBezTo>
                <a:cubicBezTo>
                  <a:pt x="733" y="343"/>
                  <a:pt x="735" y="342"/>
                  <a:pt x="703" y="357"/>
                </a:cubicBezTo>
                <a:cubicBezTo>
                  <a:pt x="671" y="372"/>
                  <a:pt x="587" y="403"/>
                  <a:pt x="556" y="415"/>
                </a:cubicBezTo>
                <a:close/>
              </a:path>
            </a:pathLst>
          </a:custGeom>
          <a:gradFill rotWithShape="0">
            <a:gsLst>
              <a:gs pos="0">
                <a:schemeClr val="bg1"/>
              </a:gs>
              <a:gs pos="100000">
                <a:schemeClr val="accent1"/>
              </a:gs>
            </a:gsLst>
            <a:lin ang="5400000" scaled="1"/>
          </a:gradFill>
          <a:ln>
            <a:noFill/>
          </a:ln>
          <a:effectLst>
            <a:prstShdw prst="shdw13" dist="53882" dir="13500000">
              <a:srgbClr val="808080">
                <a:alpha val="50000"/>
              </a:srgbClr>
            </a:prstShdw>
          </a:effectLst>
          <a:extLst>
            <a:ext uri="{91240B29-F687-4F45-9708-019B960494DF}">
              <a14:hiddenLine xmlns:a14="http://schemas.microsoft.com/office/drawing/2010/main" w="12700">
                <a:solidFill>
                  <a:srgbClr val="000000"/>
                </a:solidFill>
                <a:round/>
                <a:headEnd/>
                <a:tailEnd/>
              </a14:hiddenLine>
            </a:ext>
          </a:extLst>
        </p:spPr>
        <p:txBody>
          <a:bodyPr wrap="none" anchor="ctr"/>
          <a:lstStyle/>
          <a:p>
            <a:pPr fontAlgn="base">
              <a:spcBef>
                <a:spcPct val="0"/>
              </a:spcBef>
              <a:spcAft>
                <a:spcPct val="0"/>
              </a:spcAft>
            </a:pPr>
            <a:endParaRPr lang="fa-IR" sz="2400" smtClean="0">
              <a:solidFill>
                <a:srgbClr val="003300"/>
              </a:solidFill>
              <a:latin typeface="Times New Roman" pitchFamily="18" charset="0"/>
              <a:cs typeface="Arial" pitchFamily="34" charset="0"/>
            </a:endParaRPr>
          </a:p>
        </p:txBody>
      </p:sp>
      <p:sp>
        <p:nvSpPr>
          <p:cNvPr id="104461" name="Freeform 13"/>
          <p:cNvSpPr>
            <a:spLocks/>
          </p:cNvSpPr>
          <p:nvPr/>
        </p:nvSpPr>
        <p:spPr bwMode="ltGray">
          <a:xfrm>
            <a:off x="4437063" y="1403350"/>
            <a:ext cx="182562" cy="228600"/>
          </a:xfrm>
          <a:custGeom>
            <a:avLst/>
            <a:gdLst>
              <a:gd name="T0" fmla="*/ 219252200 w 115"/>
              <a:gd name="T1" fmla="*/ 5040313 h 144"/>
              <a:gd name="T2" fmla="*/ 231853740 w 115"/>
              <a:gd name="T3" fmla="*/ 113406238 h 144"/>
              <a:gd name="T4" fmla="*/ 216732844 w 115"/>
              <a:gd name="T5" fmla="*/ 186491563 h 144"/>
              <a:gd name="T6" fmla="*/ 151208961 w 115"/>
              <a:gd name="T7" fmla="*/ 189010925 h 144"/>
              <a:gd name="T8" fmla="*/ 105846273 w 115"/>
              <a:gd name="T9" fmla="*/ 239414050 h 144"/>
              <a:gd name="T10" fmla="*/ 75604480 w 115"/>
              <a:gd name="T11" fmla="*/ 289817175 h 144"/>
              <a:gd name="T12" fmla="*/ 37801446 w 115"/>
              <a:gd name="T13" fmla="*/ 216733438 h 144"/>
              <a:gd name="T14" fmla="*/ 52922343 w 115"/>
              <a:gd name="T15" fmla="*/ 128527175 h 144"/>
              <a:gd name="T16" fmla="*/ 5040299 w 115"/>
              <a:gd name="T17" fmla="*/ 219252800 h 144"/>
              <a:gd name="T18" fmla="*/ 20161195 w 115"/>
              <a:gd name="T19" fmla="*/ 317539688 h 144"/>
              <a:gd name="T20" fmla="*/ 75604480 w 115"/>
              <a:gd name="T21" fmla="*/ 360383138 h 144"/>
              <a:gd name="T22" fmla="*/ 128526823 w 115"/>
              <a:gd name="T23" fmla="*/ 294857488 h 144"/>
              <a:gd name="T24" fmla="*/ 166329857 w 115"/>
              <a:gd name="T25" fmla="*/ 239414050 h 144"/>
              <a:gd name="T26" fmla="*/ 219252200 w 115"/>
              <a:gd name="T27" fmla="*/ 289817175 h 144"/>
              <a:gd name="T28" fmla="*/ 289816381 w 115"/>
              <a:gd name="T29" fmla="*/ 146169063 h 144"/>
              <a:gd name="T30" fmla="*/ 219252200 w 115"/>
              <a:gd name="T31" fmla="*/ 5040313 h 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
              <a:gd name="T49" fmla="*/ 0 h 144"/>
              <a:gd name="T50" fmla="*/ 115 w 115"/>
              <a:gd name="T51" fmla="*/ 144 h 1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 h="144">
                <a:moveTo>
                  <a:pt x="87" y="2"/>
                </a:moveTo>
                <a:cubicBezTo>
                  <a:pt x="83" y="0"/>
                  <a:pt x="92" y="33"/>
                  <a:pt x="92" y="45"/>
                </a:cubicBezTo>
                <a:cubicBezTo>
                  <a:pt x="92" y="57"/>
                  <a:pt x="91" y="69"/>
                  <a:pt x="86" y="74"/>
                </a:cubicBezTo>
                <a:cubicBezTo>
                  <a:pt x="81" y="79"/>
                  <a:pt x="67" y="72"/>
                  <a:pt x="60" y="75"/>
                </a:cubicBezTo>
                <a:cubicBezTo>
                  <a:pt x="53" y="78"/>
                  <a:pt x="47" y="88"/>
                  <a:pt x="42" y="95"/>
                </a:cubicBezTo>
                <a:cubicBezTo>
                  <a:pt x="37" y="102"/>
                  <a:pt x="34" y="116"/>
                  <a:pt x="30" y="115"/>
                </a:cubicBezTo>
                <a:cubicBezTo>
                  <a:pt x="26" y="114"/>
                  <a:pt x="16" y="97"/>
                  <a:pt x="15" y="86"/>
                </a:cubicBezTo>
                <a:cubicBezTo>
                  <a:pt x="14" y="75"/>
                  <a:pt x="23" y="51"/>
                  <a:pt x="21" y="51"/>
                </a:cubicBezTo>
                <a:cubicBezTo>
                  <a:pt x="19" y="51"/>
                  <a:pt x="4" y="75"/>
                  <a:pt x="2" y="87"/>
                </a:cubicBezTo>
                <a:cubicBezTo>
                  <a:pt x="0" y="99"/>
                  <a:pt x="3" y="117"/>
                  <a:pt x="8" y="126"/>
                </a:cubicBezTo>
                <a:cubicBezTo>
                  <a:pt x="13" y="135"/>
                  <a:pt x="23" y="144"/>
                  <a:pt x="30" y="143"/>
                </a:cubicBezTo>
                <a:cubicBezTo>
                  <a:pt x="37" y="142"/>
                  <a:pt x="45" y="125"/>
                  <a:pt x="51" y="117"/>
                </a:cubicBezTo>
                <a:cubicBezTo>
                  <a:pt x="57" y="109"/>
                  <a:pt x="60" y="95"/>
                  <a:pt x="66" y="95"/>
                </a:cubicBezTo>
                <a:cubicBezTo>
                  <a:pt x="72" y="95"/>
                  <a:pt x="79" y="121"/>
                  <a:pt x="87" y="115"/>
                </a:cubicBezTo>
                <a:cubicBezTo>
                  <a:pt x="95" y="109"/>
                  <a:pt x="115" y="77"/>
                  <a:pt x="115" y="58"/>
                </a:cubicBezTo>
                <a:cubicBezTo>
                  <a:pt x="115" y="39"/>
                  <a:pt x="92" y="4"/>
                  <a:pt x="87" y="2"/>
                </a:cubicBezTo>
                <a:close/>
              </a:path>
            </a:pathLst>
          </a:custGeom>
          <a:gradFill rotWithShape="0">
            <a:gsLst>
              <a:gs pos="0">
                <a:schemeClr val="bg1"/>
              </a:gs>
              <a:gs pos="100000">
                <a:schemeClr val="accent1"/>
              </a:gs>
            </a:gsLst>
            <a:lin ang="5400000" scaled="1"/>
          </a:gradFill>
          <a:ln>
            <a:noFill/>
          </a:ln>
          <a:effectLst>
            <a:prstShdw prst="shdw13" dist="53882" dir="13500000">
              <a:srgbClr val="808080">
                <a:alpha val="50000"/>
              </a:srgbClr>
            </a:prstShdw>
          </a:effectLst>
          <a:extLst>
            <a:ext uri="{91240B29-F687-4F45-9708-019B960494DF}">
              <a14:hiddenLine xmlns:a14="http://schemas.microsoft.com/office/drawing/2010/main" w="12700">
                <a:solidFill>
                  <a:srgbClr val="000000"/>
                </a:solidFill>
                <a:round/>
                <a:headEnd/>
                <a:tailEnd/>
              </a14:hiddenLine>
            </a:ext>
          </a:extLst>
        </p:spPr>
        <p:txBody>
          <a:bodyPr wrap="none" anchor="ctr"/>
          <a:lstStyle/>
          <a:p>
            <a:pPr fontAlgn="base">
              <a:spcBef>
                <a:spcPct val="0"/>
              </a:spcBef>
              <a:spcAft>
                <a:spcPct val="0"/>
              </a:spcAft>
            </a:pPr>
            <a:endParaRPr lang="fa-IR" sz="2400" smtClean="0">
              <a:solidFill>
                <a:srgbClr val="003300"/>
              </a:solidFill>
              <a:latin typeface="Times New Roman" pitchFamily="18" charset="0"/>
              <a:cs typeface="Arial" pitchFamily="34" charset="0"/>
            </a:endParaRPr>
          </a:p>
        </p:txBody>
      </p:sp>
      <p:sp>
        <p:nvSpPr>
          <p:cNvPr id="104462" name="Freeform 14"/>
          <p:cNvSpPr>
            <a:spLocks/>
          </p:cNvSpPr>
          <p:nvPr/>
        </p:nvSpPr>
        <p:spPr bwMode="ltGray">
          <a:xfrm>
            <a:off x="3446463" y="638175"/>
            <a:ext cx="182562" cy="228600"/>
          </a:xfrm>
          <a:custGeom>
            <a:avLst/>
            <a:gdLst>
              <a:gd name="T0" fmla="*/ 219252200 w 115"/>
              <a:gd name="T1" fmla="*/ 5040313 h 144"/>
              <a:gd name="T2" fmla="*/ 231853740 w 115"/>
              <a:gd name="T3" fmla="*/ 113406238 h 144"/>
              <a:gd name="T4" fmla="*/ 216732844 w 115"/>
              <a:gd name="T5" fmla="*/ 186491563 h 144"/>
              <a:gd name="T6" fmla="*/ 151208961 w 115"/>
              <a:gd name="T7" fmla="*/ 189010925 h 144"/>
              <a:gd name="T8" fmla="*/ 105846273 w 115"/>
              <a:gd name="T9" fmla="*/ 239414050 h 144"/>
              <a:gd name="T10" fmla="*/ 75604480 w 115"/>
              <a:gd name="T11" fmla="*/ 289817175 h 144"/>
              <a:gd name="T12" fmla="*/ 37801446 w 115"/>
              <a:gd name="T13" fmla="*/ 216733438 h 144"/>
              <a:gd name="T14" fmla="*/ 52922343 w 115"/>
              <a:gd name="T15" fmla="*/ 128527175 h 144"/>
              <a:gd name="T16" fmla="*/ 5040299 w 115"/>
              <a:gd name="T17" fmla="*/ 219252800 h 144"/>
              <a:gd name="T18" fmla="*/ 20161195 w 115"/>
              <a:gd name="T19" fmla="*/ 317539688 h 144"/>
              <a:gd name="T20" fmla="*/ 75604480 w 115"/>
              <a:gd name="T21" fmla="*/ 360383138 h 144"/>
              <a:gd name="T22" fmla="*/ 128526823 w 115"/>
              <a:gd name="T23" fmla="*/ 294857488 h 144"/>
              <a:gd name="T24" fmla="*/ 166329857 w 115"/>
              <a:gd name="T25" fmla="*/ 239414050 h 144"/>
              <a:gd name="T26" fmla="*/ 219252200 w 115"/>
              <a:gd name="T27" fmla="*/ 289817175 h 144"/>
              <a:gd name="T28" fmla="*/ 289816381 w 115"/>
              <a:gd name="T29" fmla="*/ 146169063 h 144"/>
              <a:gd name="T30" fmla="*/ 219252200 w 115"/>
              <a:gd name="T31" fmla="*/ 5040313 h 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
              <a:gd name="T49" fmla="*/ 0 h 144"/>
              <a:gd name="T50" fmla="*/ 115 w 115"/>
              <a:gd name="T51" fmla="*/ 144 h 1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 h="144">
                <a:moveTo>
                  <a:pt x="87" y="2"/>
                </a:moveTo>
                <a:cubicBezTo>
                  <a:pt x="83" y="0"/>
                  <a:pt x="92" y="33"/>
                  <a:pt x="92" y="45"/>
                </a:cubicBezTo>
                <a:cubicBezTo>
                  <a:pt x="92" y="57"/>
                  <a:pt x="91" y="69"/>
                  <a:pt x="86" y="74"/>
                </a:cubicBezTo>
                <a:cubicBezTo>
                  <a:pt x="81" y="79"/>
                  <a:pt x="67" y="72"/>
                  <a:pt x="60" y="75"/>
                </a:cubicBezTo>
                <a:cubicBezTo>
                  <a:pt x="53" y="78"/>
                  <a:pt x="47" y="88"/>
                  <a:pt x="42" y="95"/>
                </a:cubicBezTo>
                <a:cubicBezTo>
                  <a:pt x="37" y="102"/>
                  <a:pt x="34" y="116"/>
                  <a:pt x="30" y="115"/>
                </a:cubicBezTo>
                <a:cubicBezTo>
                  <a:pt x="26" y="114"/>
                  <a:pt x="16" y="97"/>
                  <a:pt x="15" y="86"/>
                </a:cubicBezTo>
                <a:cubicBezTo>
                  <a:pt x="14" y="75"/>
                  <a:pt x="23" y="51"/>
                  <a:pt x="21" y="51"/>
                </a:cubicBezTo>
                <a:cubicBezTo>
                  <a:pt x="19" y="51"/>
                  <a:pt x="4" y="75"/>
                  <a:pt x="2" y="87"/>
                </a:cubicBezTo>
                <a:cubicBezTo>
                  <a:pt x="0" y="99"/>
                  <a:pt x="3" y="117"/>
                  <a:pt x="8" y="126"/>
                </a:cubicBezTo>
                <a:cubicBezTo>
                  <a:pt x="13" y="135"/>
                  <a:pt x="23" y="144"/>
                  <a:pt x="30" y="143"/>
                </a:cubicBezTo>
                <a:cubicBezTo>
                  <a:pt x="37" y="142"/>
                  <a:pt x="45" y="125"/>
                  <a:pt x="51" y="117"/>
                </a:cubicBezTo>
                <a:cubicBezTo>
                  <a:pt x="57" y="109"/>
                  <a:pt x="60" y="95"/>
                  <a:pt x="66" y="95"/>
                </a:cubicBezTo>
                <a:cubicBezTo>
                  <a:pt x="72" y="95"/>
                  <a:pt x="79" y="121"/>
                  <a:pt x="87" y="115"/>
                </a:cubicBezTo>
                <a:cubicBezTo>
                  <a:pt x="95" y="109"/>
                  <a:pt x="115" y="77"/>
                  <a:pt x="115" y="58"/>
                </a:cubicBezTo>
                <a:cubicBezTo>
                  <a:pt x="115" y="39"/>
                  <a:pt x="92" y="4"/>
                  <a:pt x="87" y="2"/>
                </a:cubicBezTo>
                <a:close/>
              </a:path>
            </a:pathLst>
          </a:custGeom>
          <a:gradFill rotWithShape="0">
            <a:gsLst>
              <a:gs pos="0">
                <a:schemeClr val="bg1"/>
              </a:gs>
              <a:gs pos="100000">
                <a:schemeClr val="accent1"/>
              </a:gs>
            </a:gsLst>
            <a:lin ang="5400000" scaled="1"/>
          </a:gradFill>
          <a:ln>
            <a:noFill/>
          </a:ln>
          <a:effectLst>
            <a:prstShdw prst="shdw13" dist="53882" dir="13500000">
              <a:srgbClr val="808080">
                <a:alpha val="50000"/>
              </a:srgbClr>
            </a:prstShdw>
          </a:effectLst>
          <a:extLst>
            <a:ext uri="{91240B29-F687-4F45-9708-019B960494DF}">
              <a14:hiddenLine xmlns:a14="http://schemas.microsoft.com/office/drawing/2010/main" w="12700">
                <a:solidFill>
                  <a:srgbClr val="000000"/>
                </a:solidFill>
                <a:round/>
                <a:headEnd/>
                <a:tailEnd/>
              </a14:hiddenLine>
            </a:ext>
          </a:extLst>
        </p:spPr>
        <p:txBody>
          <a:bodyPr wrap="none" anchor="ctr"/>
          <a:lstStyle/>
          <a:p>
            <a:pPr fontAlgn="base">
              <a:spcBef>
                <a:spcPct val="0"/>
              </a:spcBef>
              <a:spcAft>
                <a:spcPct val="0"/>
              </a:spcAft>
            </a:pPr>
            <a:endParaRPr lang="fa-IR" sz="2400" smtClean="0">
              <a:solidFill>
                <a:srgbClr val="003300"/>
              </a:solidFill>
              <a:latin typeface="Times New Roman" pitchFamily="18" charset="0"/>
              <a:cs typeface="Arial" pitchFamily="34" charset="0"/>
            </a:endParaRPr>
          </a:p>
        </p:txBody>
      </p:sp>
      <p:sp>
        <p:nvSpPr>
          <p:cNvPr id="104463" name="Freeform 15"/>
          <p:cNvSpPr>
            <a:spLocks/>
          </p:cNvSpPr>
          <p:nvPr/>
        </p:nvSpPr>
        <p:spPr bwMode="ltGray">
          <a:xfrm>
            <a:off x="2478088" y="2406650"/>
            <a:ext cx="74612" cy="501650"/>
          </a:xfrm>
          <a:custGeom>
            <a:avLst/>
            <a:gdLst>
              <a:gd name="T0" fmla="*/ 37801297 w 47"/>
              <a:gd name="T1" fmla="*/ 50403125 h 316"/>
              <a:gd name="T2" fmla="*/ 100805574 w 47"/>
              <a:gd name="T3" fmla="*/ 372983125 h 316"/>
              <a:gd name="T4" fmla="*/ 108365199 w 47"/>
              <a:gd name="T5" fmla="*/ 551913425 h 316"/>
              <a:gd name="T6" fmla="*/ 32761018 w 47"/>
              <a:gd name="T7" fmla="*/ 796369375 h 316"/>
              <a:gd name="T8" fmla="*/ 63002690 w 47"/>
              <a:gd name="T9" fmla="*/ 556953738 h 316"/>
              <a:gd name="T10" fmla="*/ 55443066 w 47"/>
              <a:gd name="T11" fmla="*/ 413305625 h 316"/>
              <a:gd name="T12" fmla="*/ 2519346 w 47"/>
              <a:gd name="T13" fmla="*/ 123486863 h 316"/>
              <a:gd name="T14" fmla="*/ 37801297 w 47"/>
              <a:gd name="T15" fmla="*/ 50403125 h 31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316"/>
              <a:gd name="T26" fmla="*/ 47 w 47"/>
              <a:gd name="T27" fmla="*/ 316 h 3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316">
                <a:moveTo>
                  <a:pt x="15" y="20"/>
                </a:moveTo>
                <a:cubicBezTo>
                  <a:pt x="21" y="36"/>
                  <a:pt x="35" y="115"/>
                  <a:pt x="40" y="148"/>
                </a:cubicBezTo>
                <a:cubicBezTo>
                  <a:pt x="45" y="181"/>
                  <a:pt x="47" y="191"/>
                  <a:pt x="43" y="219"/>
                </a:cubicBezTo>
                <a:cubicBezTo>
                  <a:pt x="39" y="247"/>
                  <a:pt x="16" y="316"/>
                  <a:pt x="13" y="316"/>
                </a:cubicBezTo>
                <a:cubicBezTo>
                  <a:pt x="10" y="316"/>
                  <a:pt x="23" y="246"/>
                  <a:pt x="25" y="221"/>
                </a:cubicBezTo>
                <a:cubicBezTo>
                  <a:pt x="27" y="196"/>
                  <a:pt x="26" y="193"/>
                  <a:pt x="22" y="164"/>
                </a:cubicBezTo>
                <a:cubicBezTo>
                  <a:pt x="18" y="135"/>
                  <a:pt x="2" y="73"/>
                  <a:pt x="1" y="49"/>
                </a:cubicBezTo>
                <a:cubicBezTo>
                  <a:pt x="0" y="25"/>
                  <a:pt x="9" y="0"/>
                  <a:pt x="15" y="20"/>
                </a:cubicBezTo>
                <a:close/>
              </a:path>
            </a:pathLst>
          </a:custGeom>
          <a:gradFill rotWithShape="0">
            <a:gsLst>
              <a:gs pos="0">
                <a:schemeClr val="bg1"/>
              </a:gs>
              <a:gs pos="100000">
                <a:schemeClr val="accent1"/>
              </a:gs>
            </a:gsLst>
            <a:lin ang="5400000" scaled="1"/>
          </a:gradFill>
          <a:ln>
            <a:noFill/>
          </a:ln>
          <a:effectLst>
            <a:prstShdw prst="shdw13" dist="53882" dir="13500000">
              <a:srgbClr val="808080">
                <a:alpha val="50000"/>
              </a:srgbClr>
            </a:prstShdw>
          </a:effectLst>
          <a:extLst>
            <a:ext uri="{91240B29-F687-4F45-9708-019B960494DF}">
              <a14:hiddenLine xmlns:a14="http://schemas.microsoft.com/office/drawing/2010/main" w="12700">
                <a:solidFill>
                  <a:srgbClr val="000000"/>
                </a:solidFill>
                <a:round/>
                <a:headEnd/>
                <a:tailEnd/>
              </a14:hiddenLine>
            </a:ext>
          </a:extLst>
        </p:spPr>
        <p:txBody>
          <a:bodyPr wrap="none" anchor="ctr"/>
          <a:lstStyle/>
          <a:p>
            <a:pPr fontAlgn="base">
              <a:spcBef>
                <a:spcPct val="0"/>
              </a:spcBef>
              <a:spcAft>
                <a:spcPct val="0"/>
              </a:spcAft>
            </a:pPr>
            <a:endParaRPr lang="fa-IR" sz="2400" smtClean="0">
              <a:solidFill>
                <a:srgbClr val="003300"/>
              </a:solidFill>
              <a:latin typeface="Times New Roman" pitchFamily="18" charset="0"/>
              <a:cs typeface="Arial" pitchFamily="34" charset="0"/>
            </a:endParaRPr>
          </a:p>
        </p:txBody>
      </p:sp>
      <p:grpSp>
        <p:nvGrpSpPr>
          <p:cNvPr id="2" name="Group 16"/>
          <p:cNvGrpSpPr>
            <a:grpSpLocks/>
          </p:cNvGrpSpPr>
          <p:nvPr/>
        </p:nvGrpSpPr>
        <p:grpSpPr bwMode="auto">
          <a:xfrm>
            <a:off x="4302125" y="4598988"/>
            <a:ext cx="1065213" cy="887412"/>
            <a:chOff x="493" y="1555"/>
            <a:chExt cx="525" cy="480"/>
          </a:xfrm>
        </p:grpSpPr>
        <p:sp>
          <p:nvSpPr>
            <p:cNvPr id="4123" name="Freeform 17"/>
            <p:cNvSpPr>
              <a:spLocks/>
            </p:cNvSpPr>
            <p:nvPr/>
          </p:nvSpPr>
          <p:spPr bwMode="auto">
            <a:xfrm>
              <a:off x="493" y="1555"/>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2"/>
                </a:gs>
              </a:gsLst>
              <a:path path="rect">
                <a:fillToRect l="50000" t="50000" r="50000" b="50000"/>
              </a:path>
            </a:gradFill>
            <a:ln>
              <a:noFill/>
            </a:ln>
            <a:effectLst>
              <a:prstShdw prst="shdw13" dist="53882" dir="13500000">
                <a:srgbClr val="808080">
                  <a:alpha val="50000"/>
                </a:srgbClr>
              </a:prstShdw>
            </a:effectLst>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fontAlgn="base">
                <a:spcBef>
                  <a:spcPct val="0"/>
                </a:spcBef>
                <a:spcAft>
                  <a:spcPct val="0"/>
                </a:spcAft>
              </a:pPr>
              <a:endParaRPr lang="fa-IR" sz="2400" smtClean="0">
                <a:solidFill>
                  <a:srgbClr val="003300"/>
                </a:solidFill>
                <a:latin typeface="Times New Roman" pitchFamily="18" charset="0"/>
                <a:cs typeface="Arial" pitchFamily="34" charset="0"/>
              </a:endParaRPr>
            </a:p>
          </p:txBody>
        </p:sp>
        <p:sp>
          <p:nvSpPr>
            <p:cNvPr id="4124" name="Freeform 18"/>
            <p:cNvSpPr>
              <a:spLocks/>
            </p:cNvSpPr>
            <p:nvPr/>
          </p:nvSpPr>
          <p:spPr bwMode="auto">
            <a:xfrm>
              <a:off x="565" y="1620"/>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chemeClr val="bg2"/>
                </a:gs>
              </a:gsLst>
              <a:path path="rect">
                <a:fillToRect l="50000" t="50000" r="50000" b="50000"/>
              </a:path>
            </a:gradFill>
            <a:ln>
              <a:noFill/>
            </a:ln>
            <a:effectLst>
              <a:prstShdw prst="shdw13" dist="53882" dir="13500000">
                <a:srgbClr val="808080">
                  <a:alpha val="50000"/>
                </a:srgbClr>
              </a:prstShdw>
            </a:effectLst>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fontAlgn="base">
                <a:spcBef>
                  <a:spcPct val="0"/>
                </a:spcBef>
                <a:spcAft>
                  <a:spcPct val="0"/>
                </a:spcAft>
              </a:pPr>
              <a:endParaRPr lang="fa-IR" sz="2400" smtClean="0">
                <a:solidFill>
                  <a:srgbClr val="003300"/>
                </a:solidFill>
                <a:latin typeface="Times New Roman" pitchFamily="18" charset="0"/>
                <a:cs typeface="Arial" pitchFamily="34" charset="0"/>
              </a:endParaRPr>
            </a:p>
          </p:txBody>
        </p:sp>
        <p:sp>
          <p:nvSpPr>
            <p:cNvPr id="4125" name="Freeform 19"/>
            <p:cNvSpPr>
              <a:spLocks/>
            </p:cNvSpPr>
            <p:nvPr/>
          </p:nvSpPr>
          <p:spPr bwMode="auto">
            <a:xfrm>
              <a:off x="621" y="1629"/>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2"/>
                </a:gs>
              </a:gsLst>
              <a:path path="rect">
                <a:fillToRect l="50000" t="50000" r="50000" b="50000"/>
              </a:path>
            </a:gradFill>
            <a:ln>
              <a:noFill/>
            </a:ln>
            <a:effectLst>
              <a:prstShdw prst="shdw13" dist="53882" dir="13500000">
                <a:srgbClr val="808080">
                  <a:alpha val="50000"/>
                </a:srgbClr>
              </a:prstShdw>
            </a:effectLst>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fontAlgn="base">
                <a:spcBef>
                  <a:spcPct val="0"/>
                </a:spcBef>
                <a:spcAft>
                  <a:spcPct val="0"/>
                </a:spcAft>
              </a:pPr>
              <a:endParaRPr lang="fa-IR" sz="2400" smtClean="0">
                <a:solidFill>
                  <a:srgbClr val="003300"/>
                </a:solidFill>
                <a:latin typeface="Times New Roman" pitchFamily="18" charset="0"/>
                <a:cs typeface="Arial" pitchFamily="34" charset="0"/>
              </a:endParaRPr>
            </a:p>
          </p:txBody>
        </p:sp>
        <p:sp>
          <p:nvSpPr>
            <p:cNvPr id="4126" name="Freeform 20"/>
            <p:cNvSpPr>
              <a:spLocks/>
            </p:cNvSpPr>
            <p:nvPr/>
          </p:nvSpPr>
          <p:spPr bwMode="auto">
            <a:xfrm>
              <a:off x="722" y="1752"/>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ffectLst>
              <a:prstShdw prst="shdw13" dist="53882" dir="13500000">
                <a:srgbClr val="808080">
                  <a:alpha val="50000"/>
                </a:srgbClr>
              </a:prstShdw>
            </a:effectLst>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fontAlgn="base">
                <a:spcBef>
                  <a:spcPct val="0"/>
                </a:spcBef>
                <a:spcAft>
                  <a:spcPct val="0"/>
                </a:spcAft>
              </a:pPr>
              <a:endParaRPr lang="fa-IR" sz="2400" smtClean="0">
                <a:solidFill>
                  <a:srgbClr val="003300"/>
                </a:solidFill>
                <a:latin typeface="Times New Roman" pitchFamily="18" charset="0"/>
                <a:cs typeface="Arial" pitchFamily="34" charset="0"/>
              </a:endParaRPr>
            </a:p>
          </p:txBody>
        </p:sp>
      </p:grpSp>
      <p:grpSp>
        <p:nvGrpSpPr>
          <p:cNvPr id="3" name="Group 21"/>
          <p:cNvGrpSpPr>
            <a:grpSpLocks/>
          </p:cNvGrpSpPr>
          <p:nvPr/>
        </p:nvGrpSpPr>
        <p:grpSpPr bwMode="auto">
          <a:xfrm>
            <a:off x="522288" y="2573338"/>
            <a:ext cx="1065212" cy="887412"/>
            <a:chOff x="493" y="1555"/>
            <a:chExt cx="525" cy="480"/>
          </a:xfrm>
        </p:grpSpPr>
        <p:sp>
          <p:nvSpPr>
            <p:cNvPr id="4119" name="Freeform 22"/>
            <p:cNvSpPr>
              <a:spLocks/>
            </p:cNvSpPr>
            <p:nvPr/>
          </p:nvSpPr>
          <p:spPr bwMode="auto">
            <a:xfrm>
              <a:off x="493" y="1555"/>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2"/>
                </a:gs>
              </a:gsLst>
              <a:path path="rect">
                <a:fillToRect l="50000" t="50000" r="50000" b="50000"/>
              </a:path>
            </a:gradFill>
            <a:ln>
              <a:noFill/>
            </a:ln>
            <a:effectLst>
              <a:prstShdw prst="shdw13" dist="53882" dir="13500000">
                <a:srgbClr val="808080">
                  <a:alpha val="50000"/>
                </a:srgbClr>
              </a:prstShdw>
            </a:effectLst>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fontAlgn="base">
                <a:spcBef>
                  <a:spcPct val="0"/>
                </a:spcBef>
                <a:spcAft>
                  <a:spcPct val="0"/>
                </a:spcAft>
              </a:pPr>
              <a:endParaRPr lang="fa-IR" sz="2400" smtClean="0">
                <a:solidFill>
                  <a:srgbClr val="003300"/>
                </a:solidFill>
                <a:latin typeface="Times New Roman" pitchFamily="18" charset="0"/>
                <a:cs typeface="Arial" pitchFamily="34" charset="0"/>
              </a:endParaRPr>
            </a:p>
          </p:txBody>
        </p:sp>
        <p:sp>
          <p:nvSpPr>
            <p:cNvPr id="4120" name="Freeform 23"/>
            <p:cNvSpPr>
              <a:spLocks/>
            </p:cNvSpPr>
            <p:nvPr/>
          </p:nvSpPr>
          <p:spPr bwMode="auto">
            <a:xfrm>
              <a:off x="565" y="1620"/>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chemeClr val="bg2"/>
                </a:gs>
              </a:gsLst>
              <a:path path="rect">
                <a:fillToRect l="50000" t="50000" r="50000" b="50000"/>
              </a:path>
            </a:gradFill>
            <a:ln>
              <a:noFill/>
            </a:ln>
            <a:effectLst>
              <a:prstShdw prst="shdw13" dist="53882" dir="13500000">
                <a:srgbClr val="808080">
                  <a:alpha val="50000"/>
                </a:srgbClr>
              </a:prstShdw>
            </a:effectLst>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fontAlgn="base">
                <a:spcBef>
                  <a:spcPct val="0"/>
                </a:spcBef>
                <a:spcAft>
                  <a:spcPct val="0"/>
                </a:spcAft>
              </a:pPr>
              <a:endParaRPr lang="fa-IR" sz="2400" smtClean="0">
                <a:solidFill>
                  <a:srgbClr val="003300"/>
                </a:solidFill>
                <a:latin typeface="Times New Roman" pitchFamily="18" charset="0"/>
                <a:cs typeface="Arial" pitchFamily="34" charset="0"/>
              </a:endParaRPr>
            </a:p>
          </p:txBody>
        </p:sp>
        <p:sp>
          <p:nvSpPr>
            <p:cNvPr id="4121" name="Freeform 24"/>
            <p:cNvSpPr>
              <a:spLocks/>
            </p:cNvSpPr>
            <p:nvPr/>
          </p:nvSpPr>
          <p:spPr bwMode="auto">
            <a:xfrm>
              <a:off x="621" y="1629"/>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2"/>
                </a:gs>
              </a:gsLst>
              <a:path path="rect">
                <a:fillToRect l="50000" t="50000" r="50000" b="50000"/>
              </a:path>
            </a:gradFill>
            <a:ln>
              <a:noFill/>
            </a:ln>
            <a:effectLst>
              <a:prstShdw prst="shdw13" dist="53882" dir="13500000">
                <a:srgbClr val="808080">
                  <a:alpha val="50000"/>
                </a:srgbClr>
              </a:prstShdw>
            </a:effectLst>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fontAlgn="base">
                <a:spcBef>
                  <a:spcPct val="0"/>
                </a:spcBef>
                <a:spcAft>
                  <a:spcPct val="0"/>
                </a:spcAft>
              </a:pPr>
              <a:endParaRPr lang="fa-IR" sz="2400" smtClean="0">
                <a:solidFill>
                  <a:srgbClr val="003300"/>
                </a:solidFill>
                <a:latin typeface="Times New Roman" pitchFamily="18" charset="0"/>
                <a:cs typeface="Arial" pitchFamily="34" charset="0"/>
              </a:endParaRPr>
            </a:p>
          </p:txBody>
        </p:sp>
        <p:sp>
          <p:nvSpPr>
            <p:cNvPr id="4122" name="Freeform 25"/>
            <p:cNvSpPr>
              <a:spLocks/>
            </p:cNvSpPr>
            <p:nvPr/>
          </p:nvSpPr>
          <p:spPr bwMode="auto">
            <a:xfrm>
              <a:off x="722" y="1752"/>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ffectLst>
              <a:prstShdw prst="shdw13" dist="53882" dir="13500000">
                <a:srgbClr val="808080">
                  <a:alpha val="50000"/>
                </a:srgbClr>
              </a:prstShdw>
            </a:effectLst>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fontAlgn="base">
                <a:spcBef>
                  <a:spcPct val="0"/>
                </a:spcBef>
                <a:spcAft>
                  <a:spcPct val="0"/>
                </a:spcAft>
              </a:pPr>
              <a:endParaRPr lang="fa-IR" sz="2400" smtClean="0">
                <a:solidFill>
                  <a:srgbClr val="003300"/>
                </a:solidFill>
                <a:latin typeface="Times New Roman" pitchFamily="18" charset="0"/>
                <a:cs typeface="Arial" pitchFamily="34" charset="0"/>
              </a:endParaRPr>
            </a:p>
          </p:txBody>
        </p:sp>
      </p:grpSp>
      <p:grpSp>
        <p:nvGrpSpPr>
          <p:cNvPr id="4" name="Group 26"/>
          <p:cNvGrpSpPr>
            <a:grpSpLocks/>
          </p:cNvGrpSpPr>
          <p:nvPr/>
        </p:nvGrpSpPr>
        <p:grpSpPr bwMode="auto">
          <a:xfrm>
            <a:off x="6057900" y="1628775"/>
            <a:ext cx="1065213" cy="887413"/>
            <a:chOff x="493" y="1555"/>
            <a:chExt cx="525" cy="480"/>
          </a:xfrm>
        </p:grpSpPr>
        <p:sp>
          <p:nvSpPr>
            <p:cNvPr id="4115" name="Freeform 27"/>
            <p:cNvSpPr>
              <a:spLocks/>
            </p:cNvSpPr>
            <p:nvPr/>
          </p:nvSpPr>
          <p:spPr bwMode="auto">
            <a:xfrm>
              <a:off x="493" y="1555"/>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2"/>
                </a:gs>
              </a:gsLst>
              <a:path path="rect">
                <a:fillToRect l="50000" t="50000" r="50000" b="50000"/>
              </a:path>
            </a:gradFill>
            <a:ln>
              <a:noFill/>
            </a:ln>
            <a:effectLst>
              <a:prstShdw prst="shdw13" dist="53882" dir="13500000">
                <a:srgbClr val="808080">
                  <a:alpha val="50000"/>
                </a:srgbClr>
              </a:prstShdw>
            </a:effectLst>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fontAlgn="base">
                <a:spcBef>
                  <a:spcPct val="0"/>
                </a:spcBef>
                <a:spcAft>
                  <a:spcPct val="0"/>
                </a:spcAft>
              </a:pPr>
              <a:endParaRPr lang="fa-IR" sz="2400" smtClean="0">
                <a:solidFill>
                  <a:srgbClr val="003300"/>
                </a:solidFill>
                <a:latin typeface="Times New Roman" pitchFamily="18" charset="0"/>
                <a:cs typeface="Arial" pitchFamily="34" charset="0"/>
              </a:endParaRPr>
            </a:p>
          </p:txBody>
        </p:sp>
        <p:sp>
          <p:nvSpPr>
            <p:cNvPr id="4116" name="Freeform 28"/>
            <p:cNvSpPr>
              <a:spLocks/>
            </p:cNvSpPr>
            <p:nvPr/>
          </p:nvSpPr>
          <p:spPr bwMode="auto">
            <a:xfrm>
              <a:off x="565" y="1620"/>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chemeClr val="bg2"/>
                </a:gs>
              </a:gsLst>
              <a:path path="rect">
                <a:fillToRect l="50000" t="50000" r="50000" b="50000"/>
              </a:path>
            </a:gradFill>
            <a:ln>
              <a:noFill/>
            </a:ln>
            <a:effectLst>
              <a:prstShdw prst="shdw13" dist="53882" dir="13500000">
                <a:srgbClr val="808080">
                  <a:alpha val="50000"/>
                </a:srgbClr>
              </a:prstShdw>
            </a:effectLst>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fontAlgn="base">
                <a:spcBef>
                  <a:spcPct val="0"/>
                </a:spcBef>
                <a:spcAft>
                  <a:spcPct val="0"/>
                </a:spcAft>
              </a:pPr>
              <a:endParaRPr lang="fa-IR" sz="2400" smtClean="0">
                <a:solidFill>
                  <a:srgbClr val="003300"/>
                </a:solidFill>
                <a:latin typeface="Times New Roman" pitchFamily="18" charset="0"/>
                <a:cs typeface="Arial" pitchFamily="34" charset="0"/>
              </a:endParaRPr>
            </a:p>
          </p:txBody>
        </p:sp>
        <p:sp>
          <p:nvSpPr>
            <p:cNvPr id="4117" name="Freeform 29"/>
            <p:cNvSpPr>
              <a:spLocks/>
            </p:cNvSpPr>
            <p:nvPr/>
          </p:nvSpPr>
          <p:spPr bwMode="auto">
            <a:xfrm>
              <a:off x="621" y="1629"/>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2"/>
                </a:gs>
              </a:gsLst>
              <a:path path="rect">
                <a:fillToRect l="50000" t="50000" r="50000" b="50000"/>
              </a:path>
            </a:gradFill>
            <a:ln>
              <a:noFill/>
            </a:ln>
            <a:effectLst>
              <a:prstShdw prst="shdw13" dist="53882" dir="13500000">
                <a:srgbClr val="808080">
                  <a:alpha val="50000"/>
                </a:srgbClr>
              </a:prstShdw>
            </a:effectLst>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fontAlgn="base">
                <a:spcBef>
                  <a:spcPct val="0"/>
                </a:spcBef>
                <a:spcAft>
                  <a:spcPct val="0"/>
                </a:spcAft>
              </a:pPr>
              <a:endParaRPr lang="fa-IR" sz="2400" smtClean="0">
                <a:solidFill>
                  <a:srgbClr val="003300"/>
                </a:solidFill>
                <a:latin typeface="Times New Roman" pitchFamily="18" charset="0"/>
                <a:cs typeface="Arial" pitchFamily="34" charset="0"/>
              </a:endParaRPr>
            </a:p>
          </p:txBody>
        </p:sp>
        <p:sp>
          <p:nvSpPr>
            <p:cNvPr id="4118" name="Freeform 30"/>
            <p:cNvSpPr>
              <a:spLocks/>
            </p:cNvSpPr>
            <p:nvPr/>
          </p:nvSpPr>
          <p:spPr bwMode="auto">
            <a:xfrm>
              <a:off x="722" y="1752"/>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ffectLst>
              <a:prstShdw prst="shdw13" dist="53882" dir="13500000">
                <a:srgbClr val="808080">
                  <a:alpha val="50000"/>
                </a:srgbClr>
              </a:prstShdw>
            </a:effectLst>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fontAlgn="base">
                <a:spcBef>
                  <a:spcPct val="0"/>
                </a:spcBef>
                <a:spcAft>
                  <a:spcPct val="0"/>
                </a:spcAft>
              </a:pPr>
              <a:endParaRPr lang="fa-IR" sz="2400" smtClean="0">
                <a:solidFill>
                  <a:srgbClr val="003300"/>
                </a:solidFill>
                <a:latin typeface="Times New Roman" pitchFamily="18" charset="0"/>
                <a:cs typeface="Arial" pitchFamily="34" charset="0"/>
              </a:endParaRPr>
            </a:p>
          </p:txBody>
        </p:sp>
      </p:grpSp>
    </p:spTree>
    <p:extLst>
      <p:ext uri="{BB962C8B-B14F-4D97-AF65-F5344CB8AC3E}">
        <p14:creationId xmlns:p14="http://schemas.microsoft.com/office/powerpoint/2010/main" val="1795594323"/>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04450"/>
                                        </p:tgtEl>
                                        <p:attrNameLst>
                                          <p:attrName>style.visibility</p:attrName>
                                        </p:attrNameLst>
                                      </p:cBhvr>
                                      <p:to>
                                        <p:strVal val="visible"/>
                                      </p:to>
                                    </p:set>
                                    <p:animEffect transition="in" filter="strips(downLeft)">
                                      <p:cBhvr>
                                        <p:cTn id="7" dur="1000"/>
                                        <p:tgtEl>
                                          <p:spTgt spid="104450"/>
                                        </p:tgtEl>
                                      </p:cBhvr>
                                    </p:animEffect>
                                  </p:childTnLst>
                                </p:cTn>
                              </p:par>
                              <p:par>
                                <p:cTn id="8" presetID="0" presetClass="path" presetSubtype="0" accel="50000" decel="50000" fill="remove" nodeType="withEffect">
                                  <p:stCondLst>
                                    <p:cond delay="0"/>
                                  </p:stCondLst>
                                  <p:iterate type="lt">
                                    <p:tmPct val="0"/>
                                  </p:iterate>
                                  <p:childTnLst>
                                    <p:animMotion origin="layout" path="M 0.1599 -0.07615 C 0.15538 -0.03449 0.15087 0.00718 0.12101 0.04236 C 0.09115 0.07755 0.03281 0.11991 -0.01927 0.13496 C -0.07135 0.15 -0.15625 0.12107 -0.19149 0.13311 C -0.22674 0.14514 -0.22292 0.17176 -0.23038 0.20718 C -0.23785 0.24236 -0.23472 0.31459 -0.23594 0.34422 C -0.23715 0.37385 -0.23715 0.37963 -0.23733 0.38496 " pathEditMode="relative" ptsTypes="aaaaaaA">
                                      <p:cBhvr>
                                        <p:cTn id="9" dur="1000" fill="hold"/>
                                        <p:tgtEl>
                                          <p:spTgt spid="4"/>
                                        </p:tgtEl>
                                        <p:attrNameLst>
                                          <p:attrName>ppt_x</p:attrName>
                                          <p:attrName>ppt_y</p:attrName>
                                        </p:attrNameLst>
                                      </p:cBhvr>
                                    </p:animMotion>
                                  </p:childTnLst>
                                </p:cTn>
                              </p:par>
                            </p:childTnLst>
                          </p:cTn>
                        </p:par>
                        <p:par>
                          <p:cTn id="10" fill="hold" nodeType="afterGroup">
                            <p:stCondLst>
                              <p:cond delay="1000"/>
                            </p:stCondLst>
                            <p:childTnLst>
                              <p:par>
                                <p:cTn id="11" presetID="18" presetClass="entr" presetSubtype="12" fill="hold" grpId="0" nodeType="afterEffect">
                                  <p:stCondLst>
                                    <p:cond delay="0"/>
                                  </p:stCondLst>
                                  <p:childTnLst>
                                    <p:set>
                                      <p:cBhvr>
                                        <p:cTn id="12" dur="1" fill="hold">
                                          <p:stCondLst>
                                            <p:cond delay="0"/>
                                          </p:stCondLst>
                                        </p:cTn>
                                        <p:tgtEl>
                                          <p:spTgt spid="104451"/>
                                        </p:tgtEl>
                                        <p:attrNameLst>
                                          <p:attrName>style.visibility</p:attrName>
                                        </p:attrNameLst>
                                      </p:cBhvr>
                                      <p:to>
                                        <p:strVal val="visible"/>
                                      </p:to>
                                    </p:set>
                                    <p:animEffect transition="in" filter="strips(downLeft)">
                                      <p:cBhvr>
                                        <p:cTn id="13" dur="500"/>
                                        <p:tgtEl>
                                          <p:spTgt spid="104451"/>
                                        </p:tgtEl>
                                      </p:cBhvr>
                                    </p:animEffect>
                                  </p:childTnLst>
                                </p:cTn>
                              </p:par>
                              <p:par>
                                <p:cTn id="14" presetID="42" presetClass="path" presetSubtype="0" accel="50000" decel="50000" fill="remove" nodeType="withEffect">
                                  <p:stCondLst>
                                    <p:cond delay="0"/>
                                  </p:stCondLst>
                                  <p:iterate type="lt">
                                    <p:tmPct val="0"/>
                                  </p:iterate>
                                  <p:childTnLst>
                                    <p:animMotion origin="layout" path="M 0.08455 0.11922 L 0.08455 0.15857 " pathEditMode="relative" rAng="0" ptsTypes="AA">
                                      <p:cBhvr>
                                        <p:cTn id="15" dur="500" fill="hold"/>
                                        <p:tgtEl>
                                          <p:spTgt spid="4"/>
                                        </p:tgtEl>
                                        <p:attrNameLst>
                                          <p:attrName>ppt_x</p:attrName>
                                          <p:attrName>ppt_y</p:attrName>
                                        </p:attrNameLst>
                                      </p:cBhvr>
                                      <p:rCtr x="0" y="1968"/>
                                    </p:animMotion>
                                  </p:childTnLst>
                                </p:cTn>
                              </p:par>
                            </p:childTnLst>
                          </p:cTn>
                        </p:par>
                        <p:par>
                          <p:cTn id="16" fill="hold" nodeType="afterGroup">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104452"/>
                                        </p:tgtEl>
                                        <p:attrNameLst>
                                          <p:attrName>style.visibility</p:attrName>
                                        </p:attrNameLst>
                                      </p:cBhvr>
                                      <p:to>
                                        <p:strVal val="visible"/>
                                      </p:to>
                                    </p:set>
                                    <p:animEffect transition="in" filter="strips(downLeft)">
                                      <p:cBhvr>
                                        <p:cTn id="19" dur="1000"/>
                                        <p:tgtEl>
                                          <p:spTgt spid="104452"/>
                                        </p:tgtEl>
                                      </p:cBhvr>
                                    </p:animEffect>
                                  </p:childTnLst>
                                </p:cTn>
                              </p:par>
                              <p:par>
                                <p:cTn id="20" presetID="0" presetClass="path" presetSubtype="0" accel="50000" decel="50000" fill="remove" nodeType="withEffect">
                                  <p:stCondLst>
                                    <p:cond delay="0"/>
                                  </p:stCondLst>
                                  <p:iterate type="lt">
                                    <p:tmPct val="0"/>
                                  </p:iterate>
                                  <p:childTnLst>
                                    <p:animMotion origin="layout" path="M -0.06233 -0.14097 C -0.06406 -0.08564 -0.06563 -0.03009 -0.07205 -0.00023 C -0.07847 0.02963 -0.08177 0.02639 -0.10122 0.03866 C -0.12066 0.05093 -0.16042 0.04861 -0.18872 0.07385 C -0.21701 0.09908 -0.2408 0.16389 -0.27066 0.19051 C -0.30052 0.21713 -0.34688 0.23102 -0.36788 0.23311 C -0.38889 0.23519 -0.39167 0.21621 -0.39705 0.20348 C -0.40243 0.19074 -0.39931 0.16482 -0.39983 0.15718 " pathEditMode="fixed" ptsTypes="aaaaaaaA">
                                      <p:cBhvr>
                                        <p:cTn id="21" dur="1000" fill="hold"/>
                                        <p:tgtEl>
                                          <p:spTgt spid="4"/>
                                        </p:tgtEl>
                                        <p:attrNameLst>
                                          <p:attrName>ppt_x</p:attrName>
                                          <p:attrName>ppt_y</p:attrName>
                                        </p:attrNameLst>
                                      </p:cBhvr>
                                    </p:animMotion>
                                  </p:childTnLst>
                                </p:cTn>
                              </p:par>
                            </p:childTnLst>
                          </p:cTn>
                        </p:par>
                        <p:par>
                          <p:cTn id="22" fill="hold" nodeType="afterGroup">
                            <p:stCondLst>
                              <p:cond delay="2500"/>
                            </p:stCondLst>
                            <p:childTnLst>
                              <p:par>
                                <p:cTn id="23" presetID="18" presetClass="entr" presetSubtype="12" fill="hold" grpId="0" nodeType="afterEffect">
                                  <p:stCondLst>
                                    <p:cond delay="0"/>
                                  </p:stCondLst>
                                  <p:childTnLst>
                                    <p:set>
                                      <p:cBhvr>
                                        <p:cTn id="24" dur="1" fill="hold">
                                          <p:stCondLst>
                                            <p:cond delay="0"/>
                                          </p:stCondLst>
                                        </p:cTn>
                                        <p:tgtEl>
                                          <p:spTgt spid="104454"/>
                                        </p:tgtEl>
                                        <p:attrNameLst>
                                          <p:attrName>style.visibility</p:attrName>
                                        </p:attrNameLst>
                                      </p:cBhvr>
                                      <p:to>
                                        <p:strVal val="visible"/>
                                      </p:to>
                                    </p:set>
                                    <p:animEffect transition="in" filter="strips(downLeft)">
                                      <p:cBhvr>
                                        <p:cTn id="25" dur="500"/>
                                        <p:tgtEl>
                                          <p:spTgt spid="104454"/>
                                        </p:tgtEl>
                                      </p:cBhvr>
                                    </p:animEffect>
                                  </p:childTnLst>
                                </p:cTn>
                              </p:par>
                              <p:par>
                                <p:cTn id="26" presetID="0" presetClass="path" presetSubtype="0" accel="50000" decel="50000" fill="remove" nodeType="withEffect">
                                  <p:stCondLst>
                                    <p:cond delay="0"/>
                                  </p:stCondLst>
                                  <p:iterate type="lt">
                                    <p:tmPct val="0"/>
                                  </p:iterate>
                                  <p:childTnLst>
                                    <p:animMotion origin="layout" path="M -0.11927 -0.05949 C -0.12622 -0.05301 -0.13299 -0.04652 -0.13455 -0.04467 " pathEditMode="relative" ptsTypes="aA">
                                      <p:cBhvr>
                                        <p:cTn id="27" dur="500" fill="hold"/>
                                        <p:tgtEl>
                                          <p:spTgt spid="4"/>
                                        </p:tgtEl>
                                        <p:attrNameLst>
                                          <p:attrName>ppt_x</p:attrName>
                                          <p:attrName>ppt_y</p:attrName>
                                        </p:attrNameLst>
                                      </p:cBhvr>
                                    </p:animMotion>
                                  </p:childTnLst>
                                </p:cTn>
                              </p:par>
                            </p:childTnLst>
                          </p:cTn>
                        </p:par>
                        <p:par>
                          <p:cTn id="28" fill="hold" nodeType="afterGroup">
                            <p:stCondLst>
                              <p:cond delay="3000"/>
                            </p:stCondLst>
                            <p:childTnLst>
                              <p:par>
                                <p:cTn id="29" presetID="18" presetClass="entr" presetSubtype="12" fill="hold" grpId="0" nodeType="afterEffect">
                                  <p:stCondLst>
                                    <p:cond delay="0"/>
                                  </p:stCondLst>
                                  <p:childTnLst>
                                    <p:set>
                                      <p:cBhvr>
                                        <p:cTn id="30" dur="1" fill="hold">
                                          <p:stCondLst>
                                            <p:cond delay="0"/>
                                          </p:stCondLst>
                                        </p:cTn>
                                        <p:tgtEl>
                                          <p:spTgt spid="104453"/>
                                        </p:tgtEl>
                                        <p:attrNameLst>
                                          <p:attrName>style.visibility</p:attrName>
                                        </p:attrNameLst>
                                      </p:cBhvr>
                                      <p:to>
                                        <p:strVal val="visible"/>
                                      </p:to>
                                    </p:set>
                                    <p:animEffect transition="in" filter="strips(downLeft)">
                                      <p:cBhvr>
                                        <p:cTn id="31" dur="500"/>
                                        <p:tgtEl>
                                          <p:spTgt spid="104453"/>
                                        </p:tgtEl>
                                      </p:cBhvr>
                                    </p:animEffect>
                                  </p:childTnLst>
                                </p:cTn>
                              </p:par>
                              <p:par>
                                <p:cTn id="32" presetID="42" presetClass="path" presetSubtype="0" accel="50000" decel="50000" fill="remove" nodeType="withEffect">
                                  <p:stCondLst>
                                    <p:cond delay="0"/>
                                  </p:stCondLst>
                                  <p:iterate type="lt">
                                    <p:tmPct val="0"/>
                                  </p:iterate>
                                  <p:childTnLst>
                                    <p:animMotion origin="layout" path="M -0.12708 -0.10416 L -0.12708 -0.07777 " pathEditMode="relative" rAng="0" ptsTypes="AA">
                                      <p:cBhvr>
                                        <p:cTn id="33" dur="500" fill="hold"/>
                                        <p:tgtEl>
                                          <p:spTgt spid="4"/>
                                        </p:tgtEl>
                                        <p:attrNameLst>
                                          <p:attrName>ppt_x</p:attrName>
                                          <p:attrName>ppt_y</p:attrName>
                                        </p:attrNameLst>
                                      </p:cBhvr>
                                      <p:rCtr x="0" y="1319"/>
                                    </p:animMotion>
                                  </p:childTnLst>
                                </p:cTn>
                              </p:par>
                            </p:childTnLst>
                          </p:cTn>
                        </p:par>
                        <p:par>
                          <p:cTn id="34" fill="hold" nodeType="afterGroup">
                            <p:stCondLst>
                              <p:cond delay="3500"/>
                            </p:stCondLst>
                            <p:childTnLst>
                              <p:par>
                                <p:cTn id="35" presetID="18" presetClass="entr" presetSubtype="12" fill="hold" grpId="0" nodeType="afterEffect">
                                  <p:stCondLst>
                                    <p:cond delay="0"/>
                                  </p:stCondLst>
                                  <p:childTnLst>
                                    <p:set>
                                      <p:cBhvr>
                                        <p:cTn id="36" dur="1" fill="hold">
                                          <p:stCondLst>
                                            <p:cond delay="0"/>
                                          </p:stCondLst>
                                        </p:cTn>
                                        <p:tgtEl>
                                          <p:spTgt spid="104455"/>
                                        </p:tgtEl>
                                        <p:attrNameLst>
                                          <p:attrName>style.visibility</p:attrName>
                                        </p:attrNameLst>
                                      </p:cBhvr>
                                      <p:to>
                                        <p:strVal val="visible"/>
                                      </p:to>
                                    </p:set>
                                    <p:animEffect transition="in" filter="strips(downLeft)">
                                      <p:cBhvr>
                                        <p:cTn id="37" dur="1000"/>
                                        <p:tgtEl>
                                          <p:spTgt spid="104455"/>
                                        </p:tgtEl>
                                      </p:cBhvr>
                                    </p:animEffect>
                                  </p:childTnLst>
                                </p:cTn>
                              </p:par>
                              <p:par>
                                <p:cTn id="38" presetID="0" presetClass="path" presetSubtype="0" accel="50000" decel="50000" fill="remove" nodeType="withEffect">
                                  <p:stCondLst>
                                    <p:cond delay="0"/>
                                  </p:stCondLst>
                                  <p:iterate type="lt">
                                    <p:tmPct val="0"/>
                                  </p:iterate>
                                  <p:childTnLst>
                                    <p:animMotion origin="layout" path="M -0.15399 -0.15578 C -0.15573 -0.11736 -0.15729 -0.0787 -0.16094 -0.05393 C -0.16458 -0.02916 -0.1651 -0.02129 -0.17622 -0.00764 C -0.18733 0.00602 -0.21424 0.01389 -0.2276 0.02755 C -0.24097 0.04121 -0.24722 0.05926 -0.25677 0.07385 C -0.26632 0.0882 -0.2776 0.10764 -0.28455 0.11459 C -0.29149 0.1213 -0.29497 0.11783 -0.29844 0.11459 " pathEditMode="relative" ptsTypes="aaaaaaA">
                                      <p:cBhvr>
                                        <p:cTn id="39" dur="1000" fill="hold"/>
                                        <p:tgtEl>
                                          <p:spTgt spid="4"/>
                                        </p:tgtEl>
                                        <p:attrNameLst>
                                          <p:attrName>ppt_x</p:attrName>
                                          <p:attrName>ppt_y</p:attrName>
                                        </p:attrNameLst>
                                      </p:cBhvr>
                                    </p:animMotion>
                                  </p:childTnLst>
                                </p:cTn>
                              </p:par>
                            </p:childTnLst>
                          </p:cTn>
                        </p:par>
                        <p:par>
                          <p:cTn id="40" fill="hold" nodeType="afterGroup">
                            <p:stCondLst>
                              <p:cond delay="4500"/>
                            </p:stCondLst>
                            <p:childTnLst>
                              <p:par>
                                <p:cTn id="41" presetID="18" presetClass="entr" presetSubtype="12" fill="hold" grpId="0" nodeType="afterEffect">
                                  <p:stCondLst>
                                    <p:cond delay="0"/>
                                  </p:stCondLst>
                                  <p:childTnLst>
                                    <p:set>
                                      <p:cBhvr>
                                        <p:cTn id="42" dur="1" fill="hold">
                                          <p:stCondLst>
                                            <p:cond delay="0"/>
                                          </p:stCondLst>
                                        </p:cTn>
                                        <p:tgtEl>
                                          <p:spTgt spid="104461"/>
                                        </p:tgtEl>
                                        <p:attrNameLst>
                                          <p:attrName>style.visibility</p:attrName>
                                        </p:attrNameLst>
                                      </p:cBhvr>
                                      <p:to>
                                        <p:strVal val="visible"/>
                                      </p:to>
                                    </p:set>
                                    <p:animEffect transition="in" filter="strips(downLeft)">
                                      <p:cBhvr>
                                        <p:cTn id="43" dur="500"/>
                                        <p:tgtEl>
                                          <p:spTgt spid="104461"/>
                                        </p:tgtEl>
                                      </p:cBhvr>
                                    </p:animEffect>
                                  </p:childTnLst>
                                </p:cTn>
                              </p:par>
                              <p:par>
                                <p:cTn id="44" presetID="35" presetClass="path" presetSubtype="0" accel="50000" decel="50000" fill="remove" nodeType="withEffect">
                                  <p:stCondLst>
                                    <p:cond delay="0"/>
                                  </p:stCondLst>
                                  <p:iterate type="lt">
                                    <p:tmPct val="0"/>
                                  </p:iterate>
                                  <p:childTnLst>
                                    <p:animMotion origin="layout" path="M -0.21649 -0.07777 L -0.23542 -0.07662 " pathEditMode="relative" rAng="0" ptsTypes="AA">
                                      <p:cBhvr>
                                        <p:cTn id="45" dur="500" fill="hold"/>
                                        <p:tgtEl>
                                          <p:spTgt spid="4"/>
                                        </p:tgtEl>
                                        <p:attrNameLst>
                                          <p:attrName>ppt_x</p:attrName>
                                          <p:attrName>ppt_y</p:attrName>
                                        </p:attrNameLst>
                                      </p:cBhvr>
                                      <p:rCtr x="-955" y="46"/>
                                    </p:animMotion>
                                  </p:childTnLst>
                                </p:cTn>
                              </p:par>
                            </p:childTnLst>
                          </p:cTn>
                        </p:par>
                        <p:par>
                          <p:cTn id="46" fill="hold" nodeType="afterGroup">
                            <p:stCondLst>
                              <p:cond delay="5000"/>
                            </p:stCondLst>
                            <p:childTnLst>
                              <p:par>
                                <p:cTn id="47" presetID="18" presetClass="entr" presetSubtype="12" fill="hold" grpId="0" nodeType="afterEffect">
                                  <p:stCondLst>
                                    <p:cond delay="0"/>
                                  </p:stCondLst>
                                  <p:childTnLst>
                                    <p:set>
                                      <p:cBhvr>
                                        <p:cTn id="48" dur="1" fill="hold">
                                          <p:stCondLst>
                                            <p:cond delay="0"/>
                                          </p:stCondLst>
                                        </p:cTn>
                                        <p:tgtEl>
                                          <p:spTgt spid="104456"/>
                                        </p:tgtEl>
                                        <p:attrNameLst>
                                          <p:attrName>style.visibility</p:attrName>
                                        </p:attrNameLst>
                                      </p:cBhvr>
                                      <p:to>
                                        <p:strVal val="visible"/>
                                      </p:to>
                                    </p:set>
                                    <p:animEffect transition="in" filter="strips(downLeft)">
                                      <p:cBhvr>
                                        <p:cTn id="49" dur="1000"/>
                                        <p:tgtEl>
                                          <p:spTgt spid="104456"/>
                                        </p:tgtEl>
                                      </p:cBhvr>
                                    </p:animEffect>
                                  </p:childTnLst>
                                </p:cTn>
                              </p:par>
                              <p:par>
                                <p:cTn id="50" presetID="0" presetClass="path" presetSubtype="0" accel="50000" decel="50000" fill="remove" nodeType="withEffect">
                                  <p:stCondLst>
                                    <p:cond delay="0"/>
                                  </p:stCondLst>
                                  <p:iterate type="lt">
                                    <p:tmPct val="0"/>
                                  </p:iterate>
                                  <p:childTnLst>
                                    <p:animMotion origin="layout" path="M -0.29358 -0.01319 C -0.28628 -0.02477 -0.27899 -0.03611 -0.26927 -0.03912 C -0.25955 -0.04213 -0.23333 -0.03935 -0.23524 -0.03171 C -0.23715 -0.02407 -0.27118 -0.00648 -0.28108 0.00625 C -0.29097 0.01898 -0.29306 0.03658 -0.29497 0.04422 C -0.29688 0.05186 -0.29375 0.05047 -0.29219 0.05162 C -0.29063 0.05278 -0.26858 0.04005 -0.28524 0.05162 C -0.30191 0.0632 -0.35295 0.08959 -0.39219 0.12107 C -0.43142 0.15255 -0.49028 0.19769 -0.52066 0.24051 C -0.55104 0.28334 -0.56684 0.33172 -0.57413 0.37848 C -0.58142 0.42523 -0.57865 0.4801 -0.56441 0.52107 C -0.55017 0.56204 -0.50104 0.60718 -0.48872 0.62477 " pathEditMode="relative" ptsTypes="aaaaaaaaaaaA">
                                      <p:cBhvr>
                                        <p:cTn id="51" dur="1000" fill="hold"/>
                                        <p:tgtEl>
                                          <p:spTgt spid="4"/>
                                        </p:tgtEl>
                                        <p:attrNameLst>
                                          <p:attrName>ppt_x</p:attrName>
                                          <p:attrName>ppt_y</p:attrName>
                                        </p:attrNameLst>
                                      </p:cBhvr>
                                    </p:animMotion>
                                  </p:childTnLst>
                                </p:cTn>
                              </p:par>
                            </p:childTnLst>
                          </p:cTn>
                        </p:par>
                        <p:par>
                          <p:cTn id="52" fill="hold" nodeType="afterGroup">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04457"/>
                                        </p:tgtEl>
                                        <p:attrNameLst>
                                          <p:attrName>style.visibility</p:attrName>
                                        </p:attrNameLst>
                                      </p:cBhvr>
                                      <p:to>
                                        <p:strVal val="visible"/>
                                      </p:to>
                                    </p:set>
                                    <p:animEffect transition="in" filter="strips(downLeft)">
                                      <p:cBhvr>
                                        <p:cTn id="55" dur="500"/>
                                        <p:tgtEl>
                                          <p:spTgt spid="104457"/>
                                        </p:tgtEl>
                                      </p:cBhvr>
                                    </p:animEffect>
                                  </p:childTnLst>
                                </p:cTn>
                              </p:par>
                              <p:par>
                                <p:cTn id="56" presetID="0" presetClass="path" presetSubtype="0" accel="50000" decel="50000" fill="remove" nodeType="withEffect">
                                  <p:stCondLst>
                                    <p:cond delay="0"/>
                                  </p:stCondLst>
                                  <p:iterate type="lt">
                                    <p:tmPct val="0"/>
                                  </p:iterate>
                                  <p:childTnLst>
                                    <p:animMotion origin="layout" path="M -0.3276 0.04051 C -0.33663 0.03773 -0.34531 0.03473 -0.34861 0.0338 " pathEditMode="relative" rAng="0" ptsTypes="aA">
                                      <p:cBhvr>
                                        <p:cTn id="57" dur="500" fill="hold"/>
                                        <p:tgtEl>
                                          <p:spTgt spid="4"/>
                                        </p:tgtEl>
                                        <p:attrNameLst>
                                          <p:attrName>ppt_x</p:attrName>
                                          <p:attrName>ppt_y</p:attrName>
                                        </p:attrNameLst>
                                      </p:cBhvr>
                                      <p:rCtr x="-1059" y="-347"/>
                                    </p:animMotion>
                                  </p:childTnLst>
                                </p:cTn>
                              </p:par>
                            </p:childTnLst>
                          </p:cTn>
                        </p:par>
                        <p:par>
                          <p:cTn id="58" fill="hold" nodeType="afterGroup">
                            <p:stCondLst>
                              <p:cond delay="6500"/>
                            </p:stCondLst>
                            <p:childTnLst>
                              <p:par>
                                <p:cTn id="59" presetID="18" presetClass="entr" presetSubtype="12" fill="hold" grpId="0" nodeType="afterEffect">
                                  <p:stCondLst>
                                    <p:cond delay="0"/>
                                  </p:stCondLst>
                                  <p:childTnLst>
                                    <p:set>
                                      <p:cBhvr>
                                        <p:cTn id="60" dur="1" fill="hold">
                                          <p:stCondLst>
                                            <p:cond delay="0"/>
                                          </p:stCondLst>
                                        </p:cTn>
                                        <p:tgtEl>
                                          <p:spTgt spid="104460"/>
                                        </p:tgtEl>
                                        <p:attrNameLst>
                                          <p:attrName>style.visibility</p:attrName>
                                        </p:attrNameLst>
                                      </p:cBhvr>
                                      <p:to>
                                        <p:strVal val="visible"/>
                                      </p:to>
                                    </p:set>
                                    <p:animEffect transition="in" filter="strips(downLeft)">
                                      <p:cBhvr>
                                        <p:cTn id="61" dur="1000"/>
                                        <p:tgtEl>
                                          <p:spTgt spid="104460"/>
                                        </p:tgtEl>
                                      </p:cBhvr>
                                    </p:animEffect>
                                  </p:childTnLst>
                                </p:cTn>
                              </p:par>
                              <p:par>
                                <p:cTn id="62" presetID="0" presetClass="path" presetSubtype="0" accel="50000" decel="50000" fill="remove" nodeType="withEffect">
                                  <p:stCondLst>
                                    <p:cond delay="0"/>
                                  </p:stCondLst>
                                  <p:iterate type="lt">
                                    <p:tmPct val="0"/>
                                  </p:iterate>
                                  <p:childTnLst>
                                    <p:animMotion origin="layout" path="M -0.30816 -0.18541 C -0.31111 -0.16412 -0.31441 -0.08796 -0.32622 -0.05625 C -0.33802 -0.02453 -0.36563 -0.01319 -0.37899 0.00486 C -0.39236 0.02292 -0.39896 0.04352 -0.40608 0.05209 C -0.41319 0.06065 -0.4184 0.05533 -0.4217 0.05625 " pathEditMode="relative" rAng="0" ptsTypes="aaaaa">
                                      <p:cBhvr>
                                        <p:cTn id="63" dur="1000" fill="hold"/>
                                        <p:tgtEl>
                                          <p:spTgt spid="4"/>
                                        </p:tgtEl>
                                        <p:attrNameLst>
                                          <p:attrName>ppt_x</p:attrName>
                                          <p:attrName>ppt_y</p:attrName>
                                        </p:attrNameLst>
                                      </p:cBhvr>
                                      <p:rCtr x="-5677" y="12292"/>
                                    </p:animMotion>
                                  </p:childTnLst>
                                </p:cTn>
                              </p:par>
                            </p:childTnLst>
                          </p:cTn>
                        </p:par>
                        <p:par>
                          <p:cTn id="64" fill="hold" nodeType="afterGroup">
                            <p:stCondLst>
                              <p:cond delay="7500"/>
                            </p:stCondLst>
                            <p:childTnLst>
                              <p:par>
                                <p:cTn id="65" presetID="18" presetClass="entr" presetSubtype="12" fill="hold" grpId="0" nodeType="afterEffect">
                                  <p:stCondLst>
                                    <p:cond delay="0"/>
                                  </p:stCondLst>
                                  <p:childTnLst>
                                    <p:set>
                                      <p:cBhvr>
                                        <p:cTn id="66" dur="1" fill="hold">
                                          <p:stCondLst>
                                            <p:cond delay="0"/>
                                          </p:stCondLst>
                                        </p:cTn>
                                        <p:tgtEl>
                                          <p:spTgt spid="104462"/>
                                        </p:tgtEl>
                                        <p:attrNameLst>
                                          <p:attrName>style.visibility</p:attrName>
                                        </p:attrNameLst>
                                      </p:cBhvr>
                                      <p:to>
                                        <p:strVal val="visible"/>
                                      </p:to>
                                    </p:set>
                                    <p:animEffect transition="in" filter="strips(downLeft)">
                                      <p:cBhvr>
                                        <p:cTn id="67" dur="500"/>
                                        <p:tgtEl>
                                          <p:spTgt spid="104462"/>
                                        </p:tgtEl>
                                      </p:cBhvr>
                                    </p:animEffect>
                                  </p:childTnLst>
                                </p:cTn>
                              </p:par>
                              <p:par>
                                <p:cTn id="68" presetID="0" presetClass="path" presetSubtype="0" accel="50000" decel="50000" fill="remove" nodeType="withEffect">
                                  <p:stCondLst>
                                    <p:cond delay="0"/>
                                  </p:stCondLst>
                                  <p:iterate type="lt">
                                    <p:tmPct val="0"/>
                                  </p:iterate>
                                  <p:childTnLst>
                                    <p:animMotion origin="layout" path="M -0.32795 -0.20069 C -0.33021 -0.19953 -0.33924 -0.1949 -0.34149 -0.19375 " pathEditMode="relative" rAng="0" ptsTypes="aa">
                                      <p:cBhvr>
                                        <p:cTn id="69" dur="500" fill="hold"/>
                                        <p:tgtEl>
                                          <p:spTgt spid="4"/>
                                        </p:tgtEl>
                                        <p:attrNameLst>
                                          <p:attrName>ppt_x</p:attrName>
                                          <p:attrName>ppt_y</p:attrName>
                                        </p:attrNameLst>
                                      </p:cBhvr>
                                      <p:rCtr x="-677" y="347"/>
                                    </p:animMotion>
                                  </p:childTnLst>
                                </p:cTn>
                              </p:par>
                            </p:childTnLst>
                          </p:cTn>
                        </p:par>
                        <p:par>
                          <p:cTn id="70" fill="hold" nodeType="afterGroup">
                            <p:stCondLst>
                              <p:cond delay="8000"/>
                            </p:stCondLst>
                            <p:childTnLst>
                              <p:par>
                                <p:cTn id="71" presetID="18" presetClass="entr" presetSubtype="12" fill="hold" grpId="0" nodeType="afterEffect">
                                  <p:stCondLst>
                                    <p:cond delay="0"/>
                                  </p:stCondLst>
                                  <p:childTnLst>
                                    <p:set>
                                      <p:cBhvr>
                                        <p:cTn id="72" dur="1" fill="hold">
                                          <p:stCondLst>
                                            <p:cond delay="0"/>
                                          </p:stCondLst>
                                        </p:cTn>
                                        <p:tgtEl>
                                          <p:spTgt spid="104458"/>
                                        </p:tgtEl>
                                        <p:attrNameLst>
                                          <p:attrName>style.visibility</p:attrName>
                                        </p:attrNameLst>
                                      </p:cBhvr>
                                      <p:to>
                                        <p:strVal val="visible"/>
                                      </p:to>
                                    </p:set>
                                    <p:animEffect transition="in" filter="strips(downLeft)">
                                      <p:cBhvr>
                                        <p:cTn id="73" dur="1000"/>
                                        <p:tgtEl>
                                          <p:spTgt spid="104458"/>
                                        </p:tgtEl>
                                      </p:cBhvr>
                                    </p:animEffect>
                                  </p:childTnLst>
                                </p:cTn>
                              </p:par>
                              <p:par>
                                <p:cTn id="74" presetID="0" presetClass="path" presetSubtype="0" accel="50000" decel="50000" fill="remove" nodeType="withEffect">
                                  <p:stCondLst>
                                    <p:cond delay="0"/>
                                  </p:stCondLst>
                                  <p:iterate type="lt">
                                    <p:tmPct val="0"/>
                                  </p:iterate>
                                  <p:childTnLst>
                                    <p:animMotion origin="layout" path="M -0.2092 -0.19375 C -0.20382 -0.2037 -0.19844 -0.21365 -0.18733 -0.21319 C -0.17622 -0.21273 -0.12292 -0.21551 -0.14253 -0.19097 C -0.16215 -0.16643 -0.25122 -0.08588 -0.30503 -0.06597 C -0.35885 -0.04606 -0.4349 -0.07152 -0.46545 -0.07176 C -0.49601 -0.07199 -0.48333 -0.07662 -0.48837 -0.06736 C -0.4934 -0.0581 -0.48576 -0.02916 -0.49566 -0.01597 C -0.50556 -0.00277 -0.53542 -0.02986 -0.54774 0.01181 C -0.56007 0.05324 -0.56493 0.14375 -0.56962 0.23403 " pathEditMode="relative" ptsTypes="aaaaaaaaA">
                                      <p:cBhvr>
                                        <p:cTn id="75" dur="1000" fill="hold"/>
                                        <p:tgtEl>
                                          <p:spTgt spid="4"/>
                                        </p:tgtEl>
                                        <p:attrNameLst>
                                          <p:attrName>ppt_x</p:attrName>
                                          <p:attrName>ppt_y</p:attrName>
                                        </p:attrNameLst>
                                      </p:cBhvr>
                                    </p:animMotion>
                                  </p:childTnLst>
                                </p:cTn>
                              </p:par>
                            </p:childTnLst>
                          </p:cTn>
                        </p:par>
                        <p:par>
                          <p:cTn id="76" fill="hold" nodeType="afterGroup">
                            <p:stCondLst>
                              <p:cond delay="9000"/>
                            </p:stCondLst>
                            <p:childTnLst>
                              <p:par>
                                <p:cTn id="77" presetID="18" presetClass="entr" presetSubtype="12" fill="hold" grpId="0" nodeType="afterEffect">
                                  <p:stCondLst>
                                    <p:cond delay="0"/>
                                  </p:stCondLst>
                                  <p:childTnLst>
                                    <p:set>
                                      <p:cBhvr>
                                        <p:cTn id="78" dur="1" fill="hold">
                                          <p:stCondLst>
                                            <p:cond delay="0"/>
                                          </p:stCondLst>
                                        </p:cTn>
                                        <p:tgtEl>
                                          <p:spTgt spid="104459"/>
                                        </p:tgtEl>
                                        <p:attrNameLst>
                                          <p:attrName>style.visibility</p:attrName>
                                        </p:attrNameLst>
                                      </p:cBhvr>
                                      <p:to>
                                        <p:strVal val="visible"/>
                                      </p:to>
                                    </p:set>
                                    <p:animEffect transition="in" filter="strips(downLeft)">
                                      <p:cBhvr>
                                        <p:cTn id="79" dur="500"/>
                                        <p:tgtEl>
                                          <p:spTgt spid="104459"/>
                                        </p:tgtEl>
                                      </p:cBhvr>
                                    </p:animEffect>
                                  </p:childTnLst>
                                </p:cTn>
                              </p:par>
                              <p:par>
                                <p:cTn id="80" presetID="0" presetClass="path" presetSubtype="0" accel="50000" decel="50000" fill="remove" nodeType="withEffect">
                                  <p:stCondLst>
                                    <p:cond delay="0"/>
                                  </p:stCondLst>
                                  <p:iterate type="lt">
                                    <p:tmPct val="0"/>
                                  </p:iterate>
                                  <p:childTnLst>
                                    <p:animMotion origin="layout" path="M -0.42483 0.0132 C -0.44045 0.01945 -0.45608 0.02593 -0.46233 0.02848 " pathEditMode="relative" ptsTypes="aA">
                                      <p:cBhvr>
                                        <p:cTn id="81" dur="500" fill="hold"/>
                                        <p:tgtEl>
                                          <p:spTgt spid="4"/>
                                        </p:tgtEl>
                                        <p:attrNameLst>
                                          <p:attrName>ppt_x</p:attrName>
                                          <p:attrName>ppt_y</p:attrName>
                                        </p:attrNameLst>
                                      </p:cBhvr>
                                    </p:animMotion>
                                  </p:childTnLst>
                                </p:cTn>
                              </p:par>
                            </p:childTnLst>
                          </p:cTn>
                        </p:par>
                        <p:par>
                          <p:cTn id="82" fill="hold" nodeType="afterGroup">
                            <p:stCondLst>
                              <p:cond delay="9500"/>
                            </p:stCondLst>
                            <p:childTnLst>
                              <p:par>
                                <p:cTn id="83" presetID="18" presetClass="entr" presetSubtype="12" fill="hold" grpId="0" nodeType="afterEffect">
                                  <p:stCondLst>
                                    <p:cond delay="0"/>
                                  </p:stCondLst>
                                  <p:childTnLst>
                                    <p:set>
                                      <p:cBhvr>
                                        <p:cTn id="84" dur="1" fill="hold">
                                          <p:stCondLst>
                                            <p:cond delay="0"/>
                                          </p:stCondLst>
                                        </p:cTn>
                                        <p:tgtEl>
                                          <p:spTgt spid="104463"/>
                                        </p:tgtEl>
                                        <p:attrNameLst>
                                          <p:attrName>style.visibility</p:attrName>
                                        </p:attrNameLst>
                                      </p:cBhvr>
                                      <p:to>
                                        <p:strVal val="visible"/>
                                      </p:to>
                                    </p:set>
                                    <p:animEffect transition="in" filter="strips(downLeft)">
                                      <p:cBhvr>
                                        <p:cTn id="85" dur="500"/>
                                        <p:tgtEl>
                                          <p:spTgt spid="104463"/>
                                        </p:tgtEl>
                                      </p:cBhvr>
                                    </p:animEffect>
                                  </p:childTnLst>
                                </p:cTn>
                              </p:par>
                              <p:par>
                                <p:cTn id="86" presetID="0" presetClass="path" presetSubtype="0" accel="50000" decel="50000" fill="remove" nodeType="withEffect">
                                  <p:stCondLst>
                                    <p:cond delay="0"/>
                                  </p:stCondLst>
                                  <p:iterate type="lt">
                                    <p:tmPct val="0"/>
                                  </p:iterate>
                                  <p:childTnLst>
                                    <p:animMotion origin="layout" path="M -0.44705 0.06459 C -0.44705 0.08264 -0.44688 0.10093 -0.44705 0.10903 " pathEditMode="relative" rAng="0" ptsTypes="aA">
                                      <p:cBhvr>
                                        <p:cTn id="87" dur="500" fill="hold"/>
                                        <p:tgtEl>
                                          <p:spTgt spid="4"/>
                                        </p:tgtEl>
                                        <p:attrNameLst>
                                          <p:attrName>ppt_x</p:attrName>
                                          <p:attrName>ppt_y</p:attrName>
                                        </p:attrNameLst>
                                      </p:cBhvr>
                                      <p:rCtr x="0" y="2222"/>
                                    </p:animMotion>
                                  </p:childTnLst>
                                </p:cTn>
                              </p:par>
                            </p:childTnLst>
                          </p:cTn>
                        </p:par>
                        <p:par>
                          <p:cTn id="88" fill="hold" nodeType="afterGroup">
                            <p:stCondLst>
                              <p:cond delay="10000"/>
                            </p:stCondLst>
                            <p:childTnLst>
                              <p:par>
                                <p:cTn id="89" presetID="31" presetClass="entr" presetSubtype="0" fill="remove" nodeType="afterEffect">
                                  <p:stCondLst>
                                    <p:cond delay="0"/>
                                  </p:stCondLst>
                                  <p:iterate type="lt">
                                    <p:tmPct val="5000"/>
                                  </p:iterate>
                                  <p:childTnLst>
                                    <p:set>
                                      <p:cBhvr>
                                        <p:cTn id="90" dur="1" fill="hold">
                                          <p:stCondLst>
                                            <p:cond delay="0"/>
                                          </p:stCondLst>
                                        </p:cTn>
                                        <p:tgtEl>
                                          <p:spTgt spid="4"/>
                                        </p:tgtEl>
                                        <p:attrNameLst>
                                          <p:attrName>style.visibility</p:attrName>
                                        </p:attrNameLst>
                                      </p:cBhvr>
                                      <p:to>
                                        <p:strVal val="visible"/>
                                      </p:to>
                                    </p:set>
                                    <p:anim calcmode="lin" valueType="num">
                                      <p:cBhvr>
                                        <p:cTn id="91" dur="1000" fill="hold"/>
                                        <p:tgtEl>
                                          <p:spTgt spid="4"/>
                                        </p:tgtEl>
                                        <p:attrNameLst>
                                          <p:attrName>ppt_w</p:attrName>
                                        </p:attrNameLst>
                                      </p:cBhvr>
                                      <p:tavLst>
                                        <p:tav tm="0">
                                          <p:val>
                                            <p:fltVal val="0"/>
                                          </p:val>
                                        </p:tav>
                                        <p:tav tm="100000">
                                          <p:val>
                                            <p:strVal val="#ppt_w"/>
                                          </p:val>
                                        </p:tav>
                                      </p:tavLst>
                                    </p:anim>
                                    <p:anim calcmode="lin" valueType="num">
                                      <p:cBhvr>
                                        <p:cTn id="92" dur="1000" fill="hold"/>
                                        <p:tgtEl>
                                          <p:spTgt spid="4"/>
                                        </p:tgtEl>
                                        <p:attrNameLst>
                                          <p:attrName>ppt_h</p:attrName>
                                        </p:attrNameLst>
                                      </p:cBhvr>
                                      <p:tavLst>
                                        <p:tav tm="0">
                                          <p:val>
                                            <p:fltVal val="0"/>
                                          </p:val>
                                        </p:tav>
                                        <p:tav tm="100000">
                                          <p:val>
                                            <p:strVal val="#ppt_h"/>
                                          </p:val>
                                        </p:tav>
                                      </p:tavLst>
                                    </p:anim>
                                    <p:anim calcmode="lin" valueType="num">
                                      <p:cBhvr>
                                        <p:cTn id="93" dur="1000" fill="hold"/>
                                        <p:tgtEl>
                                          <p:spTgt spid="4"/>
                                        </p:tgtEl>
                                        <p:attrNameLst>
                                          <p:attrName>style.rotation</p:attrName>
                                        </p:attrNameLst>
                                      </p:cBhvr>
                                      <p:tavLst>
                                        <p:tav tm="0">
                                          <p:val>
                                            <p:fltVal val="90"/>
                                          </p:val>
                                        </p:tav>
                                        <p:tav tm="100000">
                                          <p:val>
                                            <p:fltVal val="0"/>
                                          </p:val>
                                        </p:tav>
                                      </p:tavLst>
                                    </p:anim>
                                    <p:animEffect transition="in" filter="fade">
                                      <p:cBhvr>
                                        <p:cTn id="94" dur="1000"/>
                                        <p:tgtEl>
                                          <p:spTgt spid="4"/>
                                        </p:tgtEl>
                                      </p:cBhvr>
                                    </p:animEffect>
                                  </p:childTnLst>
                                  <p:subTnLst>
                                    <p:set>
                                      <p:cBhvr override="childStyle">
                                        <p:cTn dur="1" fill="hold" display="0" masterRel="sameClick" afterEffect="1">
                                          <p:stCondLst>
                                            <p:cond evt="end" delay="0">
                                              <p:tn val="89"/>
                                            </p:cond>
                                          </p:stCondLst>
                                        </p:cTn>
                                        <p:tgtEl>
                                          <p:spTgt spid="4"/>
                                        </p:tgtEl>
                                        <p:attrNameLst>
                                          <p:attrName>style.visibility</p:attrName>
                                        </p:attrNameLst>
                                      </p:cBhvr>
                                      <p:to>
                                        <p:strVal val="hidden"/>
                                      </p:to>
                                    </p:set>
                                  </p:subTnLst>
                                </p:cTn>
                              </p:par>
                            </p:childTnLst>
                          </p:cTn>
                        </p:par>
                        <p:par>
                          <p:cTn id="95" fill="hold" nodeType="afterGroup">
                            <p:stCondLst>
                              <p:cond delay="11000"/>
                            </p:stCondLst>
                            <p:childTnLst>
                              <p:par>
                                <p:cTn id="96" presetID="31" presetClass="entr" presetSubtype="0" fill="hold" nodeType="afterEffect">
                                  <p:stCondLst>
                                    <p:cond delay="0"/>
                                  </p:stCondLst>
                                  <p:iterate type="lt">
                                    <p:tmPct val="5000"/>
                                  </p:iterate>
                                  <p:childTnLst>
                                    <p:set>
                                      <p:cBhvr>
                                        <p:cTn id="97" dur="1" fill="hold">
                                          <p:stCondLst>
                                            <p:cond delay="0"/>
                                          </p:stCondLst>
                                        </p:cTn>
                                        <p:tgtEl>
                                          <p:spTgt spid="3"/>
                                        </p:tgtEl>
                                        <p:attrNameLst>
                                          <p:attrName>style.visibility</p:attrName>
                                        </p:attrNameLst>
                                      </p:cBhvr>
                                      <p:to>
                                        <p:strVal val="visible"/>
                                      </p:to>
                                    </p:set>
                                    <p:anim calcmode="lin" valueType="num">
                                      <p:cBhvr>
                                        <p:cTn id="98" dur="1000" fill="hold"/>
                                        <p:tgtEl>
                                          <p:spTgt spid="3"/>
                                        </p:tgtEl>
                                        <p:attrNameLst>
                                          <p:attrName>ppt_w</p:attrName>
                                        </p:attrNameLst>
                                      </p:cBhvr>
                                      <p:tavLst>
                                        <p:tav tm="0">
                                          <p:val>
                                            <p:fltVal val="0"/>
                                          </p:val>
                                        </p:tav>
                                        <p:tav tm="100000">
                                          <p:val>
                                            <p:strVal val="#ppt_w"/>
                                          </p:val>
                                        </p:tav>
                                      </p:tavLst>
                                    </p:anim>
                                    <p:anim calcmode="lin" valueType="num">
                                      <p:cBhvr>
                                        <p:cTn id="99" dur="1000" fill="hold"/>
                                        <p:tgtEl>
                                          <p:spTgt spid="3"/>
                                        </p:tgtEl>
                                        <p:attrNameLst>
                                          <p:attrName>ppt_h</p:attrName>
                                        </p:attrNameLst>
                                      </p:cBhvr>
                                      <p:tavLst>
                                        <p:tav tm="0">
                                          <p:val>
                                            <p:fltVal val="0"/>
                                          </p:val>
                                        </p:tav>
                                        <p:tav tm="100000">
                                          <p:val>
                                            <p:strVal val="#ppt_h"/>
                                          </p:val>
                                        </p:tav>
                                      </p:tavLst>
                                    </p:anim>
                                    <p:anim calcmode="lin" valueType="num">
                                      <p:cBhvr>
                                        <p:cTn id="100" dur="1000" fill="hold"/>
                                        <p:tgtEl>
                                          <p:spTgt spid="3"/>
                                        </p:tgtEl>
                                        <p:attrNameLst>
                                          <p:attrName>style.rotation</p:attrName>
                                        </p:attrNameLst>
                                      </p:cBhvr>
                                      <p:tavLst>
                                        <p:tav tm="0">
                                          <p:val>
                                            <p:fltVal val="90"/>
                                          </p:val>
                                        </p:tav>
                                        <p:tav tm="100000">
                                          <p:val>
                                            <p:fltVal val="0"/>
                                          </p:val>
                                        </p:tav>
                                      </p:tavLst>
                                    </p:anim>
                                    <p:animEffect transition="in" filter="fade">
                                      <p:cBhvr>
                                        <p:cTn id="101" dur="1000"/>
                                        <p:tgtEl>
                                          <p:spTgt spid="3"/>
                                        </p:tgtEl>
                                      </p:cBhvr>
                                    </p:animEffect>
                                  </p:childTnLst>
                                  <p:subTnLst>
                                    <p:set>
                                      <p:cBhvr override="childStyle">
                                        <p:cTn dur="1" fill="hold" display="0" masterRel="sameClick" afterEffect="1">
                                          <p:stCondLst>
                                            <p:cond evt="end" delay="0">
                                              <p:tn val="96"/>
                                            </p:cond>
                                          </p:stCondLst>
                                        </p:cTn>
                                        <p:tgtEl>
                                          <p:spTgt spid="3"/>
                                        </p:tgtEl>
                                        <p:attrNameLst>
                                          <p:attrName>style.visibility</p:attrName>
                                        </p:attrNameLst>
                                      </p:cBhvr>
                                      <p:to>
                                        <p:strVal val="hidden"/>
                                      </p:to>
                                    </p:set>
                                  </p:subTnLst>
                                </p:cTn>
                              </p:par>
                            </p:childTnLst>
                          </p:cTn>
                        </p:par>
                        <p:par>
                          <p:cTn id="102" fill="hold" nodeType="afterGroup">
                            <p:stCondLst>
                              <p:cond delay="12000"/>
                            </p:stCondLst>
                            <p:childTnLst>
                              <p:par>
                                <p:cTn id="103" presetID="31" presetClass="entr" presetSubtype="0" fill="hold" nodeType="afterEffect">
                                  <p:stCondLst>
                                    <p:cond delay="0"/>
                                  </p:stCondLst>
                                  <p:iterate type="lt">
                                    <p:tmPct val="5000"/>
                                  </p:iterate>
                                  <p:childTnLst>
                                    <p:set>
                                      <p:cBhvr>
                                        <p:cTn id="104" dur="1" fill="hold">
                                          <p:stCondLst>
                                            <p:cond delay="0"/>
                                          </p:stCondLst>
                                        </p:cTn>
                                        <p:tgtEl>
                                          <p:spTgt spid="2"/>
                                        </p:tgtEl>
                                        <p:attrNameLst>
                                          <p:attrName>style.visibility</p:attrName>
                                        </p:attrNameLst>
                                      </p:cBhvr>
                                      <p:to>
                                        <p:strVal val="visible"/>
                                      </p:to>
                                    </p:set>
                                    <p:anim calcmode="lin" valueType="num">
                                      <p:cBhvr>
                                        <p:cTn id="105" dur="1000" fill="hold"/>
                                        <p:tgtEl>
                                          <p:spTgt spid="2"/>
                                        </p:tgtEl>
                                        <p:attrNameLst>
                                          <p:attrName>ppt_w</p:attrName>
                                        </p:attrNameLst>
                                      </p:cBhvr>
                                      <p:tavLst>
                                        <p:tav tm="0">
                                          <p:val>
                                            <p:fltVal val="0"/>
                                          </p:val>
                                        </p:tav>
                                        <p:tav tm="100000">
                                          <p:val>
                                            <p:strVal val="#ppt_w"/>
                                          </p:val>
                                        </p:tav>
                                      </p:tavLst>
                                    </p:anim>
                                    <p:anim calcmode="lin" valueType="num">
                                      <p:cBhvr>
                                        <p:cTn id="106" dur="1000" fill="hold"/>
                                        <p:tgtEl>
                                          <p:spTgt spid="2"/>
                                        </p:tgtEl>
                                        <p:attrNameLst>
                                          <p:attrName>ppt_h</p:attrName>
                                        </p:attrNameLst>
                                      </p:cBhvr>
                                      <p:tavLst>
                                        <p:tav tm="0">
                                          <p:val>
                                            <p:fltVal val="0"/>
                                          </p:val>
                                        </p:tav>
                                        <p:tav tm="100000">
                                          <p:val>
                                            <p:strVal val="#ppt_h"/>
                                          </p:val>
                                        </p:tav>
                                      </p:tavLst>
                                    </p:anim>
                                    <p:anim calcmode="lin" valueType="num">
                                      <p:cBhvr>
                                        <p:cTn id="107" dur="1000" fill="hold"/>
                                        <p:tgtEl>
                                          <p:spTgt spid="2"/>
                                        </p:tgtEl>
                                        <p:attrNameLst>
                                          <p:attrName>style.rotation</p:attrName>
                                        </p:attrNameLst>
                                      </p:cBhvr>
                                      <p:tavLst>
                                        <p:tav tm="0">
                                          <p:val>
                                            <p:fltVal val="90"/>
                                          </p:val>
                                        </p:tav>
                                        <p:tav tm="100000">
                                          <p:val>
                                            <p:fltVal val="0"/>
                                          </p:val>
                                        </p:tav>
                                      </p:tavLst>
                                    </p:anim>
                                    <p:animEffect transition="in" filter="fade">
                                      <p:cBhvr>
                                        <p:cTn id="108" dur="1000"/>
                                        <p:tgtEl>
                                          <p:spTgt spid="2"/>
                                        </p:tgtEl>
                                      </p:cBhvr>
                                    </p:animEffect>
                                  </p:childTnLst>
                                  <p:subTnLst>
                                    <p:set>
                                      <p:cBhvr override="childStyle">
                                        <p:cTn dur="1" fill="hold" display="0" masterRel="sameClick" afterEffect="1">
                                          <p:stCondLst>
                                            <p:cond evt="end" delay="0">
                                              <p:tn val="103"/>
                                            </p:cond>
                                          </p:stCondLst>
                                        </p:cTn>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animBg="1"/>
      <p:bldP spid="104451" grpId="0" animBg="1"/>
      <p:bldP spid="104452" grpId="0" animBg="1"/>
      <p:bldP spid="104453" grpId="0" animBg="1"/>
      <p:bldP spid="104454" grpId="0" animBg="1"/>
      <p:bldP spid="104455" grpId="0" animBg="1"/>
      <p:bldP spid="104456" grpId="0" animBg="1"/>
      <p:bldP spid="104457" grpId="0" animBg="1"/>
      <p:bldP spid="104458" grpId="0" animBg="1"/>
      <p:bldP spid="104459" grpId="0" animBg="1"/>
      <p:bldP spid="104460" grpId="0" animBg="1"/>
      <p:bldP spid="104461" grpId="0" animBg="1"/>
      <p:bldP spid="104462" grpId="0" animBg="1"/>
      <p:bldP spid="10446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 name="Freeform 573"/>
          <p:cNvSpPr/>
          <p:nvPr/>
        </p:nvSpPr>
        <p:spPr>
          <a:xfrm>
            <a:off x="0" y="-360"/>
            <a:ext cx="9144360" cy="6858360"/>
          </a:xfrm>
          <a:custGeom>
            <a:avLst/>
            <a:gdLst/>
            <a:ahLst/>
            <a:cxnLst/>
            <a:rect l="0" t="0" r="r" b="b"/>
            <a:pathLst>
              <a:path w="25402" h="19052">
                <a:moveTo>
                  <a:pt x="0" y="19051"/>
                </a:moveTo>
                <a:lnTo>
                  <a:pt x="25401" y="19051"/>
                </a:lnTo>
                <a:lnTo>
                  <a:pt x="25401" y="0"/>
                </a:lnTo>
                <a:lnTo>
                  <a:pt x="0" y="0"/>
                </a:lnTo>
                <a:lnTo>
                  <a:pt x="0" y="19051"/>
                </a:lnTo>
                <a:close/>
              </a:path>
            </a:pathLst>
          </a:custGeom>
          <a:solidFill>
            <a:srgbClr val="FFFFFF"/>
          </a:solidFill>
          <a:ln w="0">
            <a:noFill/>
          </a:ln>
        </p:spPr>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18456"/>
            <a:ext cx="6096000" cy="6501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5181377"/>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153400" cy="4983163"/>
          </a:xfrm>
        </p:spPr>
        <p:txBody>
          <a:bodyPr>
            <a:noAutofit/>
          </a:bodyPr>
          <a:lstStyle/>
          <a:p>
            <a:pPr algn="r" rtl="1">
              <a:defRPr/>
            </a:pPr>
            <a:r>
              <a:rPr lang="fa-IR" sz="2800" dirty="0">
                <a:cs typeface="B Nazanin" panose="00000400000000000000" pitchFamily="2" charset="-78"/>
              </a:rPr>
              <a:t>شامل دو بخش: </a:t>
            </a:r>
          </a:p>
          <a:p>
            <a:pPr lvl="1" algn="r" rtl="1">
              <a:defRPr/>
            </a:pPr>
            <a:r>
              <a:rPr lang="fa-IR" sz="2800" dirty="0">
                <a:cs typeface="B Nazanin" panose="00000400000000000000" pitchFamily="2" charset="-78"/>
              </a:rPr>
              <a:t>بيان مساله و توجيه اهميت و ضرورت موضوع </a:t>
            </a:r>
          </a:p>
          <a:p>
            <a:pPr lvl="1" algn="r" rtl="1">
              <a:defRPr/>
            </a:pPr>
            <a:r>
              <a:rPr lang="fa-IR" sz="2800" dirty="0">
                <a:cs typeface="B Nazanin" panose="00000400000000000000" pitchFamily="2" charset="-78"/>
              </a:rPr>
              <a:t>مرور متون</a:t>
            </a:r>
            <a:endParaRPr lang="en-US" sz="2800" dirty="0">
              <a:cs typeface="B Nazanin" panose="00000400000000000000" pitchFamily="2" charset="-78"/>
            </a:endParaRPr>
          </a:p>
          <a:p>
            <a:pPr algn="r" rtl="1">
              <a:defRPr/>
            </a:pPr>
            <a:r>
              <a:rPr lang="fa-IR" sz="2800" dirty="0">
                <a:cs typeface="B Nazanin" panose="00000400000000000000" pitchFamily="2" charset="-78"/>
              </a:rPr>
              <a:t>در بيان مساله؛ تعريف مساله يا مشكل، تبیين وسعت و ابعاد آن (در واقع آن چه هست و آنچه بايد باشد)، ميزان و شدت مشكل از نظر بروز، گستردگي، وخامت، پيامدهاي آن، توزيع مشكل (جغرافيايي، سن، جنس) ذكر شود و نهايتاً اين نكته كه چه سوال بدون پاسخي با اين مطالعه پاسخ داده مي شود .</a:t>
            </a:r>
          </a:p>
          <a:p>
            <a:pPr algn="just" rtl="1">
              <a:defRPr/>
            </a:pPr>
            <a:r>
              <a:rPr lang="fa-IR" sz="2800" dirty="0">
                <a:cs typeface="B Nazanin" panose="00000400000000000000" pitchFamily="2" charset="-78"/>
              </a:rPr>
              <a:t>دلايل انتخاب موضوع، فوايد ناشي از اجراي طرح، كاربردي بودن، ارائه راه حل به منظور حل يكي از مشكلات نوين علمي يا اجرايي، كاهش قابل ملاحظه در هزينه ها و وقت و از اين قبيل باعث توجيه اهميت موضوع و ضرورت انجام تحقيق مي گردد. </a:t>
            </a:r>
            <a:endParaRPr lang="en-US" sz="2800" dirty="0">
              <a:cs typeface="B Nazanin" panose="00000400000000000000" pitchFamily="2" charset="-78"/>
            </a:endParaRPr>
          </a:p>
        </p:txBody>
      </p:sp>
      <p:sp>
        <p:nvSpPr>
          <p:cNvPr id="10242" name="Title 1"/>
          <p:cNvSpPr>
            <a:spLocks noGrp="1"/>
          </p:cNvSpPr>
          <p:nvPr>
            <p:ph type="title"/>
          </p:nvPr>
        </p:nvSpPr>
        <p:spPr>
          <a:xfrm>
            <a:off x="457200" y="274638"/>
            <a:ext cx="8229600" cy="715962"/>
          </a:xfrm>
        </p:spPr>
        <p:txBody>
          <a:bodyPr>
            <a:normAutofit/>
          </a:bodyPr>
          <a:lstStyle/>
          <a:p>
            <a:pPr algn="ctr" rtl="1"/>
            <a:r>
              <a:rPr lang="fa-IR" altLang="fa-IR" sz="3200" dirty="0">
                <a:solidFill>
                  <a:schemeClr val="tx1"/>
                </a:solidFill>
                <a:cs typeface="B Nazanin" panose="00000400000000000000" pitchFamily="2" charset="-78"/>
              </a:rPr>
              <a:t>مقدمه</a:t>
            </a:r>
          </a:p>
        </p:txBody>
      </p:sp>
    </p:spTree>
    <p:extLst>
      <p:ext uri="{BB962C8B-B14F-4D97-AF65-F5344CB8AC3E}">
        <p14:creationId xmlns:p14="http://schemas.microsoft.com/office/powerpoint/2010/main" val="636960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914400"/>
            <a:ext cx="7620000" cy="1187354"/>
          </a:xfrm>
        </p:spPr>
        <p:txBody>
          <a:bodyPr>
            <a:noAutofit/>
          </a:bodyPr>
          <a:lstStyle/>
          <a:p>
            <a:pPr algn="ctr" rtl="1"/>
            <a:r>
              <a:rPr lang="fa-IR" sz="3200" dirty="0">
                <a:solidFill>
                  <a:schemeClr val="tx1"/>
                </a:solidFill>
                <a:cs typeface="B Nazanin" panose="00000400000000000000" pitchFamily="2" charset="-78"/>
              </a:rPr>
              <a:t>اصول بیان مسئله در پروپوزال</a:t>
            </a:r>
            <a:br>
              <a:rPr lang="fa-IR" sz="3200" dirty="0">
                <a:solidFill>
                  <a:schemeClr val="tx1"/>
                </a:solidFill>
                <a:cs typeface="B Nazanin" panose="00000400000000000000" pitchFamily="2" charset="-78"/>
              </a:rPr>
            </a:br>
            <a:r>
              <a:rPr lang="fa-IR" sz="3200" dirty="0">
                <a:solidFill>
                  <a:schemeClr val="tx1"/>
                </a:solidFill>
                <a:cs typeface="B Nazanin" panose="00000400000000000000" pitchFamily="2" charset="-78"/>
              </a:rPr>
              <a:t/>
            </a:r>
            <a:br>
              <a:rPr lang="fa-IR" sz="3200" dirty="0">
                <a:solidFill>
                  <a:schemeClr val="tx1"/>
                </a:solidFill>
                <a:cs typeface="B Nazanin" panose="00000400000000000000" pitchFamily="2" charset="-78"/>
              </a:rPr>
            </a:br>
            <a:endParaRPr lang="en-US" sz="3200" dirty="0">
              <a:solidFill>
                <a:schemeClr val="tx1"/>
              </a:solidFill>
              <a:cs typeface="B Nazanin" panose="00000400000000000000" pitchFamily="2" charset="-78"/>
            </a:endParaRPr>
          </a:p>
        </p:txBody>
      </p:sp>
      <p:sp>
        <p:nvSpPr>
          <p:cNvPr id="5" name="Content Placeholder 2"/>
          <p:cNvSpPr>
            <a:spLocks noGrp="1"/>
          </p:cNvSpPr>
          <p:nvPr>
            <p:ph idx="1"/>
          </p:nvPr>
        </p:nvSpPr>
        <p:spPr>
          <a:xfrm>
            <a:off x="762000" y="1927619"/>
            <a:ext cx="7620000" cy="4023360"/>
          </a:xfrm>
        </p:spPr>
        <p:txBody>
          <a:bodyPr>
            <a:noAutofit/>
          </a:bodyPr>
          <a:lstStyle/>
          <a:p>
            <a:pPr algn="r" rtl="1"/>
            <a:endParaRPr lang="fa-IR" sz="1600" b="1" dirty="0">
              <a:solidFill>
                <a:schemeClr val="tx1"/>
              </a:solidFill>
              <a:cs typeface="B Nazanin" panose="00000400000000000000" pitchFamily="2" charset="-78"/>
            </a:endParaRPr>
          </a:p>
          <a:p>
            <a:pPr algn="r" rtl="1"/>
            <a:r>
              <a:rPr lang="fa-IR" sz="1600" b="1" dirty="0">
                <a:solidFill>
                  <a:schemeClr val="tx1"/>
                </a:solidFill>
                <a:cs typeface="B Nazanin" panose="00000400000000000000" pitchFamily="2" charset="-78"/>
              </a:rPr>
              <a:t>طرح مشکل و ابعاد آن</a:t>
            </a:r>
          </a:p>
          <a:p>
            <a:pPr algn="r" rtl="1"/>
            <a:endParaRPr lang="fa-IR" sz="1600" b="1" dirty="0">
              <a:solidFill>
                <a:schemeClr val="tx1"/>
              </a:solidFill>
              <a:cs typeface="B Nazanin" panose="00000400000000000000" pitchFamily="2" charset="-78"/>
            </a:endParaRPr>
          </a:p>
          <a:p>
            <a:pPr algn="r" rtl="1"/>
            <a:r>
              <a:rPr lang="fa-IR" sz="1600" b="1" dirty="0">
                <a:solidFill>
                  <a:schemeClr val="tx1"/>
                </a:solidFill>
                <a:cs typeface="B Nazanin" panose="00000400000000000000" pitchFamily="2" charset="-78"/>
              </a:rPr>
              <a:t>ارائه مستندات معتبر مبنی بر وجود مشکل</a:t>
            </a:r>
          </a:p>
          <a:p>
            <a:pPr algn="r" rtl="1"/>
            <a:endParaRPr lang="fa-IR" sz="1600" b="1" dirty="0">
              <a:solidFill>
                <a:schemeClr val="tx1"/>
              </a:solidFill>
              <a:cs typeface="B Nazanin" panose="00000400000000000000" pitchFamily="2" charset="-78"/>
            </a:endParaRPr>
          </a:p>
          <a:p>
            <a:pPr algn="r" rtl="1"/>
            <a:r>
              <a:rPr lang="fa-IR" sz="1600" b="1" dirty="0">
                <a:solidFill>
                  <a:schemeClr val="tx1"/>
                </a:solidFill>
                <a:cs typeface="B Nazanin" panose="00000400000000000000" pitchFamily="2" charset="-78"/>
              </a:rPr>
              <a:t>تعیین اهداف پژوهش و متغیرهای مورد مطالعه</a:t>
            </a:r>
          </a:p>
          <a:p>
            <a:pPr algn="r" rtl="1"/>
            <a:endParaRPr lang="fa-IR" sz="1600" b="1" dirty="0">
              <a:solidFill>
                <a:schemeClr val="tx1"/>
              </a:solidFill>
              <a:cs typeface="B Nazanin" panose="00000400000000000000" pitchFamily="2" charset="-78"/>
            </a:endParaRPr>
          </a:p>
          <a:p>
            <a:pPr algn="r" rtl="1"/>
            <a:r>
              <a:rPr lang="fa-IR" sz="1600" b="1" dirty="0">
                <a:solidFill>
                  <a:schemeClr val="tx1"/>
                </a:solidFill>
                <a:cs typeface="B Nazanin" panose="00000400000000000000" pitchFamily="2" charset="-78"/>
              </a:rPr>
              <a:t>اشاره به پژوهش‌­های گذشته پیرامون موضع مورد نظر و مزایا و نقایص آن­ها</a:t>
            </a:r>
          </a:p>
          <a:p>
            <a:pPr algn="r" rtl="1"/>
            <a:endParaRPr lang="fa-IR" sz="1600" b="1" dirty="0">
              <a:solidFill>
                <a:schemeClr val="tx1"/>
              </a:solidFill>
              <a:cs typeface="B Nazanin" panose="00000400000000000000" pitchFamily="2" charset="-78"/>
            </a:endParaRPr>
          </a:p>
          <a:p>
            <a:pPr algn="r" rtl="1"/>
            <a:r>
              <a:rPr lang="fa-IR" sz="1600" b="1" dirty="0">
                <a:solidFill>
                  <a:schemeClr val="tx1"/>
                </a:solidFill>
                <a:cs typeface="B Nazanin" panose="00000400000000000000" pitchFamily="2" charset="-78"/>
              </a:rPr>
              <a:t>اشاره به نظریه­‌های مرتبط با موضوع </a:t>
            </a:r>
            <a:r>
              <a:rPr lang="fa-IR" sz="1600" b="1" dirty="0" smtClean="0">
                <a:solidFill>
                  <a:schemeClr val="tx1"/>
                </a:solidFill>
                <a:cs typeface="B Nazanin" panose="00000400000000000000" pitchFamily="2" charset="-78"/>
              </a:rPr>
              <a:t>پژوهش</a:t>
            </a:r>
          </a:p>
          <a:p>
            <a:pPr algn="r" rtl="1"/>
            <a:r>
              <a:rPr lang="fa-IR" sz="1600" b="1" dirty="0" smtClean="0">
                <a:solidFill>
                  <a:schemeClr val="tx1"/>
                </a:solidFill>
                <a:cs typeface="B Nazanin" panose="00000400000000000000" pitchFamily="2" charset="-78"/>
              </a:rPr>
              <a:t>بیان راهکار </a:t>
            </a:r>
          </a:p>
          <a:p>
            <a:pPr algn="r" rtl="1"/>
            <a:r>
              <a:rPr lang="fa-IR" sz="1600" b="1" dirty="0" smtClean="0">
                <a:solidFill>
                  <a:schemeClr val="tx1"/>
                </a:solidFill>
                <a:cs typeface="B Nazanin" panose="00000400000000000000" pitchFamily="2" charset="-78"/>
              </a:rPr>
              <a:t>اهداف پروژه</a:t>
            </a:r>
            <a:endParaRPr lang="fa-IR" sz="1600" b="1" dirty="0">
              <a:solidFill>
                <a:schemeClr val="tx1"/>
              </a:solidFill>
              <a:cs typeface="B Nazanin" panose="00000400000000000000" pitchFamily="2" charset="-78"/>
            </a:endParaRPr>
          </a:p>
          <a:p>
            <a:pPr algn="r" rtl="1"/>
            <a:endParaRPr lang="fa-IR" sz="1600"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283569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ctr"/>
            <a:r>
              <a:rPr lang="fa-IR" dirty="0" smtClean="0"/>
              <a:t>بررسی متون </a:t>
            </a:r>
            <a:endParaRPr lang="en-US" dirty="0"/>
          </a:p>
        </p:txBody>
      </p:sp>
      <p:sp>
        <p:nvSpPr>
          <p:cNvPr id="3" name="Content Placeholder 2"/>
          <p:cNvSpPr>
            <a:spLocks noGrp="1"/>
          </p:cNvSpPr>
          <p:nvPr>
            <p:ph idx="1"/>
          </p:nvPr>
        </p:nvSpPr>
        <p:spPr>
          <a:xfrm>
            <a:off x="457200" y="1066800"/>
            <a:ext cx="8458200" cy="5410200"/>
          </a:xfrm>
        </p:spPr>
        <p:txBody>
          <a:bodyPr>
            <a:normAutofit/>
          </a:bodyPr>
          <a:lstStyle/>
          <a:p>
            <a:pPr algn="r" rtl="1"/>
            <a:r>
              <a:rPr lang="fa-IR" sz="1800" dirty="0">
                <a:solidFill>
                  <a:schemeClr val="tx1"/>
                </a:solidFill>
                <a:cs typeface="B Nazanin" panose="00000400000000000000" pitchFamily="2" charset="-78"/>
              </a:rPr>
              <a:t>هنگامی که عنوان خود را مشخص کردیم، کار بررسی متون شروع می‌شود. باید مقالاتی که مرتبط با عنوان </a:t>
            </a:r>
            <a:r>
              <a:rPr lang="fa-IR" sz="1800" dirty="0" smtClean="0">
                <a:solidFill>
                  <a:schemeClr val="tx1"/>
                </a:solidFill>
                <a:cs typeface="B Nazanin" panose="00000400000000000000" pitchFamily="2" charset="-78"/>
              </a:rPr>
              <a:t>مطالعه ‌مان </a:t>
            </a:r>
            <a:r>
              <a:rPr lang="fa-IR" sz="1800" dirty="0">
                <a:solidFill>
                  <a:schemeClr val="tx1"/>
                </a:solidFill>
                <a:cs typeface="B Nazanin" panose="00000400000000000000" pitchFamily="2" charset="-78"/>
              </a:rPr>
              <a:t>هست را در پایگاه‌های معتبر مانند </a:t>
            </a:r>
            <a:r>
              <a:rPr lang="en-US" sz="1600" dirty="0">
                <a:solidFill>
                  <a:schemeClr val="tx1"/>
                </a:solidFill>
                <a:cs typeface="B Nazanin" panose="00000400000000000000" pitchFamily="2" charset="-78"/>
              </a:rPr>
              <a:t>Scopus، </a:t>
            </a:r>
            <a:r>
              <a:rPr lang="en-US" sz="1600" dirty="0" err="1">
                <a:solidFill>
                  <a:schemeClr val="tx1"/>
                </a:solidFill>
                <a:cs typeface="B Nazanin" panose="00000400000000000000" pitchFamily="2" charset="-78"/>
              </a:rPr>
              <a:t>Pubmed</a:t>
            </a:r>
            <a:r>
              <a:rPr lang="en-US" sz="1600" dirty="0">
                <a:solidFill>
                  <a:schemeClr val="tx1"/>
                </a:solidFill>
                <a:cs typeface="B Nazanin" panose="00000400000000000000" pitchFamily="2" charset="-78"/>
              </a:rPr>
              <a:t> </a:t>
            </a:r>
            <a:r>
              <a:rPr lang="fa-IR" sz="1600" dirty="0">
                <a:solidFill>
                  <a:schemeClr val="tx1"/>
                </a:solidFill>
                <a:cs typeface="B Nazanin" panose="00000400000000000000" pitchFamily="2" charset="-78"/>
              </a:rPr>
              <a:t>و</a:t>
            </a:r>
            <a:r>
              <a:rPr lang="fa-IR" sz="1800" dirty="0">
                <a:solidFill>
                  <a:schemeClr val="tx1"/>
                </a:solidFill>
                <a:cs typeface="B Nazanin" panose="00000400000000000000" pitchFamily="2" charset="-78"/>
              </a:rPr>
              <a:t>… پیدا کنیم که با سرچ ساده و پیشرفته میتوان به آنها دست پیدا کرد. از مقالاتی استفاده میکنیم که به روز باشند؛ یعنی حداکثر متعلق به ۵ سال اخیر باشند و همچنین با عنوان مورد نظر ما ارتباط نزدیک داشته باشند. بهتر است که در هنگام دانلود و مطالعه مقالات، هم از پژوهش هایی که در کشور های دیگر انجام شده است استفاده کنیم و هم از پژوهش هایی که در کشوری که قرار است طرح را در آن انجام دهیم. با این کار، هم با روشها و نحوه کار و نتایج پژوهشهای مختلف آشنا میشویم و هم از دوباره کاری در پژوهش جلوگیری میشود. بعد از دانلود و انتخاب مقالات، برای نوشتن پروپوزال عادی باید ۵ یا ۶ مقاله به روز و مرتبط با عنوان خود را انتخاب کنیم و برای پایان نامه گاهی تا ۱۵ مقاله را انتخاب کنیم و کار نگارش بررسی متون خود را شروع کنیم</a:t>
            </a:r>
            <a:r>
              <a:rPr lang="fa-IR" sz="1800" dirty="0" smtClean="0">
                <a:solidFill>
                  <a:schemeClr val="tx1"/>
                </a:solidFill>
                <a:cs typeface="B Nazanin" panose="00000400000000000000" pitchFamily="2" charset="-78"/>
              </a:rPr>
              <a:t>.</a:t>
            </a:r>
          </a:p>
          <a:p>
            <a:pPr algn="r" rtl="1"/>
            <a:endParaRPr lang="fa-IR" sz="1800" dirty="0">
              <a:solidFill>
                <a:schemeClr val="tx1"/>
              </a:solidFill>
              <a:cs typeface="B Nazanin" panose="00000400000000000000" pitchFamily="2" charset="-78"/>
            </a:endParaRPr>
          </a:p>
          <a:p>
            <a:pPr algn="r" rtl="1"/>
            <a:r>
              <a:rPr lang="fa-IR" sz="1800" dirty="0">
                <a:solidFill>
                  <a:schemeClr val="tx1"/>
                </a:solidFill>
                <a:cs typeface="B Nazanin" panose="00000400000000000000" pitchFamily="2" charset="-78"/>
              </a:rPr>
              <a:t>برای شروع نوشتن باید یکسری داده مورد نیاز را از مقاله استخراج کنیم تا با استفاده از آن داده ها بتوانیم مرور متون خود را بنویسیم. حقیقت این است که بیشتر داده های مورد نیاز را میتوان از چکیده مقالات استخراج کرد، ولی توصیه ما این است که حتما مقاله را به صورت کامل مطالعه کنید تا به ابعاد مختلف تحقیقی که میخواهید انجام دهید آشنا شوید و صرفا به ذکر یک سری جزئیات برای رفع تکلیف اکتفا نکرده باشید، فایده دیگر خواندن کل مقاله این است که برای نوشتن بقیه بخشهای پروپوزال هم کمکتان میکند و البته احتمال دچار سرقت علمی ادبی شدن هم برای شما کمتر میشود.</a:t>
            </a:r>
          </a:p>
          <a:p>
            <a:pPr algn="r" rtl="1"/>
            <a:endParaRPr lang="en-US" sz="18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73605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338" y="1828800"/>
            <a:ext cx="8666213" cy="360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048000" y="485726"/>
            <a:ext cx="2802370" cy="646331"/>
          </a:xfrm>
          <a:prstGeom prst="rect">
            <a:avLst/>
          </a:prstGeom>
        </p:spPr>
        <p:txBody>
          <a:bodyPr wrap="none">
            <a:spAutoFit/>
          </a:bodyPr>
          <a:lstStyle/>
          <a:p>
            <a:r>
              <a:rPr lang="fa-IR" sz="3600" b="1" dirty="0">
                <a:cs typeface="B Nazanin" panose="00000400000000000000" pitchFamily="2" charset="-78"/>
              </a:rPr>
              <a:t>نمونه مرور متون:</a:t>
            </a:r>
            <a:endParaRPr lang="fa-IR" sz="3600" dirty="0">
              <a:cs typeface="B Nazanin" panose="00000400000000000000" pitchFamily="2" charset="-78"/>
            </a:endParaRPr>
          </a:p>
        </p:txBody>
      </p:sp>
    </p:spTree>
    <p:extLst>
      <p:ext uri="{BB962C8B-B14F-4D97-AF65-F5344CB8AC3E}">
        <p14:creationId xmlns:p14="http://schemas.microsoft.com/office/powerpoint/2010/main" val="373605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p:txBody>
          <a:bodyPr/>
          <a:lstStyle/>
          <a:p>
            <a:pPr algn="r" rtl="1"/>
            <a:r>
              <a:rPr lang="fa-IR" altLang="fa-IR" b="1" dirty="0" smtClean="0">
                <a:cs typeface="B Nazanin" pitchFamily="2" charset="-78"/>
              </a:rPr>
              <a:t>هدف کلی: </a:t>
            </a:r>
            <a:r>
              <a:rPr lang="fa-IR" altLang="fa-IR" dirty="0" smtClean="0">
                <a:cs typeface="B Nazanin" pitchFamily="2" charset="-78"/>
              </a:rPr>
              <a:t>هدفی است که محقق در نتیجه انجام این تحقیق می خواهد به آن برسد. </a:t>
            </a:r>
          </a:p>
          <a:p>
            <a:pPr algn="r" rtl="1"/>
            <a:r>
              <a:rPr lang="fa-IR" altLang="fa-IR" b="1" dirty="0" smtClean="0">
                <a:cs typeface="B Nazanin" pitchFamily="2" charset="-78"/>
              </a:rPr>
              <a:t>اهداف اختصاصی:</a:t>
            </a:r>
            <a:r>
              <a:rPr lang="fa-IR" altLang="fa-IR" dirty="0" smtClean="0">
                <a:cs typeface="B Nazanin" pitchFamily="2" charset="-78"/>
              </a:rPr>
              <a:t> از آنجا که سنجش میزان دستیابی به هدف کلی ارائه شده در یک تحقیق امکانپذیر نیست، آن را به چند هدف فرعی تقسیم می کنند.</a:t>
            </a:r>
          </a:p>
          <a:p>
            <a:pPr algn="r" rtl="1"/>
            <a:r>
              <a:rPr lang="fa-IR" altLang="fa-IR" dirty="0" smtClean="0">
                <a:cs typeface="B Nazanin" pitchFamily="2" charset="-78"/>
              </a:rPr>
              <a:t>بدیهی است در نتیجه تحقق اهداف فرعی یک تحقیق هدف کلی یک تحقیق عملی می شود. </a:t>
            </a:r>
          </a:p>
          <a:p>
            <a:pPr algn="r" rtl="1"/>
            <a:r>
              <a:rPr lang="fa-IR" altLang="fa-IR" b="1" dirty="0" smtClean="0">
                <a:cs typeface="B Nazanin" pitchFamily="2" charset="-78"/>
              </a:rPr>
              <a:t>هدف کاربردی: </a:t>
            </a:r>
            <a:r>
              <a:rPr lang="fa-IR" altLang="fa-IR" dirty="0" smtClean="0">
                <a:cs typeface="B Nazanin" pitchFamily="2" charset="-78"/>
              </a:rPr>
              <a:t>حاصل تحقيق منجر به آن خواهد شد و ساختار مشخصي ندارد . </a:t>
            </a:r>
            <a:endParaRPr lang="en-US" altLang="fa-IR" dirty="0" smtClean="0">
              <a:cs typeface="B Nazanin" pitchFamily="2" charset="-78"/>
            </a:endParaRPr>
          </a:p>
          <a:p>
            <a:pPr algn="r" rtl="1"/>
            <a:endParaRPr lang="en-US" altLang="fa-IR" dirty="0" smtClean="0">
              <a:cs typeface="B Nazanin" pitchFamily="2" charset="-78"/>
            </a:endParaRPr>
          </a:p>
        </p:txBody>
      </p:sp>
      <p:sp>
        <p:nvSpPr>
          <p:cNvPr id="11266" name="Title 1"/>
          <p:cNvSpPr>
            <a:spLocks noGrp="1"/>
          </p:cNvSpPr>
          <p:nvPr>
            <p:ph type="title"/>
          </p:nvPr>
        </p:nvSpPr>
        <p:spPr/>
        <p:txBody>
          <a:bodyPr/>
          <a:lstStyle/>
          <a:p>
            <a:pPr algn="ctr" rtl="1"/>
            <a:r>
              <a:rPr lang="fa-IR" altLang="fa-IR" b="1" dirty="0" smtClean="0">
                <a:cs typeface="B Titr" pitchFamily="2" charset="-78"/>
              </a:rPr>
              <a:t>اهداف تحقیق</a:t>
            </a:r>
            <a:endParaRPr lang="en-US" altLang="fa-IR" b="1" dirty="0" smtClean="0">
              <a:cs typeface="B Titr" pitchFamily="2" charset="-78"/>
            </a:endParaRPr>
          </a:p>
        </p:txBody>
      </p:sp>
    </p:spTree>
    <p:extLst>
      <p:ext uri="{BB962C8B-B14F-4D97-AF65-F5344CB8AC3E}">
        <p14:creationId xmlns:p14="http://schemas.microsoft.com/office/powerpoint/2010/main" val="581518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533400"/>
            <a:ext cx="7391400" cy="5867400"/>
          </a:xfrm>
        </p:spPr>
        <p:txBody>
          <a:bodyPr/>
          <a:lstStyle/>
          <a:p>
            <a:pPr algn="r" rtl="1">
              <a:defRPr/>
            </a:pPr>
            <a:r>
              <a:rPr lang="fa-IR" dirty="0" smtClean="0">
                <a:cs typeface="B Nazanin" pitchFamily="2" charset="-78"/>
              </a:rPr>
              <a:t>نكته : چند ويژگي اساسي را بايد در مورد اهداف اختصاصی تحقيق در نظر داشت :</a:t>
            </a:r>
          </a:p>
          <a:p>
            <a:pPr algn="r" rtl="1">
              <a:defRPr/>
            </a:pPr>
            <a:endParaRPr lang="fa-IR" dirty="0" smtClean="0">
              <a:cs typeface="B Nazanin" pitchFamily="2" charset="-78"/>
            </a:endParaRPr>
          </a:p>
          <a:p>
            <a:pPr lvl="1" algn="r" rtl="1">
              <a:defRPr/>
            </a:pPr>
            <a:r>
              <a:rPr lang="fa-IR" dirty="0" smtClean="0">
                <a:ea typeface="+mn-ea"/>
                <a:cs typeface="B Nazanin" pitchFamily="2" charset="-78"/>
              </a:rPr>
              <a:t>صراحت : اهداف اختصاصی بايد به طور مشخص، روشن و صريح عنوان گردند .</a:t>
            </a:r>
          </a:p>
          <a:p>
            <a:pPr lvl="1" algn="r" rtl="1">
              <a:defRPr/>
            </a:pPr>
            <a:r>
              <a:rPr lang="fa-IR" dirty="0" smtClean="0">
                <a:ea typeface="+mn-ea"/>
                <a:cs typeface="B Nazanin" pitchFamily="2" charset="-78"/>
              </a:rPr>
              <a:t>ايجاز(خلاصه كردن): هدف اختصاصی یک تحقيق بايد در حدود يك سطر مطرح شود .</a:t>
            </a:r>
          </a:p>
          <a:p>
            <a:pPr lvl="1" algn="r" rtl="1">
              <a:defRPr/>
            </a:pPr>
            <a:r>
              <a:rPr lang="fa-IR" dirty="0" smtClean="0">
                <a:ea typeface="+mn-ea"/>
                <a:cs typeface="B Nazanin" pitchFamily="2" charset="-78"/>
              </a:rPr>
              <a:t>عدم تناقض : اهداف اختصاصی تحقيق بايد با يكديگر سازگار باشند و در كل نيز مجموعه اي منتظم و بهم پيوسته فراهم آورد .</a:t>
            </a:r>
          </a:p>
          <a:p>
            <a:pPr lvl="1" algn="r" rtl="1">
              <a:defRPr/>
            </a:pPr>
            <a:r>
              <a:rPr lang="fa-IR" dirty="0" smtClean="0">
                <a:ea typeface="+mn-ea"/>
                <a:cs typeface="B Nazanin" pitchFamily="2" charset="-78"/>
              </a:rPr>
              <a:t>تعداد مناسب : تعداد اهداف یک تحقيق بايد در حد اعتبار، زمان، نيروي انساني و ساير امكانات باشد .</a:t>
            </a:r>
          </a:p>
          <a:p>
            <a:pPr lvl="1" algn="r" rtl="1">
              <a:defRPr/>
            </a:pPr>
            <a:r>
              <a:rPr lang="fa-IR" dirty="0" smtClean="0">
                <a:ea typeface="+mn-ea"/>
                <a:cs typeface="B Nazanin" pitchFamily="2" charset="-78"/>
              </a:rPr>
              <a:t>تحقق پذيري : اهداف يك تحقيق بايد </a:t>
            </a:r>
            <a:r>
              <a:rPr lang="fa-IR" sz="2400" dirty="0" smtClean="0">
                <a:cs typeface="B Nazanin" pitchFamily="2" charset="-78"/>
              </a:rPr>
              <a:t>عملي و </a:t>
            </a:r>
            <a:r>
              <a:rPr lang="fa-IR" dirty="0" smtClean="0">
                <a:ea typeface="+mn-ea"/>
                <a:cs typeface="B Nazanin" pitchFamily="2" charset="-78"/>
              </a:rPr>
              <a:t>قابل دستیابی باشند .</a:t>
            </a:r>
            <a:endParaRPr lang="en-US" dirty="0">
              <a:cs typeface="B Nazanin" pitchFamily="2" charset="-7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79506"/>
            <a:ext cx="7889631" cy="5613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8775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762000" y="1447800"/>
            <a:ext cx="8001000" cy="4525963"/>
          </a:xfrm>
        </p:spPr>
        <p:txBody>
          <a:bodyPr>
            <a:normAutofit lnSpcReduction="10000"/>
          </a:bodyPr>
          <a:lstStyle/>
          <a:p>
            <a:pPr algn="r" rtl="1">
              <a:lnSpc>
                <a:spcPct val="150000"/>
              </a:lnSpc>
            </a:pPr>
            <a:r>
              <a:rPr lang="fa-IR" altLang="fa-IR" sz="2800" dirty="0" smtClean="0">
                <a:cs typeface="B Nazanin" pitchFamily="2" charset="-78"/>
              </a:rPr>
              <a:t>یک عبارت رسمی است که نتایج تحقیق را پیش بینی می کند. </a:t>
            </a:r>
          </a:p>
          <a:p>
            <a:pPr algn="r" rtl="1">
              <a:lnSpc>
                <a:spcPct val="150000"/>
              </a:lnSpc>
            </a:pPr>
            <a:r>
              <a:rPr lang="fa-IR" altLang="fa-IR" sz="2800" dirty="0" smtClean="0">
                <a:cs typeface="B Nazanin" pitchFamily="2" charset="-78"/>
              </a:rPr>
              <a:t>فرضیه حدس آموزشی یک محقق است که نتایج تحقیق را پیش بینی می کند. </a:t>
            </a:r>
          </a:p>
          <a:p>
            <a:pPr algn="r" rtl="1">
              <a:lnSpc>
                <a:spcPct val="150000"/>
              </a:lnSpc>
            </a:pPr>
            <a:r>
              <a:rPr lang="fa-IR" altLang="fa-IR" sz="2800" dirty="0" smtClean="0">
                <a:cs typeface="B Nazanin" pitchFamily="2" charset="-78"/>
              </a:rPr>
              <a:t>جملات یا عبارات بی طرفانه ای هستند که به منظور کمک به طراحی و هدایت یک تحقیق تدوین می شوند؛ </a:t>
            </a:r>
          </a:p>
          <a:p>
            <a:pPr algn="r" rtl="1">
              <a:lnSpc>
                <a:spcPct val="150000"/>
              </a:lnSpc>
            </a:pPr>
            <a:r>
              <a:rPr lang="fa-IR" altLang="fa-IR" sz="2800" dirty="0" smtClean="0">
                <a:cs typeface="B Nazanin" pitchFamily="2" charset="-78"/>
              </a:rPr>
              <a:t>همیشه در پاسخ به هدف و یا سوالات تحقیق ارائه می شوند؛</a:t>
            </a:r>
          </a:p>
          <a:p>
            <a:pPr algn="r" rtl="1">
              <a:lnSpc>
                <a:spcPct val="150000"/>
              </a:lnSpc>
            </a:pPr>
            <a:r>
              <a:rPr lang="fa-IR" altLang="fa-IR" sz="2800" dirty="0" smtClean="0">
                <a:cs typeface="B Nazanin" pitchFamily="2" charset="-78"/>
              </a:rPr>
              <a:t>شکل قابل آزمایش اهداف و سوالات تحقیق می باشند. </a:t>
            </a:r>
          </a:p>
          <a:p>
            <a:pPr algn="r" rtl="1">
              <a:lnSpc>
                <a:spcPct val="150000"/>
              </a:lnSpc>
            </a:pPr>
            <a:endParaRPr lang="fa-IR" altLang="fa-IR" sz="2800" dirty="0" smtClean="0">
              <a:cs typeface="B Nazanin" pitchFamily="2" charset="-78"/>
            </a:endParaRPr>
          </a:p>
        </p:txBody>
      </p:sp>
      <p:sp>
        <p:nvSpPr>
          <p:cNvPr id="13314" name="Title 1"/>
          <p:cNvSpPr>
            <a:spLocks noGrp="1"/>
          </p:cNvSpPr>
          <p:nvPr>
            <p:ph type="title"/>
          </p:nvPr>
        </p:nvSpPr>
        <p:spPr/>
        <p:txBody>
          <a:bodyPr/>
          <a:lstStyle/>
          <a:p>
            <a:pPr algn="ctr" rtl="1"/>
            <a:r>
              <a:rPr lang="fa-IR" altLang="fa-IR" b="1" dirty="0" smtClean="0">
                <a:cs typeface="B Nazanin" pitchFamily="2" charset="-78"/>
              </a:rPr>
              <a:t>فرضیه:</a:t>
            </a:r>
            <a:endParaRPr lang="en-US" altLang="fa-IR" b="1" dirty="0" smtClean="0"/>
          </a:p>
        </p:txBody>
      </p:sp>
    </p:spTree>
    <p:extLst>
      <p:ext uri="{BB962C8B-B14F-4D97-AF65-F5344CB8AC3E}">
        <p14:creationId xmlns:p14="http://schemas.microsoft.com/office/powerpoint/2010/main" val="2059271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457200" y="731838"/>
            <a:ext cx="7467600" cy="5440362"/>
          </a:xfrm>
        </p:spPr>
        <p:txBody>
          <a:bodyPr/>
          <a:lstStyle/>
          <a:p>
            <a:pPr algn="r" rtl="1">
              <a:lnSpc>
                <a:spcPct val="250000"/>
              </a:lnSpc>
            </a:pPr>
            <a:r>
              <a:rPr lang="fa-IR" altLang="fa-IR" dirty="0" smtClean="0">
                <a:cs typeface="B Nazanin" pitchFamily="2" charset="-78"/>
              </a:rPr>
              <a:t>پنج خصوصیت زیر را برای یک فرضیه خوب</a:t>
            </a:r>
          </a:p>
          <a:p>
            <a:pPr lvl="1" algn="r" rtl="1">
              <a:lnSpc>
                <a:spcPct val="250000"/>
              </a:lnSpc>
            </a:pPr>
            <a:r>
              <a:rPr lang="fa-IR" altLang="fa-IR" dirty="0" smtClean="0">
                <a:cs typeface="B Nazanin" pitchFamily="2" charset="-78"/>
              </a:rPr>
              <a:t>به صورت اخباری نوشته شود.</a:t>
            </a:r>
          </a:p>
          <a:p>
            <a:pPr lvl="1" algn="r" rtl="1">
              <a:lnSpc>
                <a:spcPct val="250000"/>
              </a:lnSpc>
            </a:pPr>
            <a:r>
              <a:rPr lang="fa-IR" altLang="fa-IR" dirty="0" smtClean="0">
                <a:cs typeface="B Nazanin" pitchFamily="2" charset="-78"/>
              </a:rPr>
              <a:t>رابطه بین متغیرها را بیان کند.</a:t>
            </a:r>
          </a:p>
          <a:p>
            <a:pPr lvl="1" algn="r" rtl="1">
              <a:lnSpc>
                <a:spcPct val="250000"/>
              </a:lnSpc>
            </a:pPr>
            <a:r>
              <a:rPr lang="fa-IR" altLang="fa-IR" dirty="0" smtClean="0">
                <a:cs typeface="B Nazanin" pitchFamily="2" charset="-78"/>
              </a:rPr>
              <a:t>خلاصه و دقیق  باشد.</a:t>
            </a:r>
          </a:p>
          <a:p>
            <a:pPr lvl="1" algn="r" rtl="1">
              <a:lnSpc>
                <a:spcPct val="250000"/>
              </a:lnSpc>
            </a:pPr>
            <a:r>
              <a:rPr lang="fa-IR" altLang="fa-IR" dirty="0" smtClean="0">
                <a:cs typeface="B Nazanin" pitchFamily="2" charset="-78"/>
              </a:rPr>
              <a:t>قابل آزمایش باشد.</a:t>
            </a:r>
          </a:p>
          <a:p>
            <a:pPr lvl="1" algn="r" rtl="1"/>
            <a:endParaRPr lang="en-US" altLang="fa-IR" dirty="0" smtClean="0">
              <a:cs typeface="B Nazanin" pitchFamily="2" charset="-78"/>
            </a:endParaRPr>
          </a:p>
        </p:txBody>
      </p:sp>
    </p:spTree>
    <p:extLst>
      <p:ext uri="{BB962C8B-B14F-4D97-AF65-F5344CB8AC3E}">
        <p14:creationId xmlns:p14="http://schemas.microsoft.com/office/powerpoint/2010/main" val="17031330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601012"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5432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620000" cy="4953000"/>
          </a:xfrm>
        </p:spPr>
        <p:txBody>
          <a:bodyPr>
            <a:normAutofit/>
          </a:bodyPr>
          <a:lstStyle/>
          <a:p>
            <a:pPr marL="114300" indent="0" algn="ctr">
              <a:buNone/>
            </a:pPr>
            <a:r>
              <a:rPr lang="fa-IR" sz="3200" b="1" i="1" dirty="0" smtClean="0">
                <a:solidFill>
                  <a:srgbClr val="FF0000"/>
                </a:solidFill>
                <a:effectLst>
                  <a:outerShdw blurRad="38100" dist="38100" dir="2700000" algn="tl">
                    <a:srgbClr val="000000">
                      <a:alpha val="43137"/>
                    </a:srgbClr>
                  </a:outerShdw>
                </a:effectLst>
                <a:cs typeface="B Nazanin" panose="00000400000000000000" pitchFamily="2" charset="-78"/>
              </a:rPr>
              <a:t>آموزش پروپوزال نویسی</a:t>
            </a:r>
          </a:p>
          <a:p>
            <a:pPr marL="114300" indent="0" algn="ctr">
              <a:buNone/>
            </a:pPr>
            <a:endParaRPr lang="fa-IR" sz="3200" b="1" dirty="0">
              <a:solidFill>
                <a:schemeClr val="accent3">
                  <a:lumMod val="50000"/>
                </a:schemeClr>
              </a:solidFill>
              <a:cs typeface="B Nazanin" panose="00000400000000000000" pitchFamily="2" charset="-78"/>
            </a:endParaRPr>
          </a:p>
          <a:p>
            <a:pPr marL="114300" indent="0" algn="ctr">
              <a:buNone/>
            </a:pPr>
            <a:endParaRPr lang="fa-IR" sz="3200" b="1" dirty="0" smtClean="0">
              <a:solidFill>
                <a:schemeClr val="accent3">
                  <a:lumMod val="50000"/>
                </a:schemeClr>
              </a:solidFill>
              <a:cs typeface="B Nazanin" panose="00000400000000000000" pitchFamily="2" charset="-78"/>
            </a:endParaRPr>
          </a:p>
          <a:p>
            <a:pPr marL="114300" indent="0" algn="ctr">
              <a:buNone/>
            </a:pPr>
            <a:r>
              <a:rPr lang="fa-IR" sz="3200" b="1" dirty="0" smtClean="0">
                <a:solidFill>
                  <a:schemeClr val="accent3">
                    <a:lumMod val="50000"/>
                  </a:schemeClr>
                </a:solidFill>
                <a:cs typeface="B Nazanin" panose="00000400000000000000" pitchFamily="2" charset="-78"/>
              </a:rPr>
              <a:t>دکتر فرشته مهری</a:t>
            </a:r>
          </a:p>
          <a:p>
            <a:pPr marL="114300" indent="0" algn="ctr">
              <a:buNone/>
            </a:pPr>
            <a:r>
              <a:rPr lang="fa-IR" sz="3200" b="1" dirty="0" smtClean="0">
                <a:solidFill>
                  <a:schemeClr val="accent3">
                    <a:lumMod val="50000"/>
                  </a:schemeClr>
                </a:solidFill>
                <a:cs typeface="B Nazanin" panose="00000400000000000000" pitchFamily="2" charset="-78"/>
              </a:rPr>
              <a:t>هیات علمی دانشگاه علوم پزشکی</a:t>
            </a:r>
          </a:p>
          <a:p>
            <a:pPr marL="114300" indent="0" algn="ctr">
              <a:buNone/>
            </a:pPr>
            <a:r>
              <a:rPr lang="fa-IR" sz="3200" b="1" dirty="0" smtClean="0">
                <a:solidFill>
                  <a:schemeClr val="accent3">
                    <a:lumMod val="50000"/>
                  </a:schemeClr>
                </a:solidFill>
                <a:cs typeface="B Nazanin" panose="00000400000000000000" pitchFamily="2" charset="-78"/>
              </a:rPr>
              <a:t>عضو مرکز تحقیقات سلامت تغذیه</a:t>
            </a:r>
            <a:endParaRPr lang="fa-IR" sz="3200" b="1" dirty="0">
              <a:solidFill>
                <a:schemeClr val="accent3">
                  <a:lumMod val="50000"/>
                </a:schemeClr>
              </a:solidFill>
              <a:cs typeface="B Nazanin" panose="00000400000000000000" pitchFamily="2" charset="-78"/>
            </a:endParaRPr>
          </a:p>
        </p:txBody>
      </p:sp>
      <p:sp>
        <p:nvSpPr>
          <p:cNvPr id="2" name="Title 1"/>
          <p:cNvSpPr>
            <a:spLocks noGrp="1"/>
          </p:cNvSpPr>
          <p:nvPr>
            <p:ph type="title"/>
          </p:nvPr>
        </p:nvSpPr>
        <p:spPr/>
        <p:txBody>
          <a:bodyPr/>
          <a:lstStyle/>
          <a:p>
            <a:endParaRPr lang="fa-IR"/>
          </a:p>
        </p:txBody>
      </p:sp>
    </p:spTree>
    <p:extLst>
      <p:ext uri="{BB962C8B-B14F-4D97-AF65-F5344CB8AC3E}">
        <p14:creationId xmlns:p14="http://schemas.microsoft.com/office/powerpoint/2010/main" val="33741399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ctr"/>
            <a:r>
              <a:rPr lang="fa-IR" altLang="fa-IR" b="1" dirty="0" smtClean="0">
                <a:cs typeface="B Nazanin" pitchFamily="2" charset="-78"/>
              </a:rPr>
              <a:t>متغیرها</a:t>
            </a:r>
            <a:endParaRPr lang="en-US" altLang="fa-IR" b="1" dirty="0" smtClean="0">
              <a:cs typeface="B Nazanin" pitchFamily="2" charset="-78"/>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014537"/>
            <a:ext cx="7229475"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41164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685800" y="457200"/>
            <a:ext cx="7315200" cy="5364163"/>
          </a:xfrm>
        </p:spPr>
        <p:txBody>
          <a:bodyPr/>
          <a:lstStyle/>
          <a:p>
            <a:pPr marL="114300" indent="0" algn="r" rtl="1">
              <a:buNone/>
            </a:pPr>
            <a:endParaRPr lang="fa-IR" altLang="fa-IR" b="1" dirty="0" smtClean="0">
              <a:cs typeface="B Nazanin" pitchFamily="2" charset="-78"/>
            </a:endParaRPr>
          </a:p>
          <a:p>
            <a:pPr marL="114300" indent="0" algn="r" rtl="1">
              <a:buNone/>
            </a:pPr>
            <a:endParaRPr lang="fa-IR" altLang="fa-IR" b="1" dirty="0" smtClean="0">
              <a:cs typeface="B Nazanin" pitchFamily="2" charset="-78"/>
            </a:endParaRPr>
          </a:p>
          <a:p>
            <a:pPr algn="r" rtl="1"/>
            <a:r>
              <a:rPr lang="fa-IR" altLang="fa-IR" b="1" dirty="0" smtClean="0">
                <a:cs typeface="B Nazanin" pitchFamily="2" charset="-78"/>
              </a:rPr>
              <a:t>انواع متغیرها:</a:t>
            </a:r>
          </a:p>
          <a:p>
            <a:pPr algn="r" rtl="1"/>
            <a:endParaRPr lang="fa-IR" altLang="fa-IR" b="1" dirty="0" smtClean="0">
              <a:cs typeface="B Nazanin" pitchFamily="2" charset="-78"/>
            </a:endParaRPr>
          </a:p>
          <a:p>
            <a:pPr algn="r" rtl="1"/>
            <a:r>
              <a:rPr lang="fa-IR" altLang="fa-IR" sz="2400" b="1" dirty="0" smtClean="0">
                <a:cs typeface="B Nazanin" panose="00000400000000000000" pitchFamily="2" charset="-78"/>
              </a:rPr>
              <a:t>متغير مستقل يا علت: </a:t>
            </a:r>
            <a:r>
              <a:rPr lang="en-US" altLang="fa-IR" sz="2400" dirty="0" smtClean="0">
                <a:cs typeface="B Nazanin" panose="00000400000000000000" pitchFamily="2" charset="-78"/>
              </a:rPr>
              <a:t> </a:t>
            </a:r>
            <a:r>
              <a:rPr lang="fa-IR" altLang="fa-IR" sz="2400" dirty="0" smtClean="0">
                <a:cs typeface="B Nazanin" panose="00000400000000000000" pitchFamily="2" charset="-78"/>
              </a:rPr>
              <a:t>تغييرات آن تابع تغييرات متغير ديگر نیست.</a:t>
            </a:r>
          </a:p>
          <a:p>
            <a:pPr algn="r" rtl="1"/>
            <a:endParaRPr lang="fa-IR" altLang="fa-IR" sz="2400" dirty="0" smtClean="0">
              <a:cs typeface="B Nazanin" panose="00000400000000000000" pitchFamily="2" charset="-78"/>
            </a:endParaRPr>
          </a:p>
          <a:p>
            <a:pPr algn="r" rtl="1"/>
            <a:endParaRPr lang="en-US" altLang="fa-IR" sz="2400" dirty="0" smtClean="0">
              <a:cs typeface="B Nazanin" panose="00000400000000000000" pitchFamily="2" charset="-78"/>
            </a:endParaRPr>
          </a:p>
          <a:p>
            <a:pPr algn="r" rtl="1"/>
            <a:r>
              <a:rPr lang="fa-IR" altLang="fa-IR" sz="2400" b="1" dirty="0" smtClean="0">
                <a:cs typeface="B Nazanin" panose="00000400000000000000" pitchFamily="2" charset="-78"/>
              </a:rPr>
              <a:t>متغير وابسته يا معلول: </a:t>
            </a:r>
            <a:r>
              <a:rPr lang="fa-IR" altLang="fa-IR" sz="2400" dirty="0" smtClean="0">
                <a:cs typeface="B Nazanin" panose="00000400000000000000" pitchFamily="2" charset="-78"/>
              </a:rPr>
              <a:t>تغييرات آن تابع تغييرات متغير ديگري است.</a:t>
            </a:r>
          </a:p>
          <a:p>
            <a:pPr algn="r" rtl="1"/>
            <a:endParaRPr lang="fa-IR" altLang="fa-IR" sz="2400" dirty="0" smtClean="0">
              <a:cs typeface="B Nazanin" panose="00000400000000000000" pitchFamily="2" charset="-78"/>
            </a:endParaRPr>
          </a:p>
          <a:p>
            <a:pPr algn="r" rtl="1"/>
            <a:endParaRPr lang="fa-IR" altLang="fa-IR" dirty="0" smtClean="0">
              <a:cs typeface="B Nazanin" pitchFamily="2" charset="-78"/>
            </a:endParaRPr>
          </a:p>
        </p:txBody>
      </p:sp>
    </p:spTree>
    <p:extLst>
      <p:ext uri="{BB962C8B-B14F-4D97-AF65-F5344CB8AC3E}">
        <p14:creationId xmlns:p14="http://schemas.microsoft.com/office/powerpoint/2010/main" val="26558605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p:txBody>
          <a:bodyPr>
            <a:normAutofit fontScale="92500" lnSpcReduction="20000"/>
          </a:bodyPr>
          <a:lstStyle/>
          <a:p>
            <a:pPr algn="r" rtl="1">
              <a:lnSpc>
                <a:spcPct val="200000"/>
              </a:lnSpc>
            </a:pPr>
            <a:r>
              <a:rPr lang="fa-IR" altLang="fa-IR" dirty="0" smtClean="0">
                <a:cs typeface="B Nazanin" pitchFamily="2" charset="-78"/>
              </a:rPr>
              <a:t>متغير ها را از نظر ماهيت مقاديري (حالت هايي) كه مي پذيرند مي توان به دو دسته تقسيم كرد :</a:t>
            </a:r>
          </a:p>
          <a:p>
            <a:pPr algn="r" rtl="1">
              <a:lnSpc>
                <a:spcPct val="200000"/>
              </a:lnSpc>
            </a:pPr>
            <a:r>
              <a:rPr lang="fa-IR" altLang="fa-IR" b="1" dirty="0" smtClean="0">
                <a:cs typeface="B Nazanin" pitchFamily="2" charset="-78"/>
              </a:rPr>
              <a:t>متغير كيفي: </a:t>
            </a:r>
            <a:r>
              <a:rPr lang="fa-IR" altLang="fa-IR" dirty="0" smtClean="0">
                <a:cs typeface="B Nazanin" pitchFamily="2" charset="-78"/>
              </a:rPr>
              <a:t>متغير هاي كيفي را متغير هاي مقوله اي نيز مي نامند كه حالت هاي گوناگونی را می پذیرند، مانند جنسيت (مرد و زن)، مذهب، شغل و ...</a:t>
            </a:r>
          </a:p>
          <a:p>
            <a:pPr algn="r" rtl="1">
              <a:lnSpc>
                <a:spcPct val="200000"/>
              </a:lnSpc>
            </a:pPr>
            <a:r>
              <a:rPr lang="fa-IR" altLang="fa-IR" b="1" dirty="0" smtClean="0">
                <a:cs typeface="B Nazanin" pitchFamily="2" charset="-78"/>
              </a:rPr>
              <a:t>متغير كمي: </a:t>
            </a:r>
            <a:r>
              <a:rPr lang="fa-IR" altLang="fa-IR" dirty="0" smtClean="0">
                <a:cs typeface="B Nazanin" pitchFamily="2" charset="-78"/>
              </a:rPr>
              <a:t>متغيرهايي هستند كه براي اندازه گيري آنها مي توان اعداد را به وضعيت آزمودني بر طبق قاعده اي معين منتسب كرد مانند سن، وزن و ... . </a:t>
            </a:r>
            <a:endParaRPr lang="en-US" altLang="fa-IR" dirty="0" smtClean="0">
              <a:cs typeface="B Nazanin" pitchFamily="2" charset="-78"/>
            </a:endParaRPr>
          </a:p>
        </p:txBody>
      </p:sp>
      <p:sp>
        <p:nvSpPr>
          <p:cNvPr id="27650" name="Title 1"/>
          <p:cNvSpPr>
            <a:spLocks noGrp="1"/>
          </p:cNvSpPr>
          <p:nvPr>
            <p:ph type="title"/>
          </p:nvPr>
        </p:nvSpPr>
        <p:spPr/>
        <p:txBody>
          <a:bodyPr/>
          <a:lstStyle/>
          <a:p>
            <a:endParaRPr lang="en-US" altLang="fa-IR" smtClean="0"/>
          </a:p>
        </p:txBody>
      </p:sp>
    </p:spTree>
    <p:extLst>
      <p:ext uri="{BB962C8B-B14F-4D97-AF65-F5344CB8AC3E}">
        <p14:creationId xmlns:p14="http://schemas.microsoft.com/office/powerpoint/2010/main" val="948600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p:txBody>
          <a:bodyPr/>
          <a:lstStyle/>
          <a:p>
            <a:pPr algn="r" rtl="1"/>
            <a:r>
              <a:rPr lang="fa-IR" altLang="fa-IR" dirty="0" smtClean="0">
                <a:cs typeface="B Nazanin" pitchFamily="2" charset="-78"/>
              </a:rPr>
              <a:t>متغير های کمی به دو دسته تقسيم مي شوند:</a:t>
            </a:r>
          </a:p>
          <a:p>
            <a:pPr algn="r" rtl="1"/>
            <a:endParaRPr lang="fa-IR" altLang="fa-IR" dirty="0" smtClean="0">
              <a:cs typeface="B Nazanin" pitchFamily="2" charset="-78"/>
            </a:endParaRPr>
          </a:p>
          <a:p>
            <a:pPr lvl="1" algn="r" rtl="1"/>
            <a:r>
              <a:rPr lang="fa-IR" altLang="fa-IR" b="1" dirty="0" smtClean="0">
                <a:cs typeface="B Nazanin" pitchFamily="2" charset="-78"/>
              </a:rPr>
              <a:t>متغير كمي پيوسته: </a:t>
            </a:r>
            <a:r>
              <a:rPr lang="fa-IR" altLang="fa-IR" dirty="0" smtClean="0">
                <a:cs typeface="B Nazanin" pitchFamily="2" charset="-78"/>
              </a:rPr>
              <a:t>متغيري است كه بين دو مقدار متوالي آن، مقادير بي شماري وجود دارد مانند بهره هوشي، قد و وزن.</a:t>
            </a:r>
          </a:p>
          <a:p>
            <a:pPr lvl="1" algn="r" rtl="1"/>
            <a:endParaRPr lang="fa-IR" altLang="fa-IR" dirty="0" smtClean="0">
              <a:cs typeface="B Nazanin" pitchFamily="2" charset="-78"/>
            </a:endParaRPr>
          </a:p>
          <a:p>
            <a:pPr lvl="1" algn="r" rtl="1"/>
            <a:r>
              <a:rPr lang="fa-IR" altLang="fa-IR" b="1" dirty="0" smtClean="0">
                <a:cs typeface="B Nazanin" pitchFamily="2" charset="-78"/>
              </a:rPr>
              <a:t>متغير كمي گسسته:</a:t>
            </a:r>
            <a:r>
              <a:rPr lang="fa-IR" altLang="fa-IR" dirty="0" smtClean="0">
                <a:cs typeface="B Nazanin" pitchFamily="2" charset="-78"/>
              </a:rPr>
              <a:t> متغيري است كه بين هر دو مقدار متوالي آن نمي توان مقادير ديگري را پيدا نمود مانند: تعداد فرزندان .</a:t>
            </a:r>
            <a:endParaRPr lang="en-US" altLang="fa-IR" dirty="0" smtClean="0">
              <a:cs typeface="B Nazanin" pitchFamily="2" charset="-78"/>
            </a:endParaRPr>
          </a:p>
          <a:p>
            <a:pPr algn="r" rtl="1"/>
            <a:endParaRPr lang="en-US" altLang="fa-IR" dirty="0" smtClean="0">
              <a:cs typeface="B Nazanin" pitchFamily="2" charset="-78"/>
            </a:endParaRPr>
          </a:p>
        </p:txBody>
      </p:sp>
      <p:sp>
        <p:nvSpPr>
          <p:cNvPr id="28674" name="Title 1"/>
          <p:cNvSpPr>
            <a:spLocks noGrp="1"/>
          </p:cNvSpPr>
          <p:nvPr>
            <p:ph type="title"/>
          </p:nvPr>
        </p:nvSpPr>
        <p:spPr/>
        <p:txBody>
          <a:bodyPr/>
          <a:lstStyle/>
          <a:p>
            <a:endParaRPr lang="en-US" altLang="fa-IR" smtClean="0"/>
          </a:p>
        </p:txBody>
      </p:sp>
    </p:spTree>
    <p:extLst>
      <p:ext uri="{BB962C8B-B14F-4D97-AF65-F5344CB8AC3E}">
        <p14:creationId xmlns:p14="http://schemas.microsoft.com/office/powerpoint/2010/main" val="17084989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p:txBody>
          <a:bodyPr/>
          <a:lstStyle/>
          <a:p>
            <a:pPr algn="r" rtl="1"/>
            <a:r>
              <a:rPr lang="fa-IR" altLang="fa-IR" b="1" dirty="0" smtClean="0">
                <a:cs typeface="B Nazanin" pitchFamily="2" charset="-78"/>
              </a:rPr>
              <a:t>متغير کیفی رتبه ای: </a:t>
            </a:r>
            <a:r>
              <a:rPr lang="fa-IR" altLang="fa-IR" dirty="0" smtClean="0">
                <a:cs typeface="B Nazanin" pitchFamily="2" charset="-78"/>
              </a:rPr>
              <a:t>متغيرهاي خاصي هستند كه حالات مختلف آنها هر كدام كمتر يا بيشتر از ديگري است و مي توان آنها را مرتب كرد . مانند:</a:t>
            </a:r>
          </a:p>
          <a:p>
            <a:pPr algn="r" rtl="1"/>
            <a:r>
              <a:rPr lang="fa-IR" altLang="fa-IR" dirty="0" smtClean="0">
                <a:cs typeface="B Nazanin" pitchFamily="2" charset="-78"/>
              </a:rPr>
              <a:t>شدت درد : بدون درد، خفيف، متوسط، شديد</a:t>
            </a:r>
          </a:p>
          <a:p>
            <a:pPr algn="r" rtl="1"/>
            <a:r>
              <a:rPr lang="fa-IR" altLang="fa-IR" dirty="0" smtClean="0">
                <a:cs typeface="B Nazanin" pitchFamily="2" charset="-78"/>
              </a:rPr>
              <a:t>فراواني درد : هرگز، ندرتاً، گاهي، اغلب</a:t>
            </a:r>
          </a:p>
          <a:p>
            <a:pPr algn="r" rtl="1"/>
            <a:r>
              <a:rPr lang="fa-IR" altLang="fa-IR" dirty="0" smtClean="0">
                <a:cs typeface="B Nazanin" pitchFamily="2" charset="-78"/>
              </a:rPr>
              <a:t>هر چند حالتهاي مختلف يك متغير رتبه اي نسبت به هم برتري دارند ، ولي فاصله آنها مقدار مشخصي نيست به عنوان مثال فاصله ندرتاً تا گاهي به اندازه فاصله گاهي تا اغلب نيست .</a:t>
            </a:r>
            <a:endParaRPr lang="en-US" altLang="fa-IR" dirty="0" smtClean="0">
              <a:cs typeface="B Nazanin" pitchFamily="2" charset="-78"/>
            </a:endParaRPr>
          </a:p>
        </p:txBody>
      </p:sp>
      <p:sp>
        <p:nvSpPr>
          <p:cNvPr id="30722" name="Title 1"/>
          <p:cNvSpPr>
            <a:spLocks noGrp="1"/>
          </p:cNvSpPr>
          <p:nvPr>
            <p:ph type="title"/>
          </p:nvPr>
        </p:nvSpPr>
        <p:spPr/>
        <p:txBody>
          <a:bodyPr/>
          <a:lstStyle/>
          <a:p>
            <a:endParaRPr lang="en-US" altLang="fa-IR" smtClean="0"/>
          </a:p>
        </p:txBody>
      </p:sp>
    </p:spTree>
    <p:extLst>
      <p:ext uri="{BB962C8B-B14F-4D97-AF65-F5344CB8AC3E}">
        <p14:creationId xmlns:p14="http://schemas.microsoft.com/office/powerpoint/2010/main" val="37996315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p:txBody>
          <a:bodyPr/>
          <a:lstStyle/>
          <a:p>
            <a:pPr algn="r" rtl="1"/>
            <a:r>
              <a:rPr lang="fa-IR" altLang="fa-IR" sz="2400" dirty="0" smtClean="0">
                <a:cs typeface="B Nazanin" panose="00000400000000000000" pitchFamily="2" charset="-78"/>
              </a:rPr>
              <a:t>نوع مطالعه</a:t>
            </a:r>
            <a:endParaRPr lang="fa-IR" altLang="fa-IR" sz="2400" dirty="0">
              <a:cs typeface="B Nazanin" panose="00000400000000000000" pitchFamily="2" charset="-78"/>
            </a:endParaRPr>
          </a:p>
          <a:p>
            <a:pPr algn="r" rtl="1"/>
            <a:endParaRPr lang="fa-IR" altLang="fa-IR" sz="2400" dirty="0" smtClean="0">
              <a:cs typeface="B Nazanin" panose="00000400000000000000" pitchFamily="2" charset="-78"/>
            </a:endParaRPr>
          </a:p>
          <a:p>
            <a:pPr algn="r" rtl="1"/>
            <a:r>
              <a:rPr lang="fa-IR" altLang="fa-IR" sz="2400" dirty="0" smtClean="0">
                <a:cs typeface="B Nazanin" panose="00000400000000000000" pitchFamily="2" charset="-78"/>
              </a:rPr>
              <a:t>جمعيت مورد مطالعه</a:t>
            </a:r>
          </a:p>
          <a:p>
            <a:pPr marL="109728" indent="0" algn="r" rtl="1">
              <a:buNone/>
            </a:pPr>
            <a:endParaRPr lang="fa-IR" altLang="fa-IR" sz="2400" dirty="0" smtClean="0">
              <a:cs typeface="B Nazanin" panose="00000400000000000000" pitchFamily="2" charset="-78"/>
            </a:endParaRPr>
          </a:p>
          <a:p>
            <a:pPr algn="r" rtl="1"/>
            <a:r>
              <a:rPr lang="fa-IR" altLang="fa-IR" sz="2400" dirty="0" smtClean="0">
                <a:cs typeface="B Nazanin" panose="00000400000000000000" pitchFamily="2" charset="-78"/>
              </a:rPr>
              <a:t>معيارهاي قابل قبول (معيارهاي ورود و خروج از مطالعه)</a:t>
            </a:r>
          </a:p>
          <a:p>
            <a:pPr marL="109728" indent="0" algn="r" rtl="1">
              <a:buNone/>
            </a:pPr>
            <a:endParaRPr lang="fa-IR" altLang="fa-IR" sz="2400" dirty="0" smtClean="0">
              <a:cs typeface="B Nazanin" panose="00000400000000000000" pitchFamily="2" charset="-78"/>
            </a:endParaRPr>
          </a:p>
          <a:p>
            <a:pPr algn="r" rtl="1"/>
            <a:r>
              <a:rPr lang="fa-IR" altLang="fa-IR" sz="2400" dirty="0" smtClean="0">
                <a:cs typeface="B Nazanin" panose="00000400000000000000" pitchFamily="2" charset="-78"/>
              </a:rPr>
              <a:t>روش نمونه گيري</a:t>
            </a:r>
            <a:endParaRPr lang="fa-IR" altLang="fa-IR" sz="2400" dirty="0">
              <a:cs typeface="B Nazanin" panose="00000400000000000000" pitchFamily="2" charset="-78"/>
            </a:endParaRPr>
          </a:p>
          <a:p>
            <a:pPr algn="r" rtl="1"/>
            <a:endParaRPr lang="fa-IR" altLang="fa-IR" sz="2400" dirty="0" smtClean="0">
              <a:cs typeface="B Nazanin" panose="00000400000000000000" pitchFamily="2" charset="-78"/>
            </a:endParaRPr>
          </a:p>
          <a:p>
            <a:pPr algn="r" rtl="1"/>
            <a:r>
              <a:rPr lang="fa-IR" altLang="fa-IR" sz="2400" dirty="0" smtClean="0">
                <a:cs typeface="B Nazanin" panose="00000400000000000000" pitchFamily="2" charset="-78"/>
              </a:rPr>
              <a:t>حجم نمونه و شيوه محاسبه آن</a:t>
            </a:r>
          </a:p>
        </p:txBody>
      </p:sp>
      <p:sp>
        <p:nvSpPr>
          <p:cNvPr id="34818" name="Title 1"/>
          <p:cNvSpPr>
            <a:spLocks noGrp="1"/>
          </p:cNvSpPr>
          <p:nvPr>
            <p:ph type="title"/>
          </p:nvPr>
        </p:nvSpPr>
        <p:spPr/>
        <p:txBody>
          <a:bodyPr/>
          <a:lstStyle/>
          <a:p>
            <a:pPr algn="ctr"/>
            <a:r>
              <a:rPr lang="fa-IR" altLang="fa-IR" b="1" dirty="0" smtClean="0"/>
              <a:t>روش مطالعه</a:t>
            </a:r>
          </a:p>
        </p:txBody>
      </p:sp>
    </p:spTree>
    <p:extLst>
      <p:ext uri="{BB962C8B-B14F-4D97-AF65-F5344CB8AC3E}">
        <p14:creationId xmlns:p14="http://schemas.microsoft.com/office/powerpoint/2010/main" val="33871197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reeform 2050"/>
          <p:cNvSpPr/>
          <p:nvPr/>
        </p:nvSpPr>
        <p:spPr>
          <a:xfrm>
            <a:off x="0" y="-360"/>
            <a:ext cx="9144360" cy="6858360"/>
          </a:xfrm>
          <a:custGeom>
            <a:avLst/>
            <a:gdLst/>
            <a:ahLst/>
            <a:cxnLst/>
            <a:rect l="0" t="0" r="r" b="b"/>
            <a:pathLst>
              <a:path w="25402" h="19052">
                <a:moveTo>
                  <a:pt x="0" y="19051"/>
                </a:moveTo>
                <a:lnTo>
                  <a:pt x="25401" y="19051"/>
                </a:lnTo>
                <a:lnTo>
                  <a:pt x="25401" y="0"/>
                </a:lnTo>
                <a:lnTo>
                  <a:pt x="0" y="0"/>
                </a:lnTo>
                <a:lnTo>
                  <a:pt x="0" y="19051"/>
                </a:lnTo>
                <a:close/>
              </a:path>
            </a:pathLst>
          </a:custGeom>
          <a:solidFill>
            <a:srgbClr val="FFFFFF"/>
          </a:solidFill>
          <a:ln w="0">
            <a:noFill/>
          </a:ln>
        </p:spPr>
      </p:sp>
      <p:pic>
        <p:nvPicPr>
          <p:cNvPr id="2052" name="Picture 2051"/>
          <p:cNvPicPr/>
          <p:nvPr/>
        </p:nvPicPr>
        <p:blipFill>
          <a:blip r:embed="rId2"/>
          <a:stretch/>
        </p:blipFill>
        <p:spPr>
          <a:xfrm>
            <a:off x="0" y="1412640"/>
            <a:ext cx="9143640" cy="112320"/>
          </a:xfrm>
          <a:prstGeom prst="rect">
            <a:avLst/>
          </a:prstGeom>
          <a:ln w="0">
            <a:noFill/>
          </a:ln>
        </p:spPr>
      </p:pic>
      <p:sp>
        <p:nvSpPr>
          <p:cNvPr id="2053" name="Freeform 2052"/>
          <p:cNvSpPr/>
          <p:nvPr/>
        </p:nvSpPr>
        <p:spPr>
          <a:xfrm>
            <a:off x="0" y="1436400"/>
            <a:ext cx="9144360" cy="45000"/>
          </a:xfrm>
          <a:custGeom>
            <a:avLst/>
            <a:gdLst/>
            <a:ahLst/>
            <a:cxnLst/>
            <a:rect l="0" t="0" r="r" b="b"/>
            <a:pathLst>
              <a:path w="25402" h="126">
                <a:moveTo>
                  <a:pt x="0" y="125"/>
                </a:moveTo>
                <a:lnTo>
                  <a:pt x="25401" y="125"/>
                </a:lnTo>
                <a:lnTo>
                  <a:pt x="25401" y="0"/>
                </a:lnTo>
                <a:lnTo>
                  <a:pt x="0" y="0"/>
                </a:lnTo>
                <a:lnTo>
                  <a:pt x="0" y="125"/>
                </a:lnTo>
                <a:close/>
              </a:path>
            </a:pathLst>
          </a:custGeom>
          <a:solidFill>
            <a:srgbClr val="FFFFFF"/>
          </a:solidFill>
          <a:ln w="0">
            <a:noFill/>
          </a:ln>
        </p:spPr>
      </p:sp>
      <p:sp>
        <p:nvSpPr>
          <p:cNvPr id="2054" name="Freeform 2053"/>
          <p:cNvSpPr/>
          <p:nvPr/>
        </p:nvSpPr>
        <p:spPr>
          <a:xfrm>
            <a:off x="0" y="0"/>
            <a:ext cx="9144360" cy="1433880"/>
          </a:xfrm>
          <a:custGeom>
            <a:avLst/>
            <a:gdLst/>
            <a:ahLst/>
            <a:cxnLst/>
            <a:rect l="0" t="0" r="r" b="b"/>
            <a:pathLst>
              <a:path w="25402" h="3984">
                <a:moveTo>
                  <a:pt x="0" y="3983"/>
                </a:moveTo>
                <a:lnTo>
                  <a:pt x="25401" y="3983"/>
                </a:lnTo>
                <a:lnTo>
                  <a:pt x="25401" y="0"/>
                </a:lnTo>
                <a:lnTo>
                  <a:pt x="0" y="0"/>
                </a:lnTo>
                <a:lnTo>
                  <a:pt x="0" y="3983"/>
                </a:lnTo>
                <a:close/>
              </a:path>
            </a:pathLst>
          </a:custGeom>
          <a:solidFill>
            <a:srgbClr val="000000"/>
          </a:solidFill>
          <a:ln w="0">
            <a:noFill/>
          </a:ln>
        </p:spPr>
      </p:sp>
      <p:pic>
        <p:nvPicPr>
          <p:cNvPr id="2055" name="Picture 2054"/>
          <p:cNvPicPr/>
          <p:nvPr/>
        </p:nvPicPr>
        <p:blipFill>
          <a:blip r:embed="rId3"/>
          <a:stretch/>
        </p:blipFill>
        <p:spPr>
          <a:xfrm>
            <a:off x="1368720" y="154080"/>
            <a:ext cx="2520" cy="4320"/>
          </a:xfrm>
          <a:prstGeom prst="rect">
            <a:avLst/>
          </a:prstGeom>
          <a:ln w="0">
            <a:noFill/>
          </a:ln>
        </p:spPr>
      </p:pic>
      <p:sp>
        <p:nvSpPr>
          <p:cNvPr id="2056" name="TextBox 2055"/>
          <p:cNvSpPr txBox="1"/>
          <p:nvPr/>
        </p:nvSpPr>
        <p:spPr>
          <a:xfrm>
            <a:off x="4249440" y="6573240"/>
            <a:ext cx="2241000" cy="153000"/>
          </a:xfrm>
          <a:prstGeom prst="rect">
            <a:avLst/>
          </a:prstGeom>
          <a:noFill/>
          <a:ln w="0">
            <a:noFill/>
          </a:ln>
        </p:spPr>
        <p:txBody>
          <a:bodyPr lIns="0" tIns="0" rIns="0" bIns="0">
            <a:noAutofit/>
          </a:bodyPr>
          <a:lstStyle/>
          <a:p>
            <a:r>
              <a:rPr lang="en-US" sz="1200" b="0" strike="noStrike" spc="-1">
                <a:solidFill>
                  <a:srgbClr val="A6A6A6"/>
                </a:solidFill>
                <a:latin typeface="Tahoma"/>
              </a:rPr>
              <a:t>                                     تسودقح ربكا يلع</a:t>
            </a:r>
            <a:endParaRPr lang="en-US" sz="1200" b="0" strike="noStrike" spc="-1">
              <a:latin typeface="Times New Roman"/>
            </a:endParaRPr>
          </a:p>
        </p:txBody>
      </p:sp>
      <p:sp>
        <p:nvSpPr>
          <p:cNvPr id="2057" name="TextBox 2056"/>
          <p:cNvSpPr txBox="1"/>
          <p:nvPr/>
        </p:nvSpPr>
        <p:spPr>
          <a:xfrm>
            <a:off x="4219200" y="6573240"/>
            <a:ext cx="152280" cy="178920"/>
          </a:xfrm>
          <a:prstGeom prst="rect">
            <a:avLst/>
          </a:prstGeom>
          <a:noFill/>
          <a:ln w="0">
            <a:noFill/>
          </a:ln>
        </p:spPr>
        <p:txBody>
          <a:bodyPr lIns="0" tIns="0" rIns="0" bIns="0">
            <a:noAutofit/>
          </a:bodyPr>
          <a:lstStyle/>
          <a:p>
            <a:r>
              <a:rPr lang="en-US" sz="1200" b="0" strike="noStrike" spc="-1">
                <a:solidFill>
                  <a:srgbClr val="A6A6A6"/>
                </a:solidFill>
                <a:latin typeface="Corbel"/>
              </a:rPr>
              <a:t> </a:t>
            </a:r>
            <a:endParaRPr lang="en-US" sz="1200" b="0" strike="noStrike" spc="-1">
              <a:latin typeface="Times New Roman"/>
            </a:endParaRPr>
          </a:p>
        </p:txBody>
      </p:sp>
      <p:pic>
        <p:nvPicPr>
          <p:cNvPr id="2058" name="Picture 2057"/>
          <p:cNvPicPr/>
          <p:nvPr/>
        </p:nvPicPr>
        <p:blipFill>
          <a:blip r:embed="rId4"/>
          <a:stretch/>
        </p:blipFill>
        <p:spPr>
          <a:xfrm>
            <a:off x="78480" y="0"/>
            <a:ext cx="9065160" cy="6857640"/>
          </a:xfrm>
          <a:prstGeom prst="rect">
            <a:avLst/>
          </a:prstGeom>
          <a:ln w="0">
            <a:noFill/>
          </a:ln>
        </p:spPr>
      </p:pic>
      <p:sp>
        <p:nvSpPr>
          <p:cNvPr id="2059" name="TextBox 2058"/>
          <p:cNvSpPr txBox="1"/>
          <p:nvPr/>
        </p:nvSpPr>
        <p:spPr>
          <a:xfrm>
            <a:off x="8694720" y="6571800"/>
            <a:ext cx="244440" cy="178920"/>
          </a:xfrm>
          <a:prstGeom prst="rect">
            <a:avLst/>
          </a:prstGeom>
          <a:noFill/>
          <a:ln w="0">
            <a:noFill/>
          </a:ln>
        </p:spPr>
        <p:txBody>
          <a:bodyPr lIns="0" tIns="0" rIns="0" bIns="0">
            <a:noAutofit/>
          </a:bodyPr>
          <a:lstStyle/>
          <a:p>
            <a:r>
              <a:rPr lang="en-US" sz="1200" b="0" strike="noStrike" spc="-1">
                <a:solidFill>
                  <a:srgbClr val="3F3F3F"/>
                </a:solidFill>
                <a:latin typeface="Corbel"/>
              </a:rPr>
              <a:t>65 </a:t>
            </a:r>
            <a:endParaRPr lang="en-US" sz="1200" b="0" strike="noStrike" spc="-1">
              <a:latin typeface="Times New Roman"/>
            </a:endParaRPr>
          </a:p>
        </p:txBody>
      </p:sp>
    </p:spTree>
    <p:extLst>
      <p:ext uri="{BB962C8B-B14F-4D97-AF65-F5344CB8AC3E}">
        <p14:creationId xmlns:p14="http://schemas.microsoft.com/office/powerpoint/2010/main" val="653552314"/>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066800" y="457200"/>
            <a:ext cx="6934200" cy="4285789"/>
          </a:xfrm>
          <a:prstGeom prst="rect">
            <a:avLst/>
          </a:prstGeom>
          <a:noFill/>
          <a:ln w="9525">
            <a:noFill/>
            <a:miter lim="800000"/>
            <a:headEnd/>
            <a:tailEnd/>
          </a:ln>
        </p:spPr>
        <p:txBody>
          <a:bodyPr wrap="square">
            <a:spAutoFit/>
          </a:bodyPr>
          <a:lstStyle/>
          <a:p>
            <a:pPr algn="ctr" rtl="1" fontAlgn="base">
              <a:lnSpc>
                <a:spcPct val="150000"/>
              </a:lnSpc>
              <a:spcBef>
                <a:spcPct val="0"/>
              </a:spcBef>
              <a:spcAft>
                <a:spcPct val="0"/>
              </a:spcAft>
              <a:defRPr/>
            </a:pPr>
            <a:r>
              <a:rPr lang="fa-IR" sz="3600" b="1" dirty="0">
                <a:solidFill>
                  <a:srgbClr val="000000">
                    <a:lumMod val="95000"/>
                    <a:lumOff val="5000"/>
                  </a:srgbClr>
                </a:solidFill>
                <a:cs typeface="B Nazanin" pitchFamily="2" charset="-78"/>
              </a:rPr>
              <a:t>جمع آوری داده ها</a:t>
            </a:r>
          </a:p>
          <a:p>
            <a:pPr algn="ctr" rtl="1" fontAlgn="base">
              <a:lnSpc>
                <a:spcPct val="150000"/>
              </a:lnSpc>
              <a:spcBef>
                <a:spcPct val="0"/>
              </a:spcBef>
              <a:spcAft>
                <a:spcPct val="0"/>
              </a:spcAft>
              <a:defRPr/>
            </a:pPr>
            <a:endParaRPr lang="fa-IR" sz="3600" b="1" dirty="0">
              <a:solidFill>
                <a:srgbClr val="000000">
                  <a:lumMod val="95000"/>
                  <a:lumOff val="5000"/>
                </a:srgbClr>
              </a:solidFill>
              <a:cs typeface="B Nazanin" pitchFamily="2" charset="-78"/>
            </a:endParaRPr>
          </a:p>
          <a:p>
            <a:pPr algn="just" rtl="1" fontAlgn="base">
              <a:lnSpc>
                <a:spcPct val="150000"/>
              </a:lnSpc>
              <a:spcBef>
                <a:spcPct val="0"/>
              </a:spcBef>
              <a:spcAft>
                <a:spcPct val="0"/>
              </a:spcAft>
              <a:defRPr/>
            </a:pPr>
            <a:r>
              <a:rPr lang="fa-IR" sz="2800" dirty="0">
                <a:solidFill>
                  <a:srgbClr val="000000">
                    <a:lumMod val="95000"/>
                    <a:lumOff val="5000"/>
                  </a:srgbClr>
                </a:solidFill>
                <a:cs typeface="B Nazanin" pitchFamily="2" charset="-78"/>
              </a:rPr>
              <a:t>گرد آوري اطلاعات مورد نياز تحقيق يكي از مراحل اساسي آن مي باشد. جمع آوري داده ها به صورت مناسب مي تواند محقق را در اجراي صحيح پژوهش و نتيجه گيري دقيق و مبتني بر واقعيت ياري نمايد. </a:t>
            </a:r>
            <a:endParaRPr lang="en-US" sz="2800" dirty="0">
              <a:solidFill>
                <a:srgbClr val="000000">
                  <a:lumMod val="95000"/>
                  <a:lumOff val="5000"/>
                </a:srgbClr>
              </a:solidFill>
              <a:cs typeface="B Nazanin" pitchFamily="2" charset="-78"/>
            </a:endParaRPr>
          </a:p>
        </p:txBody>
      </p:sp>
    </p:spTree>
    <p:extLst>
      <p:ext uri="{BB962C8B-B14F-4D97-AF65-F5344CB8AC3E}">
        <p14:creationId xmlns:p14="http://schemas.microsoft.com/office/powerpoint/2010/main" val="25843961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6357938" y="2614613"/>
            <a:ext cx="13795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r>
              <a:rPr lang="fa-IR" altLang="fa-IR" sz="3600" b="1" smtClean="0">
                <a:solidFill>
                  <a:srgbClr val="000000"/>
                </a:solidFill>
                <a:latin typeface="Tahoma" pitchFamily="34" charset="0"/>
                <a:cs typeface="Zar" pitchFamily="2" charset="-78"/>
              </a:rPr>
              <a:t>مصاحبه</a:t>
            </a:r>
            <a:endParaRPr lang="en-US" altLang="fa-IR" sz="3600" b="1" smtClean="0">
              <a:solidFill>
                <a:srgbClr val="000000"/>
              </a:solidFill>
              <a:latin typeface="Tahoma" pitchFamily="34" charset="0"/>
              <a:cs typeface="Zar" pitchFamily="2" charset="-78"/>
            </a:endParaRPr>
          </a:p>
        </p:txBody>
      </p:sp>
      <p:sp>
        <p:nvSpPr>
          <p:cNvPr id="47107" name="Text Box 5"/>
          <p:cNvSpPr txBox="1">
            <a:spLocks noChangeArrowheads="1"/>
          </p:cNvSpPr>
          <p:nvPr/>
        </p:nvSpPr>
        <p:spPr bwMode="auto">
          <a:xfrm>
            <a:off x="1760538" y="2668588"/>
            <a:ext cx="1387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r>
              <a:rPr lang="fa-IR" altLang="fa-IR" sz="3600" b="1" smtClean="0">
                <a:solidFill>
                  <a:srgbClr val="000000"/>
                </a:solidFill>
                <a:latin typeface="Tahoma" pitchFamily="34" charset="0"/>
                <a:cs typeface="Zar" pitchFamily="2" charset="-78"/>
              </a:rPr>
              <a:t>مشاهده</a:t>
            </a:r>
            <a:endParaRPr lang="en-US" altLang="fa-IR" sz="3600" b="1" smtClean="0">
              <a:solidFill>
                <a:srgbClr val="000000"/>
              </a:solidFill>
              <a:latin typeface="Tahoma" pitchFamily="34" charset="0"/>
              <a:cs typeface="Zar" pitchFamily="2" charset="-78"/>
            </a:endParaRPr>
          </a:p>
        </p:txBody>
      </p:sp>
      <p:sp>
        <p:nvSpPr>
          <p:cNvPr id="47108" name="Text Box 6"/>
          <p:cNvSpPr txBox="1">
            <a:spLocks noChangeArrowheads="1"/>
          </p:cNvSpPr>
          <p:nvPr/>
        </p:nvSpPr>
        <p:spPr bwMode="auto">
          <a:xfrm>
            <a:off x="6357938" y="4638675"/>
            <a:ext cx="1717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r>
              <a:rPr lang="fa-IR" altLang="fa-IR" sz="4000" b="1" smtClean="0">
                <a:solidFill>
                  <a:srgbClr val="000000"/>
                </a:solidFill>
                <a:latin typeface="Tahoma" pitchFamily="34" charset="0"/>
                <a:cs typeface="Zar" pitchFamily="2" charset="-78"/>
              </a:rPr>
              <a:t>پرسشنامه</a:t>
            </a:r>
            <a:endParaRPr lang="en-US" altLang="fa-IR" sz="4000" b="1" smtClean="0">
              <a:solidFill>
                <a:srgbClr val="000000"/>
              </a:solidFill>
              <a:latin typeface="Tahoma" pitchFamily="34" charset="0"/>
              <a:cs typeface="Zar" pitchFamily="2" charset="-78"/>
            </a:endParaRPr>
          </a:p>
        </p:txBody>
      </p:sp>
      <p:sp>
        <p:nvSpPr>
          <p:cNvPr id="47109" name="Text Box 7"/>
          <p:cNvSpPr txBox="1">
            <a:spLocks noChangeArrowheads="1"/>
          </p:cNvSpPr>
          <p:nvPr/>
        </p:nvSpPr>
        <p:spPr bwMode="auto">
          <a:xfrm>
            <a:off x="1958975" y="4995863"/>
            <a:ext cx="184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r" eaLnBrk="1" fontAlgn="base" hangingPunct="1">
              <a:spcBef>
                <a:spcPct val="0"/>
              </a:spcBef>
              <a:spcAft>
                <a:spcPct val="0"/>
              </a:spcAft>
              <a:buFontTx/>
              <a:buNone/>
            </a:pPr>
            <a:endParaRPr lang="en-US" altLang="fa-IR" smtClean="0">
              <a:solidFill>
                <a:srgbClr val="FFFFFF"/>
              </a:solidFill>
              <a:latin typeface="Tahoma" pitchFamily="34" charset="0"/>
              <a:cs typeface="B Compset" pitchFamily="2" charset="-78"/>
            </a:endParaRPr>
          </a:p>
        </p:txBody>
      </p:sp>
      <p:sp>
        <p:nvSpPr>
          <p:cNvPr id="47110" name="Text Box 8"/>
          <p:cNvSpPr txBox="1">
            <a:spLocks noChangeArrowheads="1"/>
          </p:cNvSpPr>
          <p:nvPr/>
        </p:nvSpPr>
        <p:spPr bwMode="auto">
          <a:xfrm>
            <a:off x="755650" y="4341813"/>
            <a:ext cx="26543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r>
              <a:rPr lang="fa-IR" altLang="fa-IR" sz="3600" b="1" smtClean="0">
                <a:solidFill>
                  <a:srgbClr val="000000"/>
                </a:solidFill>
                <a:latin typeface="Tahoma" pitchFamily="34" charset="0"/>
                <a:cs typeface="Zar" pitchFamily="2" charset="-78"/>
              </a:rPr>
              <a:t>بررسي </a:t>
            </a:r>
          </a:p>
          <a:p>
            <a:pPr algn="ctr" eaLnBrk="1" fontAlgn="base" hangingPunct="1">
              <a:spcBef>
                <a:spcPct val="0"/>
              </a:spcBef>
              <a:spcAft>
                <a:spcPct val="0"/>
              </a:spcAft>
              <a:buFontTx/>
              <a:buNone/>
            </a:pPr>
            <a:r>
              <a:rPr lang="fa-IR" altLang="fa-IR" sz="3600" b="1" smtClean="0">
                <a:solidFill>
                  <a:srgbClr val="000000"/>
                </a:solidFill>
                <a:latin typeface="Tahoma" pitchFamily="34" charset="0"/>
                <a:cs typeface="Zar" pitchFamily="2" charset="-78"/>
              </a:rPr>
              <a:t>مدارك و اسناد</a:t>
            </a:r>
            <a:endParaRPr lang="en-US" altLang="fa-IR" sz="3600" b="1" smtClean="0">
              <a:solidFill>
                <a:srgbClr val="000000"/>
              </a:solidFill>
              <a:latin typeface="Tahoma" pitchFamily="34" charset="0"/>
              <a:cs typeface="Zar" pitchFamily="2" charset="-78"/>
            </a:endParaRPr>
          </a:p>
        </p:txBody>
      </p:sp>
      <p:grpSp>
        <p:nvGrpSpPr>
          <p:cNvPr id="47111" name="Group 10"/>
          <p:cNvGrpSpPr>
            <a:grpSpLocks noChangeAspect="1"/>
          </p:cNvGrpSpPr>
          <p:nvPr/>
        </p:nvGrpSpPr>
        <p:grpSpPr bwMode="auto">
          <a:xfrm>
            <a:off x="3217863" y="2984500"/>
            <a:ext cx="3097212" cy="1922463"/>
            <a:chOff x="1926" y="1815"/>
            <a:chExt cx="1951" cy="1211"/>
          </a:xfrm>
        </p:grpSpPr>
        <p:sp>
          <p:nvSpPr>
            <p:cNvPr id="47114" name="AutoShape 9"/>
            <p:cNvSpPr>
              <a:spLocks noChangeAspect="1" noChangeArrowheads="1" noTextEdit="1"/>
            </p:cNvSpPr>
            <p:nvPr/>
          </p:nvSpPr>
          <p:spPr bwMode="auto">
            <a:xfrm>
              <a:off x="1927" y="1816"/>
              <a:ext cx="1949" cy="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fontAlgn="base">
                <a:spcBef>
                  <a:spcPct val="0"/>
                </a:spcBef>
                <a:spcAft>
                  <a:spcPct val="0"/>
                </a:spcAft>
              </a:pPr>
              <a:endParaRPr lang="fa-IR" smtClean="0">
                <a:solidFill>
                  <a:srgbClr val="000000"/>
                </a:solidFill>
              </a:endParaRPr>
            </a:p>
          </p:txBody>
        </p:sp>
        <p:grpSp>
          <p:nvGrpSpPr>
            <p:cNvPr id="47115" name="Group 15"/>
            <p:cNvGrpSpPr>
              <a:grpSpLocks/>
            </p:cNvGrpSpPr>
            <p:nvPr/>
          </p:nvGrpSpPr>
          <p:grpSpPr bwMode="auto">
            <a:xfrm>
              <a:off x="1926" y="1820"/>
              <a:ext cx="906" cy="560"/>
              <a:chOff x="1926" y="1820"/>
              <a:chExt cx="906" cy="560"/>
            </a:xfrm>
          </p:grpSpPr>
          <p:sp>
            <p:nvSpPr>
              <p:cNvPr id="47132" name="Freeform 11"/>
              <p:cNvSpPr>
                <a:spLocks/>
              </p:cNvSpPr>
              <p:nvPr/>
            </p:nvSpPr>
            <p:spPr bwMode="auto">
              <a:xfrm>
                <a:off x="1926" y="1822"/>
                <a:ext cx="525" cy="368"/>
              </a:xfrm>
              <a:custGeom>
                <a:avLst/>
                <a:gdLst>
                  <a:gd name="T0" fmla="*/ 0 w 1049"/>
                  <a:gd name="T1" fmla="*/ 0 h 735"/>
                  <a:gd name="T2" fmla="*/ 0 w 1049"/>
                  <a:gd name="T3" fmla="*/ 1 h 735"/>
                  <a:gd name="T4" fmla="*/ 2 w 1049"/>
                  <a:gd name="T5" fmla="*/ 2 h 735"/>
                  <a:gd name="T6" fmla="*/ 3 w 1049"/>
                  <a:gd name="T7" fmla="*/ 2 h 735"/>
                  <a:gd name="T8" fmla="*/ 4 w 1049"/>
                  <a:gd name="T9" fmla="*/ 2 h 735"/>
                  <a:gd name="T10" fmla="*/ 5 w 1049"/>
                  <a:gd name="T11" fmla="*/ 3 h 735"/>
                  <a:gd name="T12" fmla="*/ 6 w 1049"/>
                  <a:gd name="T13" fmla="*/ 3 h 735"/>
                  <a:gd name="T14" fmla="*/ 6 w 1049"/>
                  <a:gd name="T15" fmla="*/ 3 h 735"/>
                  <a:gd name="T16" fmla="*/ 7 w 1049"/>
                  <a:gd name="T17" fmla="*/ 4 h 735"/>
                  <a:gd name="T18" fmla="*/ 8 w 1049"/>
                  <a:gd name="T19" fmla="*/ 4 h 735"/>
                  <a:gd name="T20" fmla="*/ 8 w 1049"/>
                  <a:gd name="T21" fmla="*/ 4 h 735"/>
                  <a:gd name="T22" fmla="*/ 9 w 1049"/>
                  <a:gd name="T23" fmla="*/ 5 h 735"/>
                  <a:gd name="T24" fmla="*/ 10 w 1049"/>
                  <a:gd name="T25" fmla="*/ 5 h 735"/>
                  <a:gd name="T26" fmla="*/ 10 w 1049"/>
                  <a:gd name="T27" fmla="*/ 6 h 735"/>
                  <a:gd name="T28" fmla="*/ 11 w 1049"/>
                  <a:gd name="T29" fmla="*/ 7 h 735"/>
                  <a:gd name="T30" fmla="*/ 12 w 1049"/>
                  <a:gd name="T31" fmla="*/ 7 h 735"/>
                  <a:gd name="T32" fmla="*/ 13 w 1049"/>
                  <a:gd name="T33" fmla="*/ 8 h 735"/>
                  <a:gd name="T34" fmla="*/ 13 w 1049"/>
                  <a:gd name="T35" fmla="*/ 9 h 735"/>
                  <a:gd name="T36" fmla="*/ 13 w 1049"/>
                  <a:gd name="T37" fmla="*/ 9 h 735"/>
                  <a:gd name="T38" fmla="*/ 14 w 1049"/>
                  <a:gd name="T39" fmla="*/ 10 h 735"/>
                  <a:gd name="T40" fmla="*/ 14 w 1049"/>
                  <a:gd name="T41" fmla="*/ 10 h 735"/>
                  <a:gd name="T42" fmla="*/ 15 w 1049"/>
                  <a:gd name="T43" fmla="*/ 11 h 735"/>
                  <a:gd name="T44" fmla="*/ 15 w 1049"/>
                  <a:gd name="T45" fmla="*/ 12 h 735"/>
                  <a:gd name="T46" fmla="*/ 17 w 1049"/>
                  <a:gd name="T47" fmla="*/ 12 h 735"/>
                  <a:gd name="T48" fmla="*/ 16 w 1049"/>
                  <a:gd name="T49" fmla="*/ 11 h 735"/>
                  <a:gd name="T50" fmla="*/ 15 w 1049"/>
                  <a:gd name="T51" fmla="*/ 9 h 735"/>
                  <a:gd name="T52" fmla="*/ 15 w 1049"/>
                  <a:gd name="T53" fmla="*/ 8 h 735"/>
                  <a:gd name="T54" fmla="*/ 13 w 1049"/>
                  <a:gd name="T55" fmla="*/ 7 h 735"/>
                  <a:gd name="T56" fmla="*/ 12 w 1049"/>
                  <a:gd name="T57" fmla="*/ 5 h 735"/>
                  <a:gd name="T58" fmla="*/ 10 w 1049"/>
                  <a:gd name="T59" fmla="*/ 4 h 735"/>
                  <a:gd name="T60" fmla="*/ 8 w 1049"/>
                  <a:gd name="T61" fmla="*/ 3 h 735"/>
                  <a:gd name="T62" fmla="*/ 7 w 1049"/>
                  <a:gd name="T63" fmla="*/ 2 h 735"/>
                  <a:gd name="T64" fmla="*/ 5 w 1049"/>
                  <a:gd name="T65" fmla="*/ 1 h 735"/>
                  <a:gd name="T66" fmla="*/ 3 w 1049"/>
                  <a:gd name="T67" fmla="*/ 1 h 735"/>
                  <a:gd name="T68" fmla="*/ 0 w 1049"/>
                  <a:gd name="T69" fmla="*/ 0 h 7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49"/>
                  <a:gd name="T106" fmla="*/ 0 h 735"/>
                  <a:gd name="T107" fmla="*/ 1049 w 1049"/>
                  <a:gd name="T108" fmla="*/ 735 h 7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49" h="735">
                    <a:moveTo>
                      <a:pt x="0" y="0"/>
                    </a:moveTo>
                    <a:lnTo>
                      <a:pt x="0" y="55"/>
                    </a:lnTo>
                    <a:lnTo>
                      <a:pt x="76" y="69"/>
                    </a:lnTo>
                    <a:lnTo>
                      <a:pt x="145" y="87"/>
                    </a:lnTo>
                    <a:lnTo>
                      <a:pt x="208" y="109"/>
                    </a:lnTo>
                    <a:lnTo>
                      <a:pt x="273" y="131"/>
                    </a:lnTo>
                    <a:lnTo>
                      <a:pt x="328" y="153"/>
                    </a:lnTo>
                    <a:lnTo>
                      <a:pt x="375" y="174"/>
                    </a:lnTo>
                    <a:lnTo>
                      <a:pt x="418" y="194"/>
                    </a:lnTo>
                    <a:lnTo>
                      <a:pt x="467" y="219"/>
                    </a:lnTo>
                    <a:lnTo>
                      <a:pt x="510" y="248"/>
                    </a:lnTo>
                    <a:lnTo>
                      <a:pt x="560" y="285"/>
                    </a:lnTo>
                    <a:lnTo>
                      <a:pt x="599" y="317"/>
                    </a:lnTo>
                    <a:lnTo>
                      <a:pt x="639" y="350"/>
                    </a:lnTo>
                    <a:lnTo>
                      <a:pt x="675" y="386"/>
                    </a:lnTo>
                    <a:lnTo>
                      <a:pt x="722" y="430"/>
                    </a:lnTo>
                    <a:lnTo>
                      <a:pt x="771" y="481"/>
                    </a:lnTo>
                    <a:lnTo>
                      <a:pt x="800" y="517"/>
                    </a:lnTo>
                    <a:lnTo>
                      <a:pt x="830" y="556"/>
                    </a:lnTo>
                    <a:lnTo>
                      <a:pt x="860" y="593"/>
                    </a:lnTo>
                    <a:lnTo>
                      <a:pt x="886" y="630"/>
                    </a:lnTo>
                    <a:lnTo>
                      <a:pt x="919" y="688"/>
                    </a:lnTo>
                    <a:lnTo>
                      <a:pt x="939" y="735"/>
                    </a:lnTo>
                    <a:lnTo>
                      <a:pt x="1049" y="721"/>
                    </a:lnTo>
                    <a:lnTo>
                      <a:pt x="1013" y="641"/>
                    </a:lnTo>
                    <a:lnTo>
                      <a:pt x="959" y="556"/>
                    </a:lnTo>
                    <a:lnTo>
                      <a:pt x="902" y="484"/>
                    </a:lnTo>
                    <a:lnTo>
                      <a:pt x="830" y="408"/>
                    </a:lnTo>
                    <a:lnTo>
                      <a:pt x="732" y="299"/>
                    </a:lnTo>
                    <a:lnTo>
                      <a:pt x="623" y="208"/>
                    </a:lnTo>
                    <a:lnTo>
                      <a:pt x="507" y="131"/>
                    </a:lnTo>
                    <a:lnTo>
                      <a:pt x="404" y="84"/>
                    </a:lnTo>
                    <a:lnTo>
                      <a:pt x="277" y="36"/>
                    </a:lnTo>
                    <a:lnTo>
                      <a:pt x="172" y="18"/>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fa-IR" smtClean="0">
                  <a:solidFill>
                    <a:srgbClr val="000000"/>
                  </a:solidFill>
                </a:endParaRPr>
              </a:p>
            </p:txBody>
          </p:sp>
          <p:sp>
            <p:nvSpPr>
              <p:cNvPr id="47133" name="Freeform 12"/>
              <p:cNvSpPr>
                <a:spLocks/>
              </p:cNvSpPr>
              <p:nvPr/>
            </p:nvSpPr>
            <p:spPr bwMode="auto">
              <a:xfrm>
                <a:off x="2561" y="2117"/>
                <a:ext cx="271" cy="263"/>
              </a:xfrm>
              <a:custGeom>
                <a:avLst/>
                <a:gdLst>
                  <a:gd name="T0" fmla="*/ 0 w 544"/>
                  <a:gd name="T1" fmla="*/ 7 h 525"/>
                  <a:gd name="T2" fmla="*/ 0 w 544"/>
                  <a:gd name="T3" fmla="*/ 9 h 525"/>
                  <a:gd name="T4" fmla="*/ 0 w 544"/>
                  <a:gd name="T5" fmla="*/ 8 h 525"/>
                  <a:gd name="T6" fmla="*/ 0 w 544"/>
                  <a:gd name="T7" fmla="*/ 8 h 525"/>
                  <a:gd name="T8" fmla="*/ 1 w 544"/>
                  <a:gd name="T9" fmla="*/ 7 h 525"/>
                  <a:gd name="T10" fmla="*/ 1 w 544"/>
                  <a:gd name="T11" fmla="*/ 7 h 525"/>
                  <a:gd name="T12" fmla="*/ 2 w 544"/>
                  <a:gd name="T13" fmla="*/ 6 h 525"/>
                  <a:gd name="T14" fmla="*/ 3 w 544"/>
                  <a:gd name="T15" fmla="*/ 5 h 525"/>
                  <a:gd name="T16" fmla="*/ 3 w 544"/>
                  <a:gd name="T17" fmla="*/ 5 h 525"/>
                  <a:gd name="T18" fmla="*/ 4 w 544"/>
                  <a:gd name="T19" fmla="*/ 4 h 525"/>
                  <a:gd name="T20" fmla="*/ 4 w 544"/>
                  <a:gd name="T21" fmla="*/ 4 h 525"/>
                  <a:gd name="T22" fmla="*/ 5 w 544"/>
                  <a:gd name="T23" fmla="*/ 4 h 525"/>
                  <a:gd name="T24" fmla="*/ 5 w 544"/>
                  <a:gd name="T25" fmla="*/ 3 h 525"/>
                  <a:gd name="T26" fmla="*/ 6 w 544"/>
                  <a:gd name="T27" fmla="*/ 3 h 525"/>
                  <a:gd name="T28" fmla="*/ 7 w 544"/>
                  <a:gd name="T29" fmla="*/ 3 h 525"/>
                  <a:gd name="T30" fmla="*/ 7 w 544"/>
                  <a:gd name="T31" fmla="*/ 2 h 525"/>
                  <a:gd name="T32" fmla="*/ 8 w 544"/>
                  <a:gd name="T33" fmla="*/ 2 h 525"/>
                  <a:gd name="T34" fmla="*/ 8 w 544"/>
                  <a:gd name="T35" fmla="*/ 0 h 525"/>
                  <a:gd name="T36" fmla="*/ 7 w 544"/>
                  <a:gd name="T37" fmla="*/ 1 h 525"/>
                  <a:gd name="T38" fmla="*/ 6 w 544"/>
                  <a:gd name="T39" fmla="*/ 1 h 525"/>
                  <a:gd name="T40" fmla="*/ 4 w 544"/>
                  <a:gd name="T41" fmla="*/ 2 h 525"/>
                  <a:gd name="T42" fmla="*/ 3 w 544"/>
                  <a:gd name="T43" fmla="*/ 3 h 525"/>
                  <a:gd name="T44" fmla="*/ 2 w 544"/>
                  <a:gd name="T45" fmla="*/ 4 h 525"/>
                  <a:gd name="T46" fmla="*/ 0 w 544"/>
                  <a:gd name="T47" fmla="*/ 5 h 525"/>
                  <a:gd name="T48" fmla="*/ 0 w 544"/>
                  <a:gd name="T49" fmla="*/ 6 h 525"/>
                  <a:gd name="T50" fmla="*/ 0 w 544"/>
                  <a:gd name="T51" fmla="*/ 9 h 525"/>
                  <a:gd name="T52" fmla="*/ 0 w 544"/>
                  <a:gd name="T53" fmla="*/ 9 h 525"/>
                  <a:gd name="T54" fmla="*/ 0 w 544"/>
                  <a:gd name="T55" fmla="*/ 7 h 5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44"/>
                  <a:gd name="T85" fmla="*/ 0 h 525"/>
                  <a:gd name="T86" fmla="*/ 544 w 544"/>
                  <a:gd name="T87" fmla="*/ 525 h 52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44" h="525">
                    <a:moveTo>
                      <a:pt x="0" y="405"/>
                    </a:moveTo>
                    <a:lnTo>
                      <a:pt x="0" y="525"/>
                    </a:lnTo>
                    <a:lnTo>
                      <a:pt x="22" y="495"/>
                    </a:lnTo>
                    <a:lnTo>
                      <a:pt x="47" y="464"/>
                    </a:lnTo>
                    <a:lnTo>
                      <a:pt x="79" y="431"/>
                    </a:lnTo>
                    <a:lnTo>
                      <a:pt x="118" y="393"/>
                    </a:lnTo>
                    <a:lnTo>
                      <a:pt x="157" y="352"/>
                    </a:lnTo>
                    <a:lnTo>
                      <a:pt x="197" y="313"/>
                    </a:lnTo>
                    <a:lnTo>
                      <a:pt x="233" y="281"/>
                    </a:lnTo>
                    <a:lnTo>
                      <a:pt x="266" y="252"/>
                    </a:lnTo>
                    <a:lnTo>
                      <a:pt x="302" y="225"/>
                    </a:lnTo>
                    <a:lnTo>
                      <a:pt x="340" y="198"/>
                    </a:lnTo>
                    <a:lnTo>
                      <a:pt x="384" y="171"/>
                    </a:lnTo>
                    <a:lnTo>
                      <a:pt x="425" y="149"/>
                    </a:lnTo>
                    <a:lnTo>
                      <a:pt x="467" y="129"/>
                    </a:lnTo>
                    <a:lnTo>
                      <a:pt x="511" y="109"/>
                    </a:lnTo>
                    <a:lnTo>
                      <a:pt x="544" y="92"/>
                    </a:lnTo>
                    <a:lnTo>
                      <a:pt x="544" y="0"/>
                    </a:lnTo>
                    <a:lnTo>
                      <a:pt x="484" y="18"/>
                    </a:lnTo>
                    <a:lnTo>
                      <a:pt x="397" y="59"/>
                    </a:lnTo>
                    <a:lnTo>
                      <a:pt x="286" y="111"/>
                    </a:lnTo>
                    <a:lnTo>
                      <a:pt x="204" y="167"/>
                    </a:lnTo>
                    <a:lnTo>
                      <a:pt x="129" y="247"/>
                    </a:lnTo>
                    <a:lnTo>
                      <a:pt x="55" y="313"/>
                    </a:lnTo>
                    <a:lnTo>
                      <a:pt x="0" y="378"/>
                    </a:lnTo>
                    <a:lnTo>
                      <a:pt x="0" y="524"/>
                    </a:lnTo>
                    <a:lnTo>
                      <a:pt x="0" y="522"/>
                    </a:lnTo>
                    <a:lnTo>
                      <a:pt x="0" y="405"/>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fa-IR" smtClean="0">
                  <a:solidFill>
                    <a:srgbClr val="000000"/>
                  </a:solidFill>
                </a:endParaRPr>
              </a:p>
            </p:txBody>
          </p:sp>
          <p:sp>
            <p:nvSpPr>
              <p:cNvPr id="47134" name="Freeform 13"/>
              <p:cNvSpPr>
                <a:spLocks/>
              </p:cNvSpPr>
              <p:nvPr/>
            </p:nvSpPr>
            <p:spPr bwMode="auto">
              <a:xfrm>
                <a:off x="2235" y="2216"/>
                <a:ext cx="325" cy="163"/>
              </a:xfrm>
              <a:custGeom>
                <a:avLst/>
                <a:gdLst>
                  <a:gd name="T0" fmla="*/ 0 w 649"/>
                  <a:gd name="T1" fmla="*/ 0 h 327"/>
                  <a:gd name="T2" fmla="*/ 0 w 649"/>
                  <a:gd name="T3" fmla="*/ 1 h 327"/>
                  <a:gd name="T4" fmla="*/ 1 w 649"/>
                  <a:gd name="T5" fmla="*/ 1 h 327"/>
                  <a:gd name="T6" fmla="*/ 2 w 649"/>
                  <a:gd name="T7" fmla="*/ 1 h 327"/>
                  <a:gd name="T8" fmla="*/ 2 w 649"/>
                  <a:gd name="T9" fmla="*/ 2 h 327"/>
                  <a:gd name="T10" fmla="*/ 3 w 649"/>
                  <a:gd name="T11" fmla="*/ 2 h 327"/>
                  <a:gd name="T12" fmla="*/ 4 w 649"/>
                  <a:gd name="T13" fmla="*/ 2 h 327"/>
                  <a:gd name="T14" fmla="*/ 5 w 649"/>
                  <a:gd name="T15" fmla="*/ 2 h 327"/>
                  <a:gd name="T16" fmla="*/ 6 w 649"/>
                  <a:gd name="T17" fmla="*/ 2 h 327"/>
                  <a:gd name="T18" fmla="*/ 7 w 649"/>
                  <a:gd name="T19" fmla="*/ 3 h 327"/>
                  <a:gd name="T20" fmla="*/ 7 w 649"/>
                  <a:gd name="T21" fmla="*/ 3 h 327"/>
                  <a:gd name="T22" fmla="*/ 8 w 649"/>
                  <a:gd name="T23" fmla="*/ 3 h 327"/>
                  <a:gd name="T24" fmla="*/ 9 w 649"/>
                  <a:gd name="T25" fmla="*/ 4 h 327"/>
                  <a:gd name="T26" fmla="*/ 10 w 649"/>
                  <a:gd name="T27" fmla="*/ 4 h 327"/>
                  <a:gd name="T28" fmla="*/ 10 w 649"/>
                  <a:gd name="T29" fmla="*/ 4 h 327"/>
                  <a:gd name="T30" fmla="*/ 11 w 649"/>
                  <a:gd name="T31" fmla="*/ 5 h 327"/>
                  <a:gd name="T32" fmla="*/ 11 w 649"/>
                  <a:gd name="T33" fmla="*/ 3 h 327"/>
                  <a:gd name="T34" fmla="*/ 10 w 649"/>
                  <a:gd name="T35" fmla="*/ 2 h 327"/>
                  <a:gd name="T36" fmla="*/ 9 w 649"/>
                  <a:gd name="T37" fmla="*/ 1 h 327"/>
                  <a:gd name="T38" fmla="*/ 7 w 649"/>
                  <a:gd name="T39" fmla="*/ 1 h 327"/>
                  <a:gd name="T40" fmla="*/ 6 w 649"/>
                  <a:gd name="T41" fmla="*/ 0 h 327"/>
                  <a:gd name="T42" fmla="*/ 4 w 649"/>
                  <a:gd name="T43" fmla="*/ 0 h 327"/>
                  <a:gd name="T44" fmla="*/ 3 w 649"/>
                  <a:gd name="T45" fmla="*/ 0 h 327"/>
                  <a:gd name="T46" fmla="*/ 2 w 649"/>
                  <a:gd name="T47" fmla="*/ 0 h 327"/>
                  <a:gd name="T48" fmla="*/ 0 w 649"/>
                  <a:gd name="T49" fmla="*/ 0 h 3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9"/>
                  <a:gd name="T76" fmla="*/ 0 h 327"/>
                  <a:gd name="T77" fmla="*/ 649 w 649"/>
                  <a:gd name="T78" fmla="*/ 327 h 3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9" h="327">
                    <a:moveTo>
                      <a:pt x="0" y="0"/>
                    </a:moveTo>
                    <a:lnTo>
                      <a:pt x="0" y="101"/>
                    </a:lnTo>
                    <a:lnTo>
                      <a:pt x="42" y="109"/>
                    </a:lnTo>
                    <a:lnTo>
                      <a:pt x="85" y="118"/>
                    </a:lnTo>
                    <a:lnTo>
                      <a:pt x="126" y="129"/>
                    </a:lnTo>
                    <a:lnTo>
                      <a:pt x="168" y="139"/>
                    </a:lnTo>
                    <a:lnTo>
                      <a:pt x="216" y="153"/>
                    </a:lnTo>
                    <a:lnTo>
                      <a:pt x="269" y="167"/>
                    </a:lnTo>
                    <a:lnTo>
                      <a:pt x="335" y="189"/>
                    </a:lnTo>
                    <a:lnTo>
                      <a:pt x="399" y="208"/>
                    </a:lnTo>
                    <a:lnTo>
                      <a:pt x="441" y="224"/>
                    </a:lnTo>
                    <a:lnTo>
                      <a:pt x="490" y="246"/>
                    </a:lnTo>
                    <a:lnTo>
                      <a:pt x="544" y="270"/>
                    </a:lnTo>
                    <a:lnTo>
                      <a:pt x="593" y="294"/>
                    </a:lnTo>
                    <a:lnTo>
                      <a:pt x="628" y="314"/>
                    </a:lnTo>
                    <a:lnTo>
                      <a:pt x="649" y="327"/>
                    </a:lnTo>
                    <a:lnTo>
                      <a:pt x="649" y="202"/>
                    </a:lnTo>
                    <a:lnTo>
                      <a:pt x="608" y="171"/>
                    </a:lnTo>
                    <a:lnTo>
                      <a:pt x="527" y="127"/>
                    </a:lnTo>
                    <a:lnTo>
                      <a:pt x="432" y="84"/>
                    </a:lnTo>
                    <a:lnTo>
                      <a:pt x="347" y="59"/>
                    </a:lnTo>
                    <a:lnTo>
                      <a:pt x="249" y="29"/>
                    </a:lnTo>
                    <a:lnTo>
                      <a:pt x="151" y="9"/>
                    </a:lnTo>
                    <a:lnTo>
                      <a:pt x="82" y="1"/>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fa-IR" smtClean="0">
                  <a:solidFill>
                    <a:srgbClr val="000000"/>
                  </a:solidFill>
                </a:endParaRPr>
              </a:p>
            </p:txBody>
          </p:sp>
          <p:sp>
            <p:nvSpPr>
              <p:cNvPr id="47135" name="Freeform 14"/>
              <p:cNvSpPr>
                <a:spLocks/>
              </p:cNvSpPr>
              <p:nvPr/>
            </p:nvSpPr>
            <p:spPr bwMode="auto">
              <a:xfrm>
                <a:off x="1926" y="1820"/>
                <a:ext cx="906" cy="499"/>
              </a:xfrm>
              <a:custGeom>
                <a:avLst/>
                <a:gdLst>
                  <a:gd name="T0" fmla="*/ 1 w 1813"/>
                  <a:gd name="T1" fmla="*/ 0 h 997"/>
                  <a:gd name="T2" fmla="*/ 3 w 1813"/>
                  <a:gd name="T3" fmla="*/ 0 h 997"/>
                  <a:gd name="T4" fmla="*/ 5 w 1813"/>
                  <a:gd name="T5" fmla="*/ 1 h 997"/>
                  <a:gd name="T6" fmla="*/ 6 w 1813"/>
                  <a:gd name="T7" fmla="*/ 1 h 997"/>
                  <a:gd name="T8" fmla="*/ 8 w 1813"/>
                  <a:gd name="T9" fmla="*/ 1 h 997"/>
                  <a:gd name="T10" fmla="*/ 10 w 1813"/>
                  <a:gd name="T11" fmla="*/ 2 h 997"/>
                  <a:gd name="T12" fmla="*/ 12 w 1813"/>
                  <a:gd name="T13" fmla="*/ 3 h 997"/>
                  <a:gd name="T14" fmla="*/ 13 w 1813"/>
                  <a:gd name="T15" fmla="*/ 4 h 997"/>
                  <a:gd name="T16" fmla="*/ 15 w 1813"/>
                  <a:gd name="T17" fmla="*/ 5 h 997"/>
                  <a:gd name="T18" fmla="*/ 17 w 1813"/>
                  <a:gd name="T19" fmla="*/ 6 h 997"/>
                  <a:gd name="T20" fmla="*/ 18 w 1813"/>
                  <a:gd name="T21" fmla="*/ 7 h 997"/>
                  <a:gd name="T22" fmla="*/ 20 w 1813"/>
                  <a:gd name="T23" fmla="*/ 8 h 997"/>
                  <a:gd name="T24" fmla="*/ 21 w 1813"/>
                  <a:gd name="T25" fmla="*/ 9 h 997"/>
                  <a:gd name="T26" fmla="*/ 22 w 1813"/>
                  <a:gd name="T27" fmla="*/ 11 h 997"/>
                  <a:gd name="T28" fmla="*/ 27 w 1813"/>
                  <a:gd name="T29" fmla="*/ 10 h 997"/>
                  <a:gd name="T30" fmla="*/ 25 w 1813"/>
                  <a:gd name="T31" fmla="*/ 11 h 997"/>
                  <a:gd name="T32" fmla="*/ 24 w 1813"/>
                  <a:gd name="T33" fmla="*/ 12 h 997"/>
                  <a:gd name="T34" fmla="*/ 23 w 1813"/>
                  <a:gd name="T35" fmla="*/ 12 h 997"/>
                  <a:gd name="T36" fmla="*/ 22 w 1813"/>
                  <a:gd name="T37" fmla="*/ 13 h 997"/>
                  <a:gd name="T38" fmla="*/ 21 w 1813"/>
                  <a:gd name="T39" fmla="*/ 14 h 997"/>
                  <a:gd name="T40" fmla="*/ 20 w 1813"/>
                  <a:gd name="T41" fmla="*/ 16 h 997"/>
                  <a:gd name="T42" fmla="*/ 19 w 1813"/>
                  <a:gd name="T43" fmla="*/ 16 h 997"/>
                  <a:gd name="T44" fmla="*/ 18 w 1813"/>
                  <a:gd name="T45" fmla="*/ 15 h 997"/>
                  <a:gd name="T46" fmla="*/ 17 w 1813"/>
                  <a:gd name="T47" fmla="*/ 15 h 997"/>
                  <a:gd name="T48" fmla="*/ 16 w 1813"/>
                  <a:gd name="T49" fmla="*/ 14 h 997"/>
                  <a:gd name="T50" fmla="*/ 14 w 1813"/>
                  <a:gd name="T51" fmla="*/ 14 h 997"/>
                  <a:gd name="T52" fmla="*/ 13 w 1813"/>
                  <a:gd name="T53" fmla="*/ 14 h 997"/>
                  <a:gd name="T54" fmla="*/ 12 w 1813"/>
                  <a:gd name="T55" fmla="*/ 13 h 997"/>
                  <a:gd name="T56" fmla="*/ 11 w 1813"/>
                  <a:gd name="T57" fmla="*/ 13 h 997"/>
                  <a:gd name="T58" fmla="*/ 9 w 1813"/>
                  <a:gd name="T59" fmla="*/ 13 h 997"/>
                  <a:gd name="T60" fmla="*/ 15 w 1813"/>
                  <a:gd name="T61" fmla="*/ 11 h 997"/>
                  <a:gd name="T62" fmla="*/ 14 w 1813"/>
                  <a:gd name="T63" fmla="*/ 9 h 997"/>
                  <a:gd name="T64" fmla="*/ 13 w 1813"/>
                  <a:gd name="T65" fmla="*/ 8 h 997"/>
                  <a:gd name="T66" fmla="*/ 11 w 1813"/>
                  <a:gd name="T67" fmla="*/ 6 h 997"/>
                  <a:gd name="T68" fmla="*/ 10 w 1813"/>
                  <a:gd name="T69" fmla="*/ 5 h 997"/>
                  <a:gd name="T70" fmla="*/ 9 w 1813"/>
                  <a:gd name="T71" fmla="*/ 4 h 997"/>
                  <a:gd name="T72" fmla="*/ 7 w 1813"/>
                  <a:gd name="T73" fmla="*/ 3 h 997"/>
                  <a:gd name="T74" fmla="*/ 6 w 1813"/>
                  <a:gd name="T75" fmla="*/ 2 h 997"/>
                  <a:gd name="T76" fmla="*/ 5 w 1813"/>
                  <a:gd name="T77" fmla="*/ 2 h 997"/>
                  <a:gd name="T78" fmla="*/ 3 w 1813"/>
                  <a:gd name="T79" fmla="*/ 1 h 997"/>
                  <a:gd name="T80" fmla="*/ 1 w 1813"/>
                  <a:gd name="T81" fmla="*/ 1 h 9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13"/>
                  <a:gd name="T124" fmla="*/ 0 h 997"/>
                  <a:gd name="T125" fmla="*/ 1813 w 1813"/>
                  <a:gd name="T126" fmla="*/ 997 h 99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13" h="997">
                    <a:moveTo>
                      <a:pt x="0" y="8"/>
                    </a:moveTo>
                    <a:lnTo>
                      <a:pt x="99" y="0"/>
                    </a:lnTo>
                    <a:lnTo>
                      <a:pt x="149" y="0"/>
                    </a:lnTo>
                    <a:lnTo>
                      <a:pt x="208" y="0"/>
                    </a:lnTo>
                    <a:lnTo>
                      <a:pt x="264" y="4"/>
                    </a:lnTo>
                    <a:lnTo>
                      <a:pt x="320" y="8"/>
                    </a:lnTo>
                    <a:lnTo>
                      <a:pt x="376" y="15"/>
                    </a:lnTo>
                    <a:lnTo>
                      <a:pt x="425" y="26"/>
                    </a:lnTo>
                    <a:lnTo>
                      <a:pt x="480" y="37"/>
                    </a:lnTo>
                    <a:lnTo>
                      <a:pt x="546" y="55"/>
                    </a:lnTo>
                    <a:lnTo>
                      <a:pt x="606" y="77"/>
                    </a:lnTo>
                    <a:lnTo>
                      <a:pt x="662" y="95"/>
                    </a:lnTo>
                    <a:lnTo>
                      <a:pt x="725" y="120"/>
                    </a:lnTo>
                    <a:lnTo>
                      <a:pt x="784" y="149"/>
                    </a:lnTo>
                    <a:lnTo>
                      <a:pt x="844" y="178"/>
                    </a:lnTo>
                    <a:lnTo>
                      <a:pt x="894" y="206"/>
                    </a:lnTo>
                    <a:lnTo>
                      <a:pt x="950" y="235"/>
                    </a:lnTo>
                    <a:lnTo>
                      <a:pt x="997" y="263"/>
                    </a:lnTo>
                    <a:lnTo>
                      <a:pt x="1050" y="296"/>
                    </a:lnTo>
                    <a:lnTo>
                      <a:pt x="1103" y="329"/>
                    </a:lnTo>
                    <a:lnTo>
                      <a:pt x="1156" y="369"/>
                    </a:lnTo>
                    <a:lnTo>
                      <a:pt x="1202" y="401"/>
                    </a:lnTo>
                    <a:lnTo>
                      <a:pt x="1252" y="445"/>
                    </a:lnTo>
                    <a:lnTo>
                      <a:pt x="1298" y="485"/>
                    </a:lnTo>
                    <a:lnTo>
                      <a:pt x="1341" y="525"/>
                    </a:lnTo>
                    <a:lnTo>
                      <a:pt x="1376" y="568"/>
                    </a:lnTo>
                    <a:lnTo>
                      <a:pt x="1406" y="606"/>
                    </a:lnTo>
                    <a:lnTo>
                      <a:pt x="1429" y="646"/>
                    </a:lnTo>
                    <a:lnTo>
                      <a:pt x="1813" y="593"/>
                    </a:lnTo>
                    <a:lnTo>
                      <a:pt x="1759" y="620"/>
                    </a:lnTo>
                    <a:lnTo>
                      <a:pt x="1696" y="649"/>
                    </a:lnTo>
                    <a:lnTo>
                      <a:pt x="1646" y="675"/>
                    </a:lnTo>
                    <a:lnTo>
                      <a:pt x="1609" y="694"/>
                    </a:lnTo>
                    <a:lnTo>
                      <a:pt x="1568" y="719"/>
                    </a:lnTo>
                    <a:lnTo>
                      <a:pt x="1535" y="740"/>
                    </a:lnTo>
                    <a:lnTo>
                      <a:pt x="1503" y="763"/>
                    </a:lnTo>
                    <a:lnTo>
                      <a:pt x="1471" y="791"/>
                    </a:lnTo>
                    <a:lnTo>
                      <a:pt x="1440" y="819"/>
                    </a:lnTo>
                    <a:lnTo>
                      <a:pt x="1403" y="854"/>
                    </a:lnTo>
                    <a:lnTo>
                      <a:pt x="1366" y="892"/>
                    </a:lnTo>
                    <a:lnTo>
                      <a:pt x="1334" y="923"/>
                    </a:lnTo>
                    <a:lnTo>
                      <a:pt x="1298" y="964"/>
                    </a:lnTo>
                    <a:lnTo>
                      <a:pt x="1268" y="997"/>
                    </a:lnTo>
                    <a:lnTo>
                      <a:pt x="1239" y="982"/>
                    </a:lnTo>
                    <a:lnTo>
                      <a:pt x="1209" y="964"/>
                    </a:lnTo>
                    <a:lnTo>
                      <a:pt x="1177" y="949"/>
                    </a:lnTo>
                    <a:lnTo>
                      <a:pt x="1139" y="932"/>
                    </a:lnTo>
                    <a:lnTo>
                      <a:pt x="1101" y="915"/>
                    </a:lnTo>
                    <a:lnTo>
                      <a:pt x="1065" y="901"/>
                    </a:lnTo>
                    <a:lnTo>
                      <a:pt x="1031" y="890"/>
                    </a:lnTo>
                    <a:lnTo>
                      <a:pt x="993" y="877"/>
                    </a:lnTo>
                    <a:lnTo>
                      <a:pt x="952" y="866"/>
                    </a:lnTo>
                    <a:lnTo>
                      <a:pt x="910" y="854"/>
                    </a:lnTo>
                    <a:lnTo>
                      <a:pt x="872" y="843"/>
                    </a:lnTo>
                    <a:lnTo>
                      <a:pt x="834" y="832"/>
                    </a:lnTo>
                    <a:lnTo>
                      <a:pt x="793" y="825"/>
                    </a:lnTo>
                    <a:lnTo>
                      <a:pt x="755" y="815"/>
                    </a:lnTo>
                    <a:lnTo>
                      <a:pt x="718" y="807"/>
                    </a:lnTo>
                    <a:lnTo>
                      <a:pt x="675" y="797"/>
                    </a:lnTo>
                    <a:lnTo>
                      <a:pt x="617" y="790"/>
                    </a:lnTo>
                    <a:lnTo>
                      <a:pt x="1014" y="715"/>
                    </a:lnTo>
                    <a:lnTo>
                      <a:pt x="987" y="657"/>
                    </a:lnTo>
                    <a:lnTo>
                      <a:pt x="956" y="613"/>
                    </a:lnTo>
                    <a:lnTo>
                      <a:pt x="900" y="532"/>
                    </a:lnTo>
                    <a:lnTo>
                      <a:pt x="867" y="496"/>
                    </a:lnTo>
                    <a:lnTo>
                      <a:pt x="834" y="459"/>
                    </a:lnTo>
                    <a:lnTo>
                      <a:pt x="775" y="398"/>
                    </a:lnTo>
                    <a:lnTo>
                      <a:pt x="738" y="361"/>
                    </a:lnTo>
                    <a:lnTo>
                      <a:pt x="695" y="318"/>
                    </a:lnTo>
                    <a:lnTo>
                      <a:pt x="656" y="285"/>
                    </a:lnTo>
                    <a:lnTo>
                      <a:pt x="622" y="256"/>
                    </a:lnTo>
                    <a:lnTo>
                      <a:pt x="589" y="228"/>
                    </a:lnTo>
                    <a:lnTo>
                      <a:pt x="550" y="199"/>
                    </a:lnTo>
                    <a:lnTo>
                      <a:pt x="507" y="171"/>
                    </a:lnTo>
                    <a:lnTo>
                      <a:pt x="464" y="149"/>
                    </a:lnTo>
                    <a:lnTo>
                      <a:pt x="422" y="124"/>
                    </a:lnTo>
                    <a:lnTo>
                      <a:pt x="369" y="102"/>
                    </a:lnTo>
                    <a:lnTo>
                      <a:pt x="320" y="84"/>
                    </a:lnTo>
                    <a:lnTo>
                      <a:pt x="264" y="69"/>
                    </a:lnTo>
                    <a:lnTo>
                      <a:pt x="211" y="55"/>
                    </a:lnTo>
                    <a:lnTo>
                      <a:pt x="155" y="40"/>
                    </a:lnTo>
                    <a:lnTo>
                      <a:pt x="96" y="30"/>
                    </a:lnTo>
                    <a:lnTo>
                      <a:pt x="0" y="8"/>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fa-IR" smtClean="0">
                  <a:solidFill>
                    <a:srgbClr val="000000"/>
                  </a:solidFill>
                </a:endParaRPr>
              </a:p>
            </p:txBody>
          </p:sp>
        </p:grpSp>
        <p:grpSp>
          <p:nvGrpSpPr>
            <p:cNvPr id="47116" name="Group 20"/>
            <p:cNvGrpSpPr>
              <a:grpSpLocks/>
            </p:cNvGrpSpPr>
            <p:nvPr/>
          </p:nvGrpSpPr>
          <p:grpSpPr bwMode="auto">
            <a:xfrm>
              <a:off x="2967" y="1815"/>
              <a:ext cx="908" cy="554"/>
              <a:chOff x="2967" y="1815"/>
              <a:chExt cx="908" cy="554"/>
            </a:xfrm>
          </p:grpSpPr>
          <p:sp>
            <p:nvSpPr>
              <p:cNvPr id="47128" name="Freeform 16"/>
              <p:cNvSpPr>
                <a:spLocks/>
              </p:cNvSpPr>
              <p:nvPr/>
            </p:nvSpPr>
            <p:spPr bwMode="auto">
              <a:xfrm>
                <a:off x="2968" y="1815"/>
                <a:ext cx="907" cy="502"/>
              </a:xfrm>
              <a:custGeom>
                <a:avLst/>
                <a:gdLst>
                  <a:gd name="T0" fmla="*/ 27 w 1814"/>
                  <a:gd name="T1" fmla="*/ 0 h 1005"/>
                  <a:gd name="T2" fmla="*/ 26 w 1814"/>
                  <a:gd name="T3" fmla="*/ 0 h 1005"/>
                  <a:gd name="T4" fmla="*/ 24 w 1814"/>
                  <a:gd name="T5" fmla="*/ 0 h 1005"/>
                  <a:gd name="T6" fmla="*/ 22 w 1814"/>
                  <a:gd name="T7" fmla="*/ 0 h 1005"/>
                  <a:gd name="T8" fmla="*/ 20 w 1814"/>
                  <a:gd name="T9" fmla="*/ 0 h 1005"/>
                  <a:gd name="T10" fmla="*/ 18 w 1814"/>
                  <a:gd name="T11" fmla="*/ 1 h 1005"/>
                  <a:gd name="T12" fmla="*/ 17 w 1814"/>
                  <a:gd name="T13" fmla="*/ 2 h 1005"/>
                  <a:gd name="T14" fmla="*/ 14 w 1814"/>
                  <a:gd name="T15" fmla="*/ 3 h 1005"/>
                  <a:gd name="T16" fmla="*/ 13 w 1814"/>
                  <a:gd name="T17" fmla="*/ 4 h 1005"/>
                  <a:gd name="T18" fmla="*/ 12 w 1814"/>
                  <a:gd name="T19" fmla="*/ 5 h 1005"/>
                  <a:gd name="T20" fmla="*/ 10 w 1814"/>
                  <a:gd name="T21" fmla="*/ 6 h 1005"/>
                  <a:gd name="T22" fmla="*/ 8 w 1814"/>
                  <a:gd name="T23" fmla="*/ 7 h 1005"/>
                  <a:gd name="T24" fmla="*/ 7 w 1814"/>
                  <a:gd name="T25" fmla="*/ 8 h 1005"/>
                  <a:gd name="T26" fmla="*/ 6 w 1814"/>
                  <a:gd name="T27" fmla="*/ 10 h 1005"/>
                  <a:gd name="T28" fmla="*/ 1 w 1814"/>
                  <a:gd name="T29" fmla="*/ 9 h 1005"/>
                  <a:gd name="T30" fmla="*/ 3 w 1814"/>
                  <a:gd name="T31" fmla="*/ 10 h 1005"/>
                  <a:gd name="T32" fmla="*/ 4 w 1814"/>
                  <a:gd name="T33" fmla="*/ 11 h 1005"/>
                  <a:gd name="T34" fmla="*/ 5 w 1814"/>
                  <a:gd name="T35" fmla="*/ 12 h 1005"/>
                  <a:gd name="T36" fmla="*/ 6 w 1814"/>
                  <a:gd name="T37" fmla="*/ 12 h 1005"/>
                  <a:gd name="T38" fmla="*/ 7 w 1814"/>
                  <a:gd name="T39" fmla="*/ 14 h 1005"/>
                  <a:gd name="T40" fmla="*/ 9 w 1814"/>
                  <a:gd name="T41" fmla="*/ 15 h 1005"/>
                  <a:gd name="T42" fmla="*/ 9 w 1814"/>
                  <a:gd name="T43" fmla="*/ 15 h 1005"/>
                  <a:gd name="T44" fmla="*/ 10 w 1814"/>
                  <a:gd name="T45" fmla="*/ 15 h 1005"/>
                  <a:gd name="T46" fmla="*/ 12 w 1814"/>
                  <a:gd name="T47" fmla="*/ 14 h 1005"/>
                  <a:gd name="T48" fmla="*/ 13 w 1814"/>
                  <a:gd name="T49" fmla="*/ 14 h 1005"/>
                  <a:gd name="T50" fmla="*/ 14 w 1814"/>
                  <a:gd name="T51" fmla="*/ 13 h 1005"/>
                  <a:gd name="T52" fmla="*/ 15 w 1814"/>
                  <a:gd name="T53" fmla="*/ 13 h 1005"/>
                  <a:gd name="T54" fmla="*/ 16 w 1814"/>
                  <a:gd name="T55" fmla="*/ 13 h 1005"/>
                  <a:gd name="T56" fmla="*/ 18 w 1814"/>
                  <a:gd name="T57" fmla="*/ 12 h 1005"/>
                  <a:gd name="T58" fmla="*/ 19 w 1814"/>
                  <a:gd name="T59" fmla="*/ 12 h 1005"/>
                  <a:gd name="T60" fmla="*/ 13 w 1814"/>
                  <a:gd name="T61" fmla="*/ 10 h 1005"/>
                  <a:gd name="T62" fmla="*/ 14 w 1814"/>
                  <a:gd name="T63" fmla="*/ 8 h 1005"/>
                  <a:gd name="T64" fmla="*/ 15 w 1814"/>
                  <a:gd name="T65" fmla="*/ 7 h 1005"/>
                  <a:gd name="T66" fmla="*/ 17 w 1814"/>
                  <a:gd name="T67" fmla="*/ 5 h 1005"/>
                  <a:gd name="T68" fmla="*/ 19 w 1814"/>
                  <a:gd name="T69" fmla="*/ 4 h 1005"/>
                  <a:gd name="T70" fmla="*/ 20 w 1814"/>
                  <a:gd name="T71" fmla="*/ 3 h 1005"/>
                  <a:gd name="T72" fmla="*/ 21 w 1814"/>
                  <a:gd name="T73" fmla="*/ 3 h 1005"/>
                  <a:gd name="T74" fmla="*/ 22 w 1814"/>
                  <a:gd name="T75" fmla="*/ 2 h 1005"/>
                  <a:gd name="T76" fmla="*/ 24 w 1814"/>
                  <a:gd name="T77" fmla="*/ 1 h 1005"/>
                  <a:gd name="T78" fmla="*/ 25 w 1814"/>
                  <a:gd name="T79" fmla="*/ 1 h 1005"/>
                  <a:gd name="T80" fmla="*/ 29 w 1814"/>
                  <a:gd name="T81" fmla="*/ 1 h 10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14"/>
                  <a:gd name="T124" fmla="*/ 0 h 1005"/>
                  <a:gd name="T125" fmla="*/ 1814 w 1814"/>
                  <a:gd name="T126" fmla="*/ 1005 h 100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14" h="1005">
                    <a:moveTo>
                      <a:pt x="1813" y="6"/>
                    </a:moveTo>
                    <a:lnTo>
                      <a:pt x="1710" y="0"/>
                    </a:lnTo>
                    <a:lnTo>
                      <a:pt x="1662" y="0"/>
                    </a:lnTo>
                    <a:lnTo>
                      <a:pt x="1602" y="0"/>
                    </a:lnTo>
                    <a:lnTo>
                      <a:pt x="1546" y="2"/>
                    </a:lnTo>
                    <a:lnTo>
                      <a:pt x="1490" y="6"/>
                    </a:lnTo>
                    <a:lnTo>
                      <a:pt x="1435" y="13"/>
                    </a:lnTo>
                    <a:lnTo>
                      <a:pt x="1385" y="24"/>
                    </a:lnTo>
                    <a:lnTo>
                      <a:pt x="1330" y="36"/>
                    </a:lnTo>
                    <a:lnTo>
                      <a:pt x="1264" y="53"/>
                    </a:lnTo>
                    <a:lnTo>
                      <a:pt x="1204" y="76"/>
                    </a:lnTo>
                    <a:lnTo>
                      <a:pt x="1148" y="94"/>
                    </a:lnTo>
                    <a:lnTo>
                      <a:pt x="1085" y="121"/>
                    </a:lnTo>
                    <a:lnTo>
                      <a:pt x="1026" y="150"/>
                    </a:lnTo>
                    <a:lnTo>
                      <a:pt x="966" y="179"/>
                    </a:lnTo>
                    <a:lnTo>
                      <a:pt x="917" y="208"/>
                    </a:lnTo>
                    <a:lnTo>
                      <a:pt x="861" y="237"/>
                    </a:lnTo>
                    <a:lnTo>
                      <a:pt x="813" y="265"/>
                    </a:lnTo>
                    <a:lnTo>
                      <a:pt x="760" y="297"/>
                    </a:lnTo>
                    <a:lnTo>
                      <a:pt x="707" y="331"/>
                    </a:lnTo>
                    <a:lnTo>
                      <a:pt x="654" y="373"/>
                    </a:lnTo>
                    <a:lnTo>
                      <a:pt x="608" y="405"/>
                    </a:lnTo>
                    <a:lnTo>
                      <a:pt x="559" y="450"/>
                    </a:lnTo>
                    <a:lnTo>
                      <a:pt x="512" y="490"/>
                    </a:lnTo>
                    <a:lnTo>
                      <a:pt x="469" y="530"/>
                    </a:lnTo>
                    <a:lnTo>
                      <a:pt x="434" y="575"/>
                    </a:lnTo>
                    <a:lnTo>
                      <a:pt x="404" y="612"/>
                    </a:lnTo>
                    <a:lnTo>
                      <a:pt x="381" y="653"/>
                    </a:lnTo>
                    <a:lnTo>
                      <a:pt x="0" y="598"/>
                    </a:lnTo>
                    <a:lnTo>
                      <a:pt x="58" y="628"/>
                    </a:lnTo>
                    <a:lnTo>
                      <a:pt x="104" y="653"/>
                    </a:lnTo>
                    <a:lnTo>
                      <a:pt x="161" y="679"/>
                    </a:lnTo>
                    <a:lnTo>
                      <a:pt x="201" y="706"/>
                    </a:lnTo>
                    <a:lnTo>
                      <a:pt x="239" y="730"/>
                    </a:lnTo>
                    <a:lnTo>
                      <a:pt x="272" y="749"/>
                    </a:lnTo>
                    <a:lnTo>
                      <a:pt x="304" y="776"/>
                    </a:lnTo>
                    <a:lnTo>
                      <a:pt x="336" y="800"/>
                    </a:lnTo>
                    <a:lnTo>
                      <a:pt x="370" y="829"/>
                    </a:lnTo>
                    <a:lnTo>
                      <a:pt x="408" y="864"/>
                    </a:lnTo>
                    <a:lnTo>
                      <a:pt x="447" y="899"/>
                    </a:lnTo>
                    <a:lnTo>
                      <a:pt x="479" y="934"/>
                    </a:lnTo>
                    <a:lnTo>
                      <a:pt x="514" y="973"/>
                    </a:lnTo>
                    <a:lnTo>
                      <a:pt x="542" y="1005"/>
                    </a:lnTo>
                    <a:lnTo>
                      <a:pt x="572" y="995"/>
                    </a:lnTo>
                    <a:lnTo>
                      <a:pt x="602" y="976"/>
                    </a:lnTo>
                    <a:lnTo>
                      <a:pt x="633" y="961"/>
                    </a:lnTo>
                    <a:lnTo>
                      <a:pt x="671" y="943"/>
                    </a:lnTo>
                    <a:lnTo>
                      <a:pt x="710" y="925"/>
                    </a:lnTo>
                    <a:lnTo>
                      <a:pt x="745" y="913"/>
                    </a:lnTo>
                    <a:lnTo>
                      <a:pt x="779" y="902"/>
                    </a:lnTo>
                    <a:lnTo>
                      <a:pt x="818" y="887"/>
                    </a:lnTo>
                    <a:lnTo>
                      <a:pt x="858" y="877"/>
                    </a:lnTo>
                    <a:lnTo>
                      <a:pt x="900" y="864"/>
                    </a:lnTo>
                    <a:lnTo>
                      <a:pt x="939" y="853"/>
                    </a:lnTo>
                    <a:lnTo>
                      <a:pt x="976" y="842"/>
                    </a:lnTo>
                    <a:lnTo>
                      <a:pt x="1017" y="835"/>
                    </a:lnTo>
                    <a:lnTo>
                      <a:pt x="1056" y="825"/>
                    </a:lnTo>
                    <a:lnTo>
                      <a:pt x="1092" y="817"/>
                    </a:lnTo>
                    <a:lnTo>
                      <a:pt x="1135" y="806"/>
                    </a:lnTo>
                    <a:lnTo>
                      <a:pt x="1193" y="799"/>
                    </a:lnTo>
                    <a:lnTo>
                      <a:pt x="797" y="722"/>
                    </a:lnTo>
                    <a:lnTo>
                      <a:pt x="823" y="664"/>
                    </a:lnTo>
                    <a:lnTo>
                      <a:pt x="854" y="621"/>
                    </a:lnTo>
                    <a:lnTo>
                      <a:pt x="910" y="538"/>
                    </a:lnTo>
                    <a:lnTo>
                      <a:pt x="943" y="501"/>
                    </a:lnTo>
                    <a:lnTo>
                      <a:pt x="976" y="463"/>
                    </a:lnTo>
                    <a:lnTo>
                      <a:pt x="1036" y="402"/>
                    </a:lnTo>
                    <a:lnTo>
                      <a:pt x="1072" y="365"/>
                    </a:lnTo>
                    <a:lnTo>
                      <a:pt x="1115" y="328"/>
                    </a:lnTo>
                    <a:lnTo>
                      <a:pt x="1155" y="299"/>
                    </a:lnTo>
                    <a:lnTo>
                      <a:pt x="1188" y="277"/>
                    </a:lnTo>
                    <a:lnTo>
                      <a:pt x="1218" y="249"/>
                    </a:lnTo>
                    <a:lnTo>
                      <a:pt x="1261" y="224"/>
                    </a:lnTo>
                    <a:lnTo>
                      <a:pt x="1307" y="192"/>
                    </a:lnTo>
                    <a:lnTo>
                      <a:pt x="1343" y="170"/>
                    </a:lnTo>
                    <a:lnTo>
                      <a:pt x="1378" y="152"/>
                    </a:lnTo>
                    <a:lnTo>
                      <a:pt x="1441" y="134"/>
                    </a:lnTo>
                    <a:lnTo>
                      <a:pt x="1484" y="119"/>
                    </a:lnTo>
                    <a:lnTo>
                      <a:pt x="1546" y="105"/>
                    </a:lnTo>
                    <a:lnTo>
                      <a:pt x="1596" y="90"/>
                    </a:lnTo>
                    <a:lnTo>
                      <a:pt x="1655" y="83"/>
                    </a:lnTo>
                    <a:lnTo>
                      <a:pt x="1814" y="76"/>
                    </a:lnTo>
                    <a:lnTo>
                      <a:pt x="1813" y="6"/>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fa-IR" smtClean="0">
                  <a:solidFill>
                    <a:srgbClr val="000000"/>
                  </a:solidFill>
                </a:endParaRPr>
              </a:p>
            </p:txBody>
          </p:sp>
          <p:sp>
            <p:nvSpPr>
              <p:cNvPr id="47129" name="Freeform 17"/>
              <p:cNvSpPr>
                <a:spLocks/>
              </p:cNvSpPr>
              <p:nvPr/>
            </p:nvSpPr>
            <p:spPr bwMode="auto">
              <a:xfrm>
                <a:off x="3367" y="2180"/>
                <a:ext cx="197" cy="83"/>
              </a:xfrm>
              <a:custGeom>
                <a:avLst/>
                <a:gdLst>
                  <a:gd name="T0" fmla="*/ 7 w 392"/>
                  <a:gd name="T1" fmla="*/ 1 h 167"/>
                  <a:gd name="T2" fmla="*/ 7 w 392"/>
                  <a:gd name="T3" fmla="*/ 2 h 167"/>
                  <a:gd name="T4" fmla="*/ 0 w 392"/>
                  <a:gd name="T5" fmla="*/ 1 h 167"/>
                  <a:gd name="T6" fmla="*/ 1 w 392"/>
                  <a:gd name="T7" fmla="*/ 0 h 167"/>
                  <a:gd name="T8" fmla="*/ 1 w 392"/>
                  <a:gd name="T9" fmla="*/ 0 h 167"/>
                  <a:gd name="T10" fmla="*/ 7 w 392"/>
                  <a:gd name="T11" fmla="*/ 1 h 167"/>
                  <a:gd name="T12" fmla="*/ 0 60000 65536"/>
                  <a:gd name="T13" fmla="*/ 0 60000 65536"/>
                  <a:gd name="T14" fmla="*/ 0 60000 65536"/>
                  <a:gd name="T15" fmla="*/ 0 60000 65536"/>
                  <a:gd name="T16" fmla="*/ 0 60000 65536"/>
                  <a:gd name="T17" fmla="*/ 0 60000 65536"/>
                  <a:gd name="T18" fmla="*/ 0 w 392"/>
                  <a:gd name="T19" fmla="*/ 0 h 167"/>
                  <a:gd name="T20" fmla="*/ 392 w 392"/>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392" h="167">
                    <a:moveTo>
                      <a:pt x="392" y="69"/>
                    </a:moveTo>
                    <a:lnTo>
                      <a:pt x="392" y="167"/>
                    </a:lnTo>
                    <a:lnTo>
                      <a:pt x="0" y="91"/>
                    </a:lnTo>
                    <a:lnTo>
                      <a:pt x="6" y="46"/>
                    </a:lnTo>
                    <a:lnTo>
                      <a:pt x="33" y="0"/>
                    </a:lnTo>
                    <a:lnTo>
                      <a:pt x="392" y="69"/>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fa-IR" smtClean="0">
                  <a:solidFill>
                    <a:srgbClr val="000000"/>
                  </a:solidFill>
                </a:endParaRPr>
              </a:p>
            </p:txBody>
          </p:sp>
          <p:sp>
            <p:nvSpPr>
              <p:cNvPr id="47130" name="Freeform 18"/>
              <p:cNvSpPr>
                <a:spLocks/>
              </p:cNvSpPr>
              <p:nvPr/>
            </p:nvSpPr>
            <p:spPr bwMode="auto">
              <a:xfrm>
                <a:off x="2968" y="2115"/>
                <a:ext cx="189" cy="81"/>
              </a:xfrm>
              <a:custGeom>
                <a:avLst/>
                <a:gdLst>
                  <a:gd name="T0" fmla="*/ 0 w 378"/>
                  <a:gd name="T1" fmla="*/ 0 h 162"/>
                  <a:gd name="T2" fmla="*/ 1 w 378"/>
                  <a:gd name="T3" fmla="*/ 2 h 162"/>
                  <a:gd name="T4" fmla="*/ 6 w 378"/>
                  <a:gd name="T5" fmla="*/ 3 h 162"/>
                  <a:gd name="T6" fmla="*/ 6 w 378"/>
                  <a:gd name="T7" fmla="*/ 1 h 162"/>
                  <a:gd name="T8" fmla="*/ 0 w 378"/>
                  <a:gd name="T9" fmla="*/ 0 h 162"/>
                  <a:gd name="T10" fmla="*/ 0 60000 65536"/>
                  <a:gd name="T11" fmla="*/ 0 60000 65536"/>
                  <a:gd name="T12" fmla="*/ 0 60000 65536"/>
                  <a:gd name="T13" fmla="*/ 0 60000 65536"/>
                  <a:gd name="T14" fmla="*/ 0 60000 65536"/>
                  <a:gd name="T15" fmla="*/ 0 w 378"/>
                  <a:gd name="T16" fmla="*/ 0 h 162"/>
                  <a:gd name="T17" fmla="*/ 378 w 378"/>
                  <a:gd name="T18" fmla="*/ 162 h 162"/>
                </a:gdLst>
                <a:ahLst/>
                <a:cxnLst>
                  <a:cxn ang="T10">
                    <a:pos x="T0" y="T1"/>
                  </a:cxn>
                  <a:cxn ang="T11">
                    <a:pos x="T2" y="T3"/>
                  </a:cxn>
                  <a:cxn ang="T12">
                    <a:pos x="T4" y="T5"/>
                  </a:cxn>
                  <a:cxn ang="T13">
                    <a:pos x="T6" y="T7"/>
                  </a:cxn>
                  <a:cxn ang="T14">
                    <a:pos x="T8" y="T9"/>
                  </a:cxn>
                </a:cxnLst>
                <a:rect l="T15" t="T16" r="T17" b="T18"/>
                <a:pathLst>
                  <a:path w="378" h="162">
                    <a:moveTo>
                      <a:pt x="0" y="0"/>
                    </a:moveTo>
                    <a:lnTo>
                      <a:pt x="1" y="92"/>
                    </a:lnTo>
                    <a:lnTo>
                      <a:pt x="378" y="162"/>
                    </a:lnTo>
                    <a:lnTo>
                      <a:pt x="378" y="47"/>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fa-IR" smtClean="0">
                  <a:solidFill>
                    <a:srgbClr val="000000"/>
                  </a:solidFill>
                </a:endParaRPr>
              </a:p>
            </p:txBody>
          </p:sp>
          <p:sp>
            <p:nvSpPr>
              <p:cNvPr id="47131" name="Freeform 19"/>
              <p:cNvSpPr>
                <a:spLocks/>
              </p:cNvSpPr>
              <p:nvPr/>
            </p:nvSpPr>
            <p:spPr bwMode="auto">
              <a:xfrm>
                <a:off x="2967" y="1852"/>
                <a:ext cx="907" cy="517"/>
              </a:xfrm>
              <a:custGeom>
                <a:avLst/>
                <a:gdLst>
                  <a:gd name="T0" fmla="*/ 27 w 1814"/>
                  <a:gd name="T1" fmla="*/ 0 h 1036"/>
                  <a:gd name="T2" fmla="*/ 26 w 1814"/>
                  <a:gd name="T3" fmla="*/ 0 h 1036"/>
                  <a:gd name="T4" fmla="*/ 24 w 1814"/>
                  <a:gd name="T5" fmla="*/ 0 h 1036"/>
                  <a:gd name="T6" fmla="*/ 22 w 1814"/>
                  <a:gd name="T7" fmla="*/ 0 h 1036"/>
                  <a:gd name="T8" fmla="*/ 20 w 1814"/>
                  <a:gd name="T9" fmla="*/ 0 h 1036"/>
                  <a:gd name="T10" fmla="*/ 18 w 1814"/>
                  <a:gd name="T11" fmla="*/ 1 h 1036"/>
                  <a:gd name="T12" fmla="*/ 17 w 1814"/>
                  <a:gd name="T13" fmla="*/ 2 h 1036"/>
                  <a:gd name="T14" fmla="*/ 14 w 1814"/>
                  <a:gd name="T15" fmla="*/ 3 h 1036"/>
                  <a:gd name="T16" fmla="*/ 13 w 1814"/>
                  <a:gd name="T17" fmla="*/ 4 h 1036"/>
                  <a:gd name="T18" fmla="*/ 12 w 1814"/>
                  <a:gd name="T19" fmla="*/ 5 h 1036"/>
                  <a:gd name="T20" fmla="*/ 10 w 1814"/>
                  <a:gd name="T21" fmla="*/ 6 h 1036"/>
                  <a:gd name="T22" fmla="*/ 9 w 1814"/>
                  <a:gd name="T23" fmla="*/ 7 h 1036"/>
                  <a:gd name="T24" fmla="*/ 7 w 1814"/>
                  <a:gd name="T25" fmla="*/ 9 h 1036"/>
                  <a:gd name="T26" fmla="*/ 6 w 1814"/>
                  <a:gd name="T27" fmla="*/ 10 h 1036"/>
                  <a:gd name="T28" fmla="*/ 1 w 1814"/>
                  <a:gd name="T29" fmla="*/ 10 h 1036"/>
                  <a:gd name="T30" fmla="*/ 3 w 1814"/>
                  <a:gd name="T31" fmla="*/ 10 h 1036"/>
                  <a:gd name="T32" fmla="*/ 4 w 1814"/>
                  <a:gd name="T33" fmla="*/ 11 h 1036"/>
                  <a:gd name="T34" fmla="*/ 5 w 1814"/>
                  <a:gd name="T35" fmla="*/ 12 h 1036"/>
                  <a:gd name="T36" fmla="*/ 6 w 1814"/>
                  <a:gd name="T37" fmla="*/ 13 h 1036"/>
                  <a:gd name="T38" fmla="*/ 7 w 1814"/>
                  <a:gd name="T39" fmla="*/ 14 h 1036"/>
                  <a:gd name="T40" fmla="*/ 9 w 1814"/>
                  <a:gd name="T41" fmla="*/ 15 h 1036"/>
                  <a:gd name="T42" fmla="*/ 9 w 1814"/>
                  <a:gd name="T43" fmla="*/ 15 h 1036"/>
                  <a:gd name="T44" fmla="*/ 10 w 1814"/>
                  <a:gd name="T45" fmla="*/ 15 h 1036"/>
                  <a:gd name="T46" fmla="*/ 12 w 1814"/>
                  <a:gd name="T47" fmla="*/ 14 h 1036"/>
                  <a:gd name="T48" fmla="*/ 13 w 1814"/>
                  <a:gd name="T49" fmla="*/ 14 h 1036"/>
                  <a:gd name="T50" fmla="*/ 14 w 1814"/>
                  <a:gd name="T51" fmla="*/ 14 h 1036"/>
                  <a:gd name="T52" fmla="*/ 15 w 1814"/>
                  <a:gd name="T53" fmla="*/ 13 h 1036"/>
                  <a:gd name="T54" fmla="*/ 16 w 1814"/>
                  <a:gd name="T55" fmla="*/ 13 h 1036"/>
                  <a:gd name="T56" fmla="*/ 18 w 1814"/>
                  <a:gd name="T57" fmla="*/ 13 h 1036"/>
                  <a:gd name="T58" fmla="*/ 19 w 1814"/>
                  <a:gd name="T59" fmla="*/ 12 h 1036"/>
                  <a:gd name="T60" fmla="*/ 13 w 1814"/>
                  <a:gd name="T61" fmla="*/ 10 h 1036"/>
                  <a:gd name="T62" fmla="*/ 14 w 1814"/>
                  <a:gd name="T63" fmla="*/ 8 h 1036"/>
                  <a:gd name="T64" fmla="*/ 15 w 1814"/>
                  <a:gd name="T65" fmla="*/ 7 h 1036"/>
                  <a:gd name="T66" fmla="*/ 17 w 1814"/>
                  <a:gd name="T67" fmla="*/ 5 h 1036"/>
                  <a:gd name="T68" fmla="*/ 19 w 1814"/>
                  <a:gd name="T69" fmla="*/ 4 h 1036"/>
                  <a:gd name="T70" fmla="*/ 20 w 1814"/>
                  <a:gd name="T71" fmla="*/ 3 h 1036"/>
                  <a:gd name="T72" fmla="*/ 21 w 1814"/>
                  <a:gd name="T73" fmla="*/ 2 h 1036"/>
                  <a:gd name="T74" fmla="*/ 22 w 1814"/>
                  <a:gd name="T75" fmla="*/ 2 h 1036"/>
                  <a:gd name="T76" fmla="*/ 24 w 1814"/>
                  <a:gd name="T77" fmla="*/ 1 h 1036"/>
                  <a:gd name="T78" fmla="*/ 26 w 1814"/>
                  <a:gd name="T79" fmla="*/ 0 h 1036"/>
                  <a:gd name="T80" fmla="*/ 27 w 1814"/>
                  <a:gd name="T81" fmla="*/ 0 h 10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14"/>
                  <a:gd name="T124" fmla="*/ 0 h 1036"/>
                  <a:gd name="T125" fmla="*/ 1814 w 1814"/>
                  <a:gd name="T126" fmla="*/ 1036 h 10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14" h="1036">
                    <a:moveTo>
                      <a:pt x="1814" y="8"/>
                    </a:moveTo>
                    <a:lnTo>
                      <a:pt x="1712" y="0"/>
                    </a:lnTo>
                    <a:lnTo>
                      <a:pt x="1664" y="0"/>
                    </a:lnTo>
                    <a:lnTo>
                      <a:pt x="1604" y="0"/>
                    </a:lnTo>
                    <a:lnTo>
                      <a:pt x="1548" y="4"/>
                    </a:lnTo>
                    <a:lnTo>
                      <a:pt x="1492" y="8"/>
                    </a:lnTo>
                    <a:lnTo>
                      <a:pt x="1437" y="15"/>
                    </a:lnTo>
                    <a:lnTo>
                      <a:pt x="1387" y="26"/>
                    </a:lnTo>
                    <a:lnTo>
                      <a:pt x="1332" y="38"/>
                    </a:lnTo>
                    <a:lnTo>
                      <a:pt x="1266" y="56"/>
                    </a:lnTo>
                    <a:lnTo>
                      <a:pt x="1206" y="79"/>
                    </a:lnTo>
                    <a:lnTo>
                      <a:pt x="1150" y="99"/>
                    </a:lnTo>
                    <a:lnTo>
                      <a:pt x="1087" y="125"/>
                    </a:lnTo>
                    <a:lnTo>
                      <a:pt x="1028" y="154"/>
                    </a:lnTo>
                    <a:lnTo>
                      <a:pt x="968" y="184"/>
                    </a:lnTo>
                    <a:lnTo>
                      <a:pt x="919" y="215"/>
                    </a:lnTo>
                    <a:lnTo>
                      <a:pt x="863" y="245"/>
                    </a:lnTo>
                    <a:lnTo>
                      <a:pt x="815" y="274"/>
                    </a:lnTo>
                    <a:lnTo>
                      <a:pt x="762" y="308"/>
                    </a:lnTo>
                    <a:lnTo>
                      <a:pt x="709" y="342"/>
                    </a:lnTo>
                    <a:lnTo>
                      <a:pt x="657" y="384"/>
                    </a:lnTo>
                    <a:lnTo>
                      <a:pt x="610" y="418"/>
                    </a:lnTo>
                    <a:lnTo>
                      <a:pt x="561" y="464"/>
                    </a:lnTo>
                    <a:lnTo>
                      <a:pt x="514" y="505"/>
                    </a:lnTo>
                    <a:lnTo>
                      <a:pt x="471" y="548"/>
                    </a:lnTo>
                    <a:lnTo>
                      <a:pt x="436" y="594"/>
                    </a:lnTo>
                    <a:lnTo>
                      <a:pt x="406" y="631"/>
                    </a:lnTo>
                    <a:lnTo>
                      <a:pt x="383" y="674"/>
                    </a:lnTo>
                    <a:lnTo>
                      <a:pt x="0" y="618"/>
                    </a:lnTo>
                    <a:lnTo>
                      <a:pt x="60" y="647"/>
                    </a:lnTo>
                    <a:lnTo>
                      <a:pt x="107" y="674"/>
                    </a:lnTo>
                    <a:lnTo>
                      <a:pt x="163" y="700"/>
                    </a:lnTo>
                    <a:lnTo>
                      <a:pt x="204" y="727"/>
                    </a:lnTo>
                    <a:lnTo>
                      <a:pt x="241" y="752"/>
                    </a:lnTo>
                    <a:lnTo>
                      <a:pt x="274" y="772"/>
                    </a:lnTo>
                    <a:lnTo>
                      <a:pt x="306" y="800"/>
                    </a:lnTo>
                    <a:lnTo>
                      <a:pt x="338" y="825"/>
                    </a:lnTo>
                    <a:lnTo>
                      <a:pt x="372" y="854"/>
                    </a:lnTo>
                    <a:lnTo>
                      <a:pt x="410" y="890"/>
                    </a:lnTo>
                    <a:lnTo>
                      <a:pt x="449" y="927"/>
                    </a:lnTo>
                    <a:lnTo>
                      <a:pt x="481" y="962"/>
                    </a:lnTo>
                    <a:lnTo>
                      <a:pt x="517" y="1002"/>
                    </a:lnTo>
                    <a:lnTo>
                      <a:pt x="544" y="1036"/>
                    </a:lnTo>
                    <a:lnTo>
                      <a:pt x="574" y="1024"/>
                    </a:lnTo>
                    <a:lnTo>
                      <a:pt x="604" y="1004"/>
                    </a:lnTo>
                    <a:lnTo>
                      <a:pt x="636" y="988"/>
                    </a:lnTo>
                    <a:lnTo>
                      <a:pt x="673" y="970"/>
                    </a:lnTo>
                    <a:lnTo>
                      <a:pt x="712" y="952"/>
                    </a:lnTo>
                    <a:lnTo>
                      <a:pt x="747" y="939"/>
                    </a:lnTo>
                    <a:lnTo>
                      <a:pt x="781" y="929"/>
                    </a:lnTo>
                    <a:lnTo>
                      <a:pt x="820" y="915"/>
                    </a:lnTo>
                    <a:lnTo>
                      <a:pt x="860" y="904"/>
                    </a:lnTo>
                    <a:lnTo>
                      <a:pt x="902" y="890"/>
                    </a:lnTo>
                    <a:lnTo>
                      <a:pt x="941" y="880"/>
                    </a:lnTo>
                    <a:lnTo>
                      <a:pt x="978" y="869"/>
                    </a:lnTo>
                    <a:lnTo>
                      <a:pt x="1019" y="860"/>
                    </a:lnTo>
                    <a:lnTo>
                      <a:pt x="1058" y="850"/>
                    </a:lnTo>
                    <a:lnTo>
                      <a:pt x="1094" y="842"/>
                    </a:lnTo>
                    <a:lnTo>
                      <a:pt x="1137" y="831"/>
                    </a:lnTo>
                    <a:lnTo>
                      <a:pt x="1193" y="824"/>
                    </a:lnTo>
                    <a:lnTo>
                      <a:pt x="799" y="745"/>
                    </a:lnTo>
                    <a:lnTo>
                      <a:pt x="825" y="685"/>
                    </a:lnTo>
                    <a:lnTo>
                      <a:pt x="856" y="640"/>
                    </a:lnTo>
                    <a:lnTo>
                      <a:pt x="912" y="556"/>
                    </a:lnTo>
                    <a:lnTo>
                      <a:pt x="945" y="516"/>
                    </a:lnTo>
                    <a:lnTo>
                      <a:pt x="978" y="479"/>
                    </a:lnTo>
                    <a:lnTo>
                      <a:pt x="1038" y="415"/>
                    </a:lnTo>
                    <a:lnTo>
                      <a:pt x="1074" y="377"/>
                    </a:lnTo>
                    <a:lnTo>
                      <a:pt x="1117" y="331"/>
                    </a:lnTo>
                    <a:lnTo>
                      <a:pt x="1157" y="297"/>
                    </a:lnTo>
                    <a:lnTo>
                      <a:pt x="1190" y="267"/>
                    </a:lnTo>
                    <a:lnTo>
                      <a:pt x="1223" y="238"/>
                    </a:lnTo>
                    <a:lnTo>
                      <a:pt x="1263" y="207"/>
                    </a:lnTo>
                    <a:lnTo>
                      <a:pt x="1306" y="177"/>
                    </a:lnTo>
                    <a:lnTo>
                      <a:pt x="1349" y="154"/>
                    </a:lnTo>
                    <a:lnTo>
                      <a:pt x="1391" y="128"/>
                    </a:lnTo>
                    <a:lnTo>
                      <a:pt x="1443" y="106"/>
                    </a:lnTo>
                    <a:lnTo>
                      <a:pt x="1492" y="88"/>
                    </a:lnTo>
                    <a:lnTo>
                      <a:pt x="1548" y="72"/>
                    </a:lnTo>
                    <a:lnTo>
                      <a:pt x="1601" y="56"/>
                    </a:lnTo>
                    <a:lnTo>
                      <a:pt x="1657" y="42"/>
                    </a:lnTo>
                    <a:lnTo>
                      <a:pt x="1718" y="28"/>
                    </a:lnTo>
                    <a:lnTo>
                      <a:pt x="1814" y="8"/>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fa-IR" smtClean="0">
                  <a:solidFill>
                    <a:srgbClr val="000000"/>
                  </a:solidFill>
                </a:endParaRPr>
              </a:p>
            </p:txBody>
          </p:sp>
        </p:grpSp>
        <p:grpSp>
          <p:nvGrpSpPr>
            <p:cNvPr id="47117" name="Group 25"/>
            <p:cNvGrpSpPr>
              <a:grpSpLocks/>
            </p:cNvGrpSpPr>
            <p:nvPr/>
          </p:nvGrpSpPr>
          <p:grpSpPr bwMode="auto">
            <a:xfrm>
              <a:off x="2968" y="2461"/>
              <a:ext cx="909" cy="565"/>
              <a:chOff x="2968" y="2461"/>
              <a:chExt cx="909" cy="565"/>
            </a:xfrm>
          </p:grpSpPr>
          <p:sp>
            <p:nvSpPr>
              <p:cNvPr id="47124" name="Freeform 21"/>
              <p:cNvSpPr>
                <a:spLocks/>
              </p:cNvSpPr>
              <p:nvPr/>
            </p:nvSpPr>
            <p:spPr bwMode="auto">
              <a:xfrm>
                <a:off x="3349" y="2651"/>
                <a:ext cx="524" cy="367"/>
              </a:xfrm>
              <a:custGeom>
                <a:avLst/>
                <a:gdLst>
                  <a:gd name="T0" fmla="*/ 17 w 1048"/>
                  <a:gd name="T1" fmla="*/ 12 h 734"/>
                  <a:gd name="T2" fmla="*/ 17 w 1048"/>
                  <a:gd name="T3" fmla="*/ 11 h 734"/>
                  <a:gd name="T4" fmla="*/ 15 w 1048"/>
                  <a:gd name="T5" fmla="*/ 11 h 734"/>
                  <a:gd name="T6" fmla="*/ 14 w 1048"/>
                  <a:gd name="T7" fmla="*/ 11 h 734"/>
                  <a:gd name="T8" fmla="*/ 13 w 1048"/>
                  <a:gd name="T9" fmla="*/ 10 h 734"/>
                  <a:gd name="T10" fmla="*/ 12 w 1048"/>
                  <a:gd name="T11" fmla="*/ 10 h 734"/>
                  <a:gd name="T12" fmla="*/ 11 w 1048"/>
                  <a:gd name="T13" fmla="*/ 10 h 734"/>
                  <a:gd name="T14" fmla="*/ 11 w 1048"/>
                  <a:gd name="T15" fmla="*/ 9 h 734"/>
                  <a:gd name="T16" fmla="*/ 10 w 1048"/>
                  <a:gd name="T17" fmla="*/ 9 h 734"/>
                  <a:gd name="T18" fmla="*/ 9 w 1048"/>
                  <a:gd name="T19" fmla="*/ 9 h 734"/>
                  <a:gd name="T20" fmla="*/ 8 w 1048"/>
                  <a:gd name="T21" fmla="*/ 8 h 734"/>
                  <a:gd name="T22" fmla="*/ 8 w 1048"/>
                  <a:gd name="T23" fmla="*/ 7 h 734"/>
                  <a:gd name="T24" fmla="*/ 7 w 1048"/>
                  <a:gd name="T25" fmla="*/ 7 h 734"/>
                  <a:gd name="T26" fmla="*/ 6 w 1048"/>
                  <a:gd name="T27" fmla="*/ 6 h 734"/>
                  <a:gd name="T28" fmla="*/ 6 w 1048"/>
                  <a:gd name="T29" fmla="*/ 6 h 734"/>
                  <a:gd name="T30" fmla="*/ 5 w 1048"/>
                  <a:gd name="T31" fmla="*/ 5 h 734"/>
                  <a:gd name="T32" fmla="*/ 4 w 1048"/>
                  <a:gd name="T33" fmla="*/ 4 h 734"/>
                  <a:gd name="T34" fmla="*/ 4 w 1048"/>
                  <a:gd name="T35" fmla="*/ 3 h 734"/>
                  <a:gd name="T36" fmla="*/ 3 w 1048"/>
                  <a:gd name="T37" fmla="*/ 3 h 734"/>
                  <a:gd name="T38" fmla="*/ 3 w 1048"/>
                  <a:gd name="T39" fmla="*/ 3 h 734"/>
                  <a:gd name="T40" fmla="*/ 3 w 1048"/>
                  <a:gd name="T41" fmla="*/ 2 h 734"/>
                  <a:gd name="T42" fmla="*/ 2 w 1048"/>
                  <a:gd name="T43" fmla="*/ 1 h 734"/>
                  <a:gd name="T44" fmla="*/ 2 w 1048"/>
                  <a:gd name="T45" fmla="*/ 0 h 734"/>
                  <a:gd name="T46" fmla="*/ 0 w 1048"/>
                  <a:gd name="T47" fmla="*/ 1 h 734"/>
                  <a:gd name="T48" fmla="*/ 1 w 1048"/>
                  <a:gd name="T49" fmla="*/ 2 h 734"/>
                  <a:gd name="T50" fmla="*/ 1 w 1048"/>
                  <a:gd name="T51" fmla="*/ 3 h 734"/>
                  <a:gd name="T52" fmla="*/ 2 w 1048"/>
                  <a:gd name="T53" fmla="*/ 4 h 734"/>
                  <a:gd name="T54" fmla="*/ 3 w 1048"/>
                  <a:gd name="T55" fmla="*/ 6 h 734"/>
                  <a:gd name="T56" fmla="*/ 5 w 1048"/>
                  <a:gd name="T57" fmla="*/ 7 h 734"/>
                  <a:gd name="T58" fmla="*/ 7 w 1048"/>
                  <a:gd name="T59" fmla="*/ 9 h 734"/>
                  <a:gd name="T60" fmla="*/ 8 w 1048"/>
                  <a:gd name="T61" fmla="*/ 10 h 734"/>
                  <a:gd name="T62" fmla="*/ 10 w 1048"/>
                  <a:gd name="T63" fmla="*/ 11 h 734"/>
                  <a:gd name="T64" fmla="*/ 12 w 1048"/>
                  <a:gd name="T65" fmla="*/ 11 h 734"/>
                  <a:gd name="T66" fmla="*/ 14 w 1048"/>
                  <a:gd name="T67" fmla="*/ 12 h 734"/>
                  <a:gd name="T68" fmla="*/ 17 w 1048"/>
                  <a:gd name="T69" fmla="*/ 12 h 7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48"/>
                  <a:gd name="T106" fmla="*/ 0 h 734"/>
                  <a:gd name="T107" fmla="*/ 1048 w 1048"/>
                  <a:gd name="T108" fmla="*/ 734 h 7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48" h="734">
                    <a:moveTo>
                      <a:pt x="1048" y="734"/>
                    </a:moveTo>
                    <a:lnTo>
                      <a:pt x="1048" y="680"/>
                    </a:lnTo>
                    <a:lnTo>
                      <a:pt x="972" y="666"/>
                    </a:lnTo>
                    <a:lnTo>
                      <a:pt x="904" y="648"/>
                    </a:lnTo>
                    <a:lnTo>
                      <a:pt x="841" y="626"/>
                    </a:lnTo>
                    <a:lnTo>
                      <a:pt x="776" y="604"/>
                    </a:lnTo>
                    <a:lnTo>
                      <a:pt x="721" y="582"/>
                    </a:lnTo>
                    <a:lnTo>
                      <a:pt x="675" y="561"/>
                    </a:lnTo>
                    <a:lnTo>
                      <a:pt x="632" y="540"/>
                    </a:lnTo>
                    <a:lnTo>
                      <a:pt x="582" y="516"/>
                    </a:lnTo>
                    <a:lnTo>
                      <a:pt x="539" y="487"/>
                    </a:lnTo>
                    <a:lnTo>
                      <a:pt x="490" y="450"/>
                    </a:lnTo>
                    <a:lnTo>
                      <a:pt x="450" y="418"/>
                    </a:lnTo>
                    <a:lnTo>
                      <a:pt x="410" y="385"/>
                    </a:lnTo>
                    <a:lnTo>
                      <a:pt x="374" y="349"/>
                    </a:lnTo>
                    <a:lnTo>
                      <a:pt x="328" y="305"/>
                    </a:lnTo>
                    <a:lnTo>
                      <a:pt x="278" y="254"/>
                    </a:lnTo>
                    <a:lnTo>
                      <a:pt x="249" y="218"/>
                    </a:lnTo>
                    <a:lnTo>
                      <a:pt x="220" y="179"/>
                    </a:lnTo>
                    <a:lnTo>
                      <a:pt x="190" y="143"/>
                    </a:lnTo>
                    <a:lnTo>
                      <a:pt x="164" y="105"/>
                    </a:lnTo>
                    <a:lnTo>
                      <a:pt x="130" y="47"/>
                    </a:lnTo>
                    <a:lnTo>
                      <a:pt x="111" y="0"/>
                    </a:lnTo>
                    <a:lnTo>
                      <a:pt x="0" y="14"/>
                    </a:lnTo>
                    <a:lnTo>
                      <a:pt x="37" y="94"/>
                    </a:lnTo>
                    <a:lnTo>
                      <a:pt x="91" y="179"/>
                    </a:lnTo>
                    <a:lnTo>
                      <a:pt x="147" y="251"/>
                    </a:lnTo>
                    <a:lnTo>
                      <a:pt x="220" y="327"/>
                    </a:lnTo>
                    <a:lnTo>
                      <a:pt x="318" y="436"/>
                    </a:lnTo>
                    <a:lnTo>
                      <a:pt x="427" y="527"/>
                    </a:lnTo>
                    <a:lnTo>
                      <a:pt x="543" y="604"/>
                    </a:lnTo>
                    <a:lnTo>
                      <a:pt x="645" y="651"/>
                    </a:lnTo>
                    <a:lnTo>
                      <a:pt x="773" y="699"/>
                    </a:lnTo>
                    <a:lnTo>
                      <a:pt x="878" y="717"/>
                    </a:lnTo>
                    <a:lnTo>
                      <a:pt x="1048" y="734"/>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fa-IR" smtClean="0">
                  <a:solidFill>
                    <a:srgbClr val="000000"/>
                  </a:solidFill>
                </a:endParaRPr>
              </a:p>
            </p:txBody>
          </p:sp>
          <p:sp>
            <p:nvSpPr>
              <p:cNvPr id="47125" name="Freeform 22"/>
              <p:cNvSpPr>
                <a:spLocks/>
              </p:cNvSpPr>
              <p:nvPr/>
            </p:nvSpPr>
            <p:spPr bwMode="auto">
              <a:xfrm>
                <a:off x="2968" y="2461"/>
                <a:ext cx="272" cy="264"/>
              </a:xfrm>
              <a:custGeom>
                <a:avLst/>
                <a:gdLst>
                  <a:gd name="T0" fmla="*/ 9 w 543"/>
                  <a:gd name="T1" fmla="*/ 2 h 526"/>
                  <a:gd name="T2" fmla="*/ 9 w 543"/>
                  <a:gd name="T3" fmla="*/ 0 h 526"/>
                  <a:gd name="T4" fmla="*/ 9 w 543"/>
                  <a:gd name="T5" fmla="*/ 1 h 526"/>
                  <a:gd name="T6" fmla="*/ 8 w 543"/>
                  <a:gd name="T7" fmla="*/ 1 h 526"/>
                  <a:gd name="T8" fmla="*/ 8 w 543"/>
                  <a:gd name="T9" fmla="*/ 2 h 526"/>
                  <a:gd name="T10" fmla="*/ 7 w 543"/>
                  <a:gd name="T11" fmla="*/ 3 h 526"/>
                  <a:gd name="T12" fmla="*/ 7 w 543"/>
                  <a:gd name="T13" fmla="*/ 3 h 526"/>
                  <a:gd name="T14" fmla="*/ 6 w 543"/>
                  <a:gd name="T15" fmla="*/ 4 h 526"/>
                  <a:gd name="T16" fmla="*/ 5 w 543"/>
                  <a:gd name="T17" fmla="*/ 4 h 526"/>
                  <a:gd name="T18" fmla="*/ 5 w 543"/>
                  <a:gd name="T19" fmla="*/ 5 h 526"/>
                  <a:gd name="T20" fmla="*/ 4 w 543"/>
                  <a:gd name="T21" fmla="*/ 5 h 526"/>
                  <a:gd name="T22" fmla="*/ 4 w 543"/>
                  <a:gd name="T23" fmla="*/ 6 h 526"/>
                  <a:gd name="T24" fmla="*/ 3 w 543"/>
                  <a:gd name="T25" fmla="*/ 6 h 526"/>
                  <a:gd name="T26" fmla="*/ 2 w 543"/>
                  <a:gd name="T27" fmla="*/ 6 h 526"/>
                  <a:gd name="T28" fmla="*/ 2 w 543"/>
                  <a:gd name="T29" fmla="*/ 7 h 526"/>
                  <a:gd name="T30" fmla="*/ 1 w 543"/>
                  <a:gd name="T31" fmla="*/ 7 h 526"/>
                  <a:gd name="T32" fmla="*/ 0 w 543"/>
                  <a:gd name="T33" fmla="*/ 7 h 526"/>
                  <a:gd name="T34" fmla="*/ 0 w 543"/>
                  <a:gd name="T35" fmla="*/ 9 h 526"/>
                  <a:gd name="T36" fmla="*/ 1 w 543"/>
                  <a:gd name="T37" fmla="*/ 8 h 526"/>
                  <a:gd name="T38" fmla="*/ 3 w 543"/>
                  <a:gd name="T39" fmla="*/ 8 h 526"/>
                  <a:gd name="T40" fmla="*/ 5 w 543"/>
                  <a:gd name="T41" fmla="*/ 7 h 526"/>
                  <a:gd name="T42" fmla="*/ 6 w 543"/>
                  <a:gd name="T43" fmla="*/ 6 h 526"/>
                  <a:gd name="T44" fmla="*/ 7 w 543"/>
                  <a:gd name="T45" fmla="*/ 5 h 526"/>
                  <a:gd name="T46" fmla="*/ 8 w 543"/>
                  <a:gd name="T47" fmla="*/ 4 h 526"/>
                  <a:gd name="T48" fmla="*/ 9 w 543"/>
                  <a:gd name="T49" fmla="*/ 3 h 526"/>
                  <a:gd name="T50" fmla="*/ 9 w 543"/>
                  <a:gd name="T51" fmla="*/ 1 h 526"/>
                  <a:gd name="T52" fmla="*/ 9 w 543"/>
                  <a:gd name="T53" fmla="*/ 1 h 526"/>
                  <a:gd name="T54" fmla="*/ 9 w 543"/>
                  <a:gd name="T55" fmla="*/ 2 h 5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43"/>
                  <a:gd name="T85" fmla="*/ 0 h 526"/>
                  <a:gd name="T86" fmla="*/ 543 w 543"/>
                  <a:gd name="T87" fmla="*/ 526 h 5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43" h="526">
                    <a:moveTo>
                      <a:pt x="543" y="118"/>
                    </a:moveTo>
                    <a:lnTo>
                      <a:pt x="543" y="0"/>
                    </a:lnTo>
                    <a:lnTo>
                      <a:pt x="521" y="30"/>
                    </a:lnTo>
                    <a:lnTo>
                      <a:pt x="497" y="62"/>
                    </a:lnTo>
                    <a:lnTo>
                      <a:pt x="465" y="94"/>
                    </a:lnTo>
                    <a:lnTo>
                      <a:pt x="425" y="132"/>
                    </a:lnTo>
                    <a:lnTo>
                      <a:pt x="387" y="173"/>
                    </a:lnTo>
                    <a:lnTo>
                      <a:pt x="347" y="212"/>
                    </a:lnTo>
                    <a:lnTo>
                      <a:pt x="311" y="244"/>
                    </a:lnTo>
                    <a:lnTo>
                      <a:pt x="278" y="273"/>
                    </a:lnTo>
                    <a:lnTo>
                      <a:pt x="241" y="300"/>
                    </a:lnTo>
                    <a:lnTo>
                      <a:pt x="204" y="327"/>
                    </a:lnTo>
                    <a:lnTo>
                      <a:pt x="160" y="355"/>
                    </a:lnTo>
                    <a:lnTo>
                      <a:pt x="119" y="376"/>
                    </a:lnTo>
                    <a:lnTo>
                      <a:pt x="77" y="396"/>
                    </a:lnTo>
                    <a:lnTo>
                      <a:pt x="33" y="416"/>
                    </a:lnTo>
                    <a:lnTo>
                      <a:pt x="0" y="433"/>
                    </a:lnTo>
                    <a:lnTo>
                      <a:pt x="0" y="526"/>
                    </a:lnTo>
                    <a:lnTo>
                      <a:pt x="59" y="507"/>
                    </a:lnTo>
                    <a:lnTo>
                      <a:pt x="146" y="466"/>
                    </a:lnTo>
                    <a:lnTo>
                      <a:pt x="258" y="414"/>
                    </a:lnTo>
                    <a:lnTo>
                      <a:pt x="339" y="358"/>
                    </a:lnTo>
                    <a:lnTo>
                      <a:pt x="414" y="278"/>
                    </a:lnTo>
                    <a:lnTo>
                      <a:pt x="488" y="212"/>
                    </a:lnTo>
                    <a:lnTo>
                      <a:pt x="543" y="147"/>
                    </a:lnTo>
                    <a:lnTo>
                      <a:pt x="543" y="1"/>
                    </a:lnTo>
                    <a:lnTo>
                      <a:pt x="543" y="3"/>
                    </a:lnTo>
                    <a:lnTo>
                      <a:pt x="543" y="118"/>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fa-IR" smtClean="0">
                  <a:solidFill>
                    <a:srgbClr val="000000"/>
                  </a:solidFill>
                </a:endParaRPr>
              </a:p>
            </p:txBody>
          </p:sp>
          <p:sp>
            <p:nvSpPr>
              <p:cNvPr id="47126" name="Freeform 23"/>
              <p:cNvSpPr>
                <a:spLocks/>
              </p:cNvSpPr>
              <p:nvPr/>
            </p:nvSpPr>
            <p:spPr bwMode="auto">
              <a:xfrm>
                <a:off x="3241" y="2462"/>
                <a:ext cx="324" cy="163"/>
              </a:xfrm>
              <a:custGeom>
                <a:avLst/>
                <a:gdLst>
                  <a:gd name="T0" fmla="*/ 10 w 649"/>
                  <a:gd name="T1" fmla="*/ 5 h 327"/>
                  <a:gd name="T2" fmla="*/ 10 w 649"/>
                  <a:gd name="T3" fmla="*/ 3 h 327"/>
                  <a:gd name="T4" fmla="*/ 9 w 649"/>
                  <a:gd name="T5" fmla="*/ 3 h 327"/>
                  <a:gd name="T6" fmla="*/ 8 w 649"/>
                  <a:gd name="T7" fmla="*/ 3 h 327"/>
                  <a:gd name="T8" fmla="*/ 8 w 649"/>
                  <a:gd name="T9" fmla="*/ 3 h 327"/>
                  <a:gd name="T10" fmla="*/ 7 w 649"/>
                  <a:gd name="T11" fmla="*/ 2 h 327"/>
                  <a:gd name="T12" fmla="*/ 6 w 649"/>
                  <a:gd name="T13" fmla="*/ 2 h 327"/>
                  <a:gd name="T14" fmla="*/ 5 w 649"/>
                  <a:gd name="T15" fmla="*/ 2 h 327"/>
                  <a:gd name="T16" fmla="*/ 4 w 649"/>
                  <a:gd name="T17" fmla="*/ 2 h 327"/>
                  <a:gd name="T18" fmla="*/ 3 w 649"/>
                  <a:gd name="T19" fmla="*/ 1 h 327"/>
                  <a:gd name="T20" fmla="*/ 3 w 649"/>
                  <a:gd name="T21" fmla="*/ 1 h 327"/>
                  <a:gd name="T22" fmla="*/ 2 w 649"/>
                  <a:gd name="T23" fmla="*/ 1 h 327"/>
                  <a:gd name="T24" fmla="*/ 1 w 649"/>
                  <a:gd name="T25" fmla="*/ 0 h 327"/>
                  <a:gd name="T26" fmla="*/ 0 w 649"/>
                  <a:gd name="T27" fmla="*/ 0 h 327"/>
                  <a:gd name="T28" fmla="*/ 0 w 649"/>
                  <a:gd name="T29" fmla="*/ 0 h 327"/>
                  <a:gd name="T30" fmla="*/ 0 w 649"/>
                  <a:gd name="T31" fmla="*/ 0 h 327"/>
                  <a:gd name="T32" fmla="*/ 0 w 649"/>
                  <a:gd name="T33" fmla="*/ 1 h 327"/>
                  <a:gd name="T34" fmla="*/ 0 w 649"/>
                  <a:gd name="T35" fmla="*/ 2 h 327"/>
                  <a:gd name="T36" fmla="*/ 1 w 649"/>
                  <a:gd name="T37" fmla="*/ 3 h 327"/>
                  <a:gd name="T38" fmla="*/ 3 w 649"/>
                  <a:gd name="T39" fmla="*/ 3 h 327"/>
                  <a:gd name="T40" fmla="*/ 4 w 649"/>
                  <a:gd name="T41" fmla="*/ 4 h 327"/>
                  <a:gd name="T42" fmla="*/ 6 w 649"/>
                  <a:gd name="T43" fmla="*/ 4 h 327"/>
                  <a:gd name="T44" fmla="*/ 7 w 649"/>
                  <a:gd name="T45" fmla="*/ 4 h 327"/>
                  <a:gd name="T46" fmla="*/ 8 w 649"/>
                  <a:gd name="T47" fmla="*/ 5 h 327"/>
                  <a:gd name="T48" fmla="*/ 10 w 649"/>
                  <a:gd name="T49" fmla="*/ 5 h 3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9"/>
                  <a:gd name="T76" fmla="*/ 0 h 327"/>
                  <a:gd name="T77" fmla="*/ 649 w 649"/>
                  <a:gd name="T78" fmla="*/ 327 h 3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9" h="327">
                    <a:moveTo>
                      <a:pt x="649" y="327"/>
                    </a:moveTo>
                    <a:lnTo>
                      <a:pt x="649" y="226"/>
                    </a:lnTo>
                    <a:lnTo>
                      <a:pt x="608" y="218"/>
                    </a:lnTo>
                    <a:lnTo>
                      <a:pt x="565" y="209"/>
                    </a:lnTo>
                    <a:lnTo>
                      <a:pt x="524" y="199"/>
                    </a:lnTo>
                    <a:lnTo>
                      <a:pt x="482" y="188"/>
                    </a:lnTo>
                    <a:lnTo>
                      <a:pt x="433" y="174"/>
                    </a:lnTo>
                    <a:lnTo>
                      <a:pt x="381" y="160"/>
                    </a:lnTo>
                    <a:lnTo>
                      <a:pt x="314" y="138"/>
                    </a:lnTo>
                    <a:lnTo>
                      <a:pt x="250" y="117"/>
                    </a:lnTo>
                    <a:lnTo>
                      <a:pt x="209" y="103"/>
                    </a:lnTo>
                    <a:lnTo>
                      <a:pt x="159" y="82"/>
                    </a:lnTo>
                    <a:lnTo>
                      <a:pt x="105" y="57"/>
                    </a:lnTo>
                    <a:lnTo>
                      <a:pt x="57" y="33"/>
                    </a:lnTo>
                    <a:lnTo>
                      <a:pt x="21" y="13"/>
                    </a:lnTo>
                    <a:lnTo>
                      <a:pt x="0" y="0"/>
                    </a:lnTo>
                    <a:lnTo>
                      <a:pt x="0" y="125"/>
                    </a:lnTo>
                    <a:lnTo>
                      <a:pt x="41" y="156"/>
                    </a:lnTo>
                    <a:lnTo>
                      <a:pt x="123" y="200"/>
                    </a:lnTo>
                    <a:lnTo>
                      <a:pt x="217" y="243"/>
                    </a:lnTo>
                    <a:lnTo>
                      <a:pt x="302" y="268"/>
                    </a:lnTo>
                    <a:lnTo>
                      <a:pt x="400" y="298"/>
                    </a:lnTo>
                    <a:lnTo>
                      <a:pt x="498" y="318"/>
                    </a:lnTo>
                    <a:lnTo>
                      <a:pt x="568" y="326"/>
                    </a:lnTo>
                    <a:lnTo>
                      <a:pt x="649" y="327"/>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fa-IR" smtClean="0">
                  <a:solidFill>
                    <a:srgbClr val="000000"/>
                  </a:solidFill>
                </a:endParaRPr>
              </a:p>
            </p:txBody>
          </p:sp>
          <p:sp>
            <p:nvSpPr>
              <p:cNvPr id="47127" name="Freeform 24"/>
              <p:cNvSpPr>
                <a:spLocks/>
              </p:cNvSpPr>
              <p:nvPr/>
            </p:nvSpPr>
            <p:spPr bwMode="auto">
              <a:xfrm>
                <a:off x="2971" y="2527"/>
                <a:ext cx="906" cy="499"/>
              </a:xfrm>
              <a:custGeom>
                <a:avLst/>
                <a:gdLst>
                  <a:gd name="T0" fmla="*/ 26 w 1813"/>
                  <a:gd name="T1" fmla="*/ 16 h 998"/>
                  <a:gd name="T2" fmla="*/ 25 w 1813"/>
                  <a:gd name="T3" fmla="*/ 16 h 998"/>
                  <a:gd name="T4" fmla="*/ 23 w 1813"/>
                  <a:gd name="T5" fmla="*/ 16 h 998"/>
                  <a:gd name="T6" fmla="*/ 21 w 1813"/>
                  <a:gd name="T7" fmla="*/ 16 h 998"/>
                  <a:gd name="T8" fmla="*/ 19 w 1813"/>
                  <a:gd name="T9" fmla="*/ 15 h 998"/>
                  <a:gd name="T10" fmla="*/ 17 w 1813"/>
                  <a:gd name="T11" fmla="*/ 15 h 998"/>
                  <a:gd name="T12" fmla="*/ 16 w 1813"/>
                  <a:gd name="T13" fmla="*/ 14 h 998"/>
                  <a:gd name="T14" fmla="*/ 14 w 1813"/>
                  <a:gd name="T15" fmla="*/ 13 h 998"/>
                  <a:gd name="T16" fmla="*/ 12 w 1813"/>
                  <a:gd name="T17" fmla="*/ 12 h 998"/>
                  <a:gd name="T18" fmla="*/ 11 w 1813"/>
                  <a:gd name="T19" fmla="*/ 11 h 998"/>
                  <a:gd name="T20" fmla="*/ 9 w 1813"/>
                  <a:gd name="T21" fmla="*/ 10 h 998"/>
                  <a:gd name="T22" fmla="*/ 8 w 1813"/>
                  <a:gd name="T23" fmla="*/ 9 h 998"/>
                  <a:gd name="T24" fmla="*/ 6 w 1813"/>
                  <a:gd name="T25" fmla="*/ 7 h 998"/>
                  <a:gd name="T26" fmla="*/ 5 w 1813"/>
                  <a:gd name="T27" fmla="*/ 6 h 998"/>
                  <a:gd name="T28" fmla="*/ 0 w 1813"/>
                  <a:gd name="T29" fmla="*/ 6 h 998"/>
                  <a:gd name="T30" fmla="*/ 2 w 1813"/>
                  <a:gd name="T31" fmla="*/ 6 h 998"/>
                  <a:gd name="T32" fmla="*/ 3 w 1813"/>
                  <a:gd name="T33" fmla="*/ 5 h 998"/>
                  <a:gd name="T34" fmla="*/ 4 w 1813"/>
                  <a:gd name="T35" fmla="*/ 4 h 998"/>
                  <a:gd name="T36" fmla="*/ 5 w 1813"/>
                  <a:gd name="T37" fmla="*/ 3 h 998"/>
                  <a:gd name="T38" fmla="*/ 6 w 1813"/>
                  <a:gd name="T39" fmla="*/ 2 h 998"/>
                  <a:gd name="T40" fmla="*/ 8 w 1813"/>
                  <a:gd name="T41" fmla="*/ 1 h 998"/>
                  <a:gd name="T42" fmla="*/ 8 w 1813"/>
                  <a:gd name="T43" fmla="*/ 1 h 998"/>
                  <a:gd name="T44" fmla="*/ 9 w 1813"/>
                  <a:gd name="T45" fmla="*/ 1 h 998"/>
                  <a:gd name="T46" fmla="*/ 11 w 1813"/>
                  <a:gd name="T47" fmla="*/ 2 h 998"/>
                  <a:gd name="T48" fmla="*/ 12 w 1813"/>
                  <a:gd name="T49" fmla="*/ 2 h 998"/>
                  <a:gd name="T50" fmla="*/ 13 w 1813"/>
                  <a:gd name="T51" fmla="*/ 3 h 998"/>
                  <a:gd name="T52" fmla="*/ 14 w 1813"/>
                  <a:gd name="T53" fmla="*/ 3 h 998"/>
                  <a:gd name="T54" fmla="*/ 15 w 1813"/>
                  <a:gd name="T55" fmla="*/ 3 h 998"/>
                  <a:gd name="T56" fmla="*/ 17 w 1813"/>
                  <a:gd name="T57" fmla="*/ 3 h 998"/>
                  <a:gd name="T58" fmla="*/ 18 w 1813"/>
                  <a:gd name="T59" fmla="*/ 4 h 998"/>
                  <a:gd name="T60" fmla="*/ 12 w 1813"/>
                  <a:gd name="T61" fmla="*/ 6 h 998"/>
                  <a:gd name="T62" fmla="*/ 14 w 1813"/>
                  <a:gd name="T63" fmla="*/ 8 h 998"/>
                  <a:gd name="T64" fmla="*/ 15 w 1813"/>
                  <a:gd name="T65" fmla="*/ 9 h 998"/>
                  <a:gd name="T66" fmla="*/ 16 w 1813"/>
                  <a:gd name="T67" fmla="*/ 10 h 998"/>
                  <a:gd name="T68" fmla="*/ 18 w 1813"/>
                  <a:gd name="T69" fmla="*/ 12 h 998"/>
                  <a:gd name="T70" fmla="*/ 19 w 1813"/>
                  <a:gd name="T71" fmla="*/ 13 h 998"/>
                  <a:gd name="T72" fmla="*/ 20 w 1813"/>
                  <a:gd name="T73" fmla="*/ 13 h 998"/>
                  <a:gd name="T74" fmla="*/ 21 w 1813"/>
                  <a:gd name="T75" fmla="*/ 14 h 998"/>
                  <a:gd name="T76" fmla="*/ 23 w 1813"/>
                  <a:gd name="T77" fmla="*/ 15 h 998"/>
                  <a:gd name="T78" fmla="*/ 25 w 1813"/>
                  <a:gd name="T79" fmla="*/ 15 h 998"/>
                  <a:gd name="T80" fmla="*/ 26 w 1813"/>
                  <a:gd name="T81" fmla="*/ 16 h 9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13"/>
                  <a:gd name="T124" fmla="*/ 0 h 998"/>
                  <a:gd name="T125" fmla="*/ 1813 w 1813"/>
                  <a:gd name="T126" fmla="*/ 998 h 9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13" h="998">
                    <a:moveTo>
                      <a:pt x="1813" y="989"/>
                    </a:moveTo>
                    <a:lnTo>
                      <a:pt x="1712" y="998"/>
                    </a:lnTo>
                    <a:lnTo>
                      <a:pt x="1664" y="998"/>
                    </a:lnTo>
                    <a:lnTo>
                      <a:pt x="1604" y="998"/>
                    </a:lnTo>
                    <a:lnTo>
                      <a:pt x="1548" y="993"/>
                    </a:lnTo>
                    <a:lnTo>
                      <a:pt x="1492" y="989"/>
                    </a:lnTo>
                    <a:lnTo>
                      <a:pt x="1437" y="982"/>
                    </a:lnTo>
                    <a:lnTo>
                      <a:pt x="1387" y="972"/>
                    </a:lnTo>
                    <a:lnTo>
                      <a:pt x="1332" y="961"/>
                    </a:lnTo>
                    <a:lnTo>
                      <a:pt x="1266" y="943"/>
                    </a:lnTo>
                    <a:lnTo>
                      <a:pt x="1207" y="921"/>
                    </a:lnTo>
                    <a:lnTo>
                      <a:pt x="1150" y="903"/>
                    </a:lnTo>
                    <a:lnTo>
                      <a:pt x="1088" y="878"/>
                    </a:lnTo>
                    <a:lnTo>
                      <a:pt x="1028" y="849"/>
                    </a:lnTo>
                    <a:lnTo>
                      <a:pt x="969" y="820"/>
                    </a:lnTo>
                    <a:lnTo>
                      <a:pt x="919" y="792"/>
                    </a:lnTo>
                    <a:lnTo>
                      <a:pt x="863" y="763"/>
                    </a:lnTo>
                    <a:lnTo>
                      <a:pt x="815" y="735"/>
                    </a:lnTo>
                    <a:lnTo>
                      <a:pt x="762" y="702"/>
                    </a:lnTo>
                    <a:lnTo>
                      <a:pt x="710" y="669"/>
                    </a:lnTo>
                    <a:lnTo>
                      <a:pt x="657" y="629"/>
                    </a:lnTo>
                    <a:lnTo>
                      <a:pt x="610" y="597"/>
                    </a:lnTo>
                    <a:lnTo>
                      <a:pt x="561" y="553"/>
                    </a:lnTo>
                    <a:lnTo>
                      <a:pt x="514" y="513"/>
                    </a:lnTo>
                    <a:lnTo>
                      <a:pt x="471" y="473"/>
                    </a:lnTo>
                    <a:lnTo>
                      <a:pt x="436" y="430"/>
                    </a:lnTo>
                    <a:lnTo>
                      <a:pt x="406" y="392"/>
                    </a:lnTo>
                    <a:lnTo>
                      <a:pt x="383" y="352"/>
                    </a:lnTo>
                    <a:lnTo>
                      <a:pt x="0" y="407"/>
                    </a:lnTo>
                    <a:lnTo>
                      <a:pt x="54" y="378"/>
                    </a:lnTo>
                    <a:lnTo>
                      <a:pt x="117" y="349"/>
                    </a:lnTo>
                    <a:lnTo>
                      <a:pt x="166" y="323"/>
                    </a:lnTo>
                    <a:lnTo>
                      <a:pt x="204" y="304"/>
                    </a:lnTo>
                    <a:lnTo>
                      <a:pt x="244" y="280"/>
                    </a:lnTo>
                    <a:lnTo>
                      <a:pt x="278" y="258"/>
                    </a:lnTo>
                    <a:lnTo>
                      <a:pt x="309" y="235"/>
                    </a:lnTo>
                    <a:lnTo>
                      <a:pt x="338" y="207"/>
                    </a:lnTo>
                    <a:lnTo>
                      <a:pt x="372" y="179"/>
                    </a:lnTo>
                    <a:lnTo>
                      <a:pt x="410" y="144"/>
                    </a:lnTo>
                    <a:lnTo>
                      <a:pt x="446" y="106"/>
                    </a:lnTo>
                    <a:lnTo>
                      <a:pt x="478" y="75"/>
                    </a:lnTo>
                    <a:lnTo>
                      <a:pt x="517" y="36"/>
                    </a:lnTo>
                    <a:lnTo>
                      <a:pt x="544" y="0"/>
                    </a:lnTo>
                    <a:lnTo>
                      <a:pt x="574" y="16"/>
                    </a:lnTo>
                    <a:lnTo>
                      <a:pt x="604" y="34"/>
                    </a:lnTo>
                    <a:lnTo>
                      <a:pt x="636" y="49"/>
                    </a:lnTo>
                    <a:lnTo>
                      <a:pt x="673" y="66"/>
                    </a:lnTo>
                    <a:lnTo>
                      <a:pt x="712" y="83"/>
                    </a:lnTo>
                    <a:lnTo>
                      <a:pt x="747" y="97"/>
                    </a:lnTo>
                    <a:lnTo>
                      <a:pt x="781" y="108"/>
                    </a:lnTo>
                    <a:lnTo>
                      <a:pt x="820" y="121"/>
                    </a:lnTo>
                    <a:lnTo>
                      <a:pt x="861" y="132"/>
                    </a:lnTo>
                    <a:lnTo>
                      <a:pt x="902" y="144"/>
                    </a:lnTo>
                    <a:lnTo>
                      <a:pt x="941" y="155"/>
                    </a:lnTo>
                    <a:lnTo>
                      <a:pt x="978" y="166"/>
                    </a:lnTo>
                    <a:lnTo>
                      <a:pt x="1019" y="173"/>
                    </a:lnTo>
                    <a:lnTo>
                      <a:pt x="1058" y="183"/>
                    </a:lnTo>
                    <a:lnTo>
                      <a:pt x="1094" y="191"/>
                    </a:lnTo>
                    <a:lnTo>
                      <a:pt x="1137" y="201"/>
                    </a:lnTo>
                    <a:lnTo>
                      <a:pt x="1196" y="208"/>
                    </a:lnTo>
                    <a:lnTo>
                      <a:pt x="799" y="283"/>
                    </a:lnTo>
                    <a:lnTo>
                      <a:pt x="825" y="341"/>
                    </a:lnTo>
                    <a:lnTo>
                      <a:pt x="856" y="385"/>
                    </a:lnTo>
                    <a:lnTo>
                      <a:pt x="912" y="466"/>
                    </a:lnTo>
                    <a:lnTo>
                      <a:pt x="945" y="502"/>
                    </a:lnTo>
                    <a:lnTo>
                      <a:pt x="978" y="539"/>
                    </a:lnTo>
                    <a:lnTo>
                      <a:pt x="1038" y="600"/>
                    </a:lnTo>
                    <a:lnTo>
                      <a:pt x="1074" y="637"/>
                    </a:lnTo>
                    <a:lnTo>
                      <a:pt x="1117" y="680"/>
                    </a:lnTo>
                    <a:lnTo>
                      <a:pt x="1157" y="713"/>
                    </a:lnTo>
                    <a:lnTo>
                      <a:pt x="1190" y="742"/>
                    </a:lnTo>
                    <a:lnTo>
                      <a:pt x="1223" y="770"/>
                    </a:lnTo>
                    <a:lnTo>
                      <a:pt x="1263" y="798"/>
                    </a:lnTo>
                    <a:lnTo>
                      <a:pt x="1306" y="827"/>
                    </a:lnTo>
                    <a:lnTo>
                      <a:pt x="1349" y="849"/>
                    </a:lnTo>
                    <a:lnTo>
                      <a:pt x="1391" y="874"/>
                    </a:lnTo>
                    <a:lnTo>
                      <a:pt x="1444" y="896"/>
                    </a:lnTo>
                    <a:lnTo>
                      <a:pt x="1492" y="914"/>
                    </a:lnTo>
                    <a:lnTo>
                      <a:pt x="1548" y="929"/>
                    </a:lnTo>
                    <a:lnTo>
                      <a:pt x="1601" y="943"/>
                    </a:lnTo>
                    <a:lnTo>
                      <a:pt x="1657" y="958"/>
                    </a:lnTo>
                    <a:lnTo>
                      <a:pt x="1716" y="969"/>
                    </a:lnTo>
                    <a:lnTo>
                      <a:pt x="1813" y="989"/>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fa-IR" smtClean="0">
                  <a:solidFill>
                    <a:srgbClr val="000000"/>
                  </a:solidFill>
                </a:endParaRPr>
              </a:p>
            </p:txBody>
          </p:sp>
        </p:grpSp>
        <p:grpSp>
          <p:nvGrpSpPr>
            <p:cNvPr id="47118" name="Group 31"/>
            <p:cNvGrpSpPr>
              <a:grpSpLocks/>
            </p:cNvGrpSpPr>
            <p:nvPr/>
          </p:nvGrpSpPr>
          <p:grpSpPr bwMode="auto">
            <a:xfrm>
              <a:off x="1944" y="2461"/>
              <a:ext cx="908" cy="554"/>
              <a:chOff x="1944" y="2461"/>
              <a:chExt cx="908" cy="554"/>
            </a:xfrm>
          </p:grpSpPr>
          <p:sp>
            <p:nvSpPr>
              <p:cNvPr id="47119" name="Freeform 26"/>
              <p:cNvSpPr>
                <a:spLocks/>
              </p:cNvSpPr>
              <p:nvPr/>
            </p:nvSpPr>
            <p:spPr bwMode="auto">
              <a:xfrm>
                <a:off x="2255" y="2567"/>
                <a:ext cx="197" cy="84"/>
              </a:xfrm>
              <a:custGeom>
                <a:avLst/>
                <a:gdLst>
                  <a:gd name="T0" fmla="*/ 0 w 392"/>
                  <a:gd name="T1" fmla="*/ 2 h 167"/>
                  <a:gd name="T2" fmla="*/ 0 w 392"/>
                  <a:gd name="T3" fmla="*/ 0 h 167"/>
                  <a:gd name="T4" fmla="*/ 7 w 392"/>
                  <a:gd name="T5" fmla="*/ 2 h 167"/>
                  <a:gd name="T6" fmla="*/ 7 w 392"/>
                  <a:gd name="T7" fmla="*/ 2 h 167"/>
                  <a:gd name="T8" fmla="*/ 6 w 392"/>
                  <a:gd name="T9" fmla="*/ 3 h 167"/>
                  <a:gd name="T10" fmla="*/ 0 w 392"/>
                  <a:gd name="T11" fmla="*/ 2 h 167"/>
                  <a:gd name="T12" fmla="*/ 0 60000 65536"/>
                  <a:gd name="T13" fmla="*/ 0 60000 65536"/>
                  <a:gd name="T14" fmla="*/ 0 60000 65536"/>
                  <a:gd name="T15" fmla="*/ 0 60000 65536"/>
                  <a:gd name="T16" fmla="*/ 0 60000 65536"/>
                  <a:gd name="T17" fmla="*/ 0 60000 65536"/>
                  <a:gd name="T18" fmla="*/ 0 w 392"/>
                  <a:gd name="T19" fmla="*/ 0 h 167"/>
                  <a:gd name="T20" fmla="*/ 392 w 392"/>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392" h="167">
                    <a:moveTo>
                      <a:pt x="0" y="98"/>
                    </a:moveTo>
                    <a:lnTo>
                      <a:pt x="0" y="0"/>
                    </a:lnTo>
                    <a:lnTo>
                      <a:pt x="392" y="76"/>
                    </a:lnTo>
                    <a:lnTo>
                      <a:pt x="386" y="121"/>
                    </a:lnTo>
                    <a:lnTo>
                      <a:pt x="359" y="167"/>
                    </a:lnTo>
                    <a:lnTo>
                      <a:pt x="0" y="98"/>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fa-IR" smtClean="0">
                  <a:solidFill>
                    <a:srgbClr val="000000"/>
                  </a:solidFill>
                </a:endParaRPr>
              </a:p>
            </p:txBody>
          </p:sp>
          <p:sp>
            <p:nvSpPr>
              <p:cNvPr id="47120" name="Freeform 27"/>
              <p:cNvSpPr>
                <a:spLocks/>
              </p:cNvSpPr>
              <p:nvPr/>
            </p:nvSpPr>
            <p:spPr bwMode="auto">
              <a:xfrm>
                <a:off x="2662" y="2635"/>
                <a:ext cx="189" cy="80"/>
              </a:xfrm>
              <a:custGeom>
                <a:avLst/>
                <a:gdLst>
                  <a:gd name="T0" fmla="*/ 6 w 378"/>
                  <a:gd name="T1" fmla="*/ 2 h 161"/>
                  <a:gd name="T2" fmla="*/ 6 w 378"/>
                  <a:gd name="T3" fmla="*/ 1 h 161"/>
                  <a:gd name="T4" fmla="*/ 0 w 378"/>
                  <a:gd name="T5" fmla="*/ 0 h 161"/>
                  <a:gd name="T6" fmla="*/ 0 w 378"/>
                  <a:gd name="T7" fmla="*/ 1 h 161"/>
                  <a:gd name="T8" fmla="*/ 6 w 378"/>
                  <a:gd name="T9" fmla="*/ 2 h 161"/>
                  <a:gd name="T10" fmla="*/ 0 60000 65536"/>
                  <a:gd name="T11" fmla="*/ 0 60000 65536"/>
                  <a:gd name="T12" fmla="*/ 0 60000 65536"/>
                  <a:gd name="T13" fmla="*/ 0 60000 65536"/>
                  <a:gd name="T14" fmla="*/ 0 60000 65536"/>
                  <a:gd name="T15" fmla="*/ 0 w 378"/>
                  <a:gd name="T16" fmla="*/ 0 h 161"/>
                  <a:gd name="T17" fmla="*/ 378 w 378"/>
                  <a:gd name="T18" fmla="*/ 161 h 161"/>
                </a:gdLst>
                <a:ahLst/>
                <a:cxnLst>
                  <a:cxn ang="T10">
                    <a:pos x="T0" y="T1"/>
                  </a:cxn>
                  <a:cxn ang="T11">
                    <a:pos x="T2" y="T3"/>
                  </a:cxn>
                  <a:cxn ang="T12">
                    <a:pos x="T4" y="T5"/>
                  </a:cxn>
                  <a:cxn ang="T13">
                    <a:pos x="T6" y="T7"/>
                  </a:cxn>
                  <a:cxn ang="T14">
                    <a:pos x="T8" y="T9"/>
                  </a:cxn>
                </a:cxnLst>
                <a:rect l="T15" t="T16" r="T17" b="T18"/>
                <a:pathLst>
                  <a:path w="378" h="161">
                    <a:moveTo>
                      <a:pt x="378" y="161"/>
                    </a:moveTo>
                    <a:lnTo>
                      <a:pt x="377" y="70"/>
                    </a:lnTo>
                    <a:lnTo>
                      <a:pt x="0" y="0"/>
                    </a:lnTo>
                    <a:lnTo>
                      <a:pt x="0" y="115"/>
                    </a:lnTo>
                    <a:lnTo>
                      <a:pt x="378" y="161"/>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fa-IR" smtClean="0">
                  <a:solidFill>
                    <a:srgbClr val="000000"/>
                  </a:solidFill>
                </a:endParaRPr>
              </a:p>
            </p:txBody>
          </p:sp>
          <p:grpSp>
            <p:nvGrpSpPr>
              <p:cNvPr id="47121" name="Group 30"/>
              <p:cNvGrpSpPr>
                <a:grpSpLocks/>
              </p:cNvGrpSpPr>
              <p:nvPr/>
            </p:nvGrpSpPr>
            <p:grpSpPr bwMode="auto">
              <a:xfrm>
                <a:off x="1944" y="2461"/>
                <a:ext cx="908" cy="554"/>
                <a:chOff x="1944" y="2461"/>
                <a:chExt cx="908" cy="554"/>
              </a:xfrm>
            </p:grpSpPr>
            <p:sp>
              <p:nvSpPr>
                <p:cNvPr id="47122" name="Freeform 28"/>
                <p:cNvSpPr>
                  <a:spLocks/>
                </p:cNvSpPr>
                <p:nvPr/>
              </p:nvSpPr>
              <p:spPr bwMode="auto">
                <a:xfrm>
                  <a:off x="1944" y="2513"/>
                  <a:ext cx="907" cy="502"/>
                </a:xfrm>
                <a:custGeom>
                  <a:avLst/>
                  <a:gdLst>
                    <a:gd name="T0" fmla="*/ 2 w 1814"/>
                    <a:gd name="T1" fmla="*/ 16 h 1004"/>
                    <a:gd name="T2" fmla="*/ 4 w 1814"/>
                    <a:gd name="T3" fmla="*/ 16 h 1004"/>
                    <a:gd name="T4" fmla="*/ 6 w 1814"/>
                    <a:gd name="T5" fmla="*/ 16 h 1004"/>
                    <a:gd name="T6" fmla="*/ 7 w 1814"/>
                    <a:gd name="T7" fmla="*/ 16 h 1004"/>
                    <a:gd name="T8" fmla="*/ 9 w 1814"/>
                    <a:gd name="T9" fmla="*/ 15 h 1004"/>
                    <a:gd name="T10" fmla="*/ 11 w 1814"/>
                    <a:gd name="T11" fmla="*/ 15 h 1004"/>
                    <a:gd name="T12" fmla="*/ 13 w 1814"/>
                    <a:gd name="T13" fmla="*/ 14 h 1004"/>
                    <a:gd name="T14" fmla="*/ 14 w 1814"/>
                    <a:gd name="T15" fmla="*/ 13 h 1004"/>
                    <a:gd name="T16" fmla="*/ 16 w 1814"/>
                    <a:gd name="T17" fmla="*/ 12 h 1004"/>
                    <a:gd name="T18" fmla="*/ 18 w 1814"/>
                    <a:gd name="T19" fmla="*/ 11 h 1004"/>
                    <a:gd name="T20" fmla="*/ 19 w 1814"/>
                    <a:gd name="T21" fmla="*/ 10 h 1004"/>
                    <a:gd name="T22" fmla="*/ 21 w 1814"/>
                    <a:gd name="T23" fmla="*/ 9 h 1004"/>
                    <a:gd name="T24" fmla="*/ 22 w 1814"/>
                    <a:gd name="T25" fmla="*/ 7 h 1004"/>
                    <a:gd name="T26" fmla="*/ 23 w 1814"/>
                    <a:gd name="T27" fmla="*/ 6 h 1004"/>
                    <a:gd name="T28" fmla="*/ 28 w 1814"/>
                    <a:gd name="T29" fmla="*/ 6 h 1004"/>
                    <a:gd name="T30" fmla="*/ 26 w 1814"/>
                    <a:gd name="T31" fmla="*/ 6 h 1004"/>
                    <a:gd name="T32" fmla="*/ 25 w 1814"/>
                    <a:gd name="T33" fmla="*/ 5 h 1004"/>
                    <a:gd name="T34" fmla="*/ 24 w 1814"/>
                    <a:gd name="T35" fmla="*/ 4 h 1004"/>
                    <a:gd name="T36" fmla="*/ 23 w 1814"/>
                    <a:gd name="T37" fmla="*/ 3 h 1004"/>
                    <a:gd name="T38" fmla="*/ 22 w 1814"/>
                    <a:gd name="T39" fmla="*/ 2 h 1004"/>
                    <a:gd name="T40" fmla="*/ 21 w 1814"/>
                    <a:gd name="T41" fmla="*/ 1 h 1004"/>
                    <a:gd name="T42" fmla="*/ 20 w 1814"/>
                    <a:gd name="T43" fmla="*/ 1 h 1004"/>
                    <a:gd name="T44" fmla="*/ 19 w 1814"/>
                    <a:gd name="T45" fmla="*/ 1 h 1004"/>
                    <a:gd name="T46" fmla="*/ 18 w 1814"/>
                    <a:gd name="T47" fmla="*/ 2 h 1004"/>
                    <a:gd name="T48" fmla="*/ 17 w 1814"/>
                    <a:gd name="T49" fmla="*/ 2 h 1004"/>
                    <a:gd name="T50" fmla="*/ 15 w 1814"/>
                    <a:gd name="T51" fmla="*/ 2 h 1004"/>
                    <a:gd name="T52" fmla="*/ 14 w 1814"/>
                    <a:gd name="T53" fmla="*/ 3 h 1004"/>
                    <a:gd name="T54" fmla="*/ 13 w 1814"/>
                    <a:gd name="T55" fmla="*/ 3 h 1004"/>
                    <a:gd name="T56" fmla="*/ 12 w 1814"/>
                    <a:gd name="T57" fmla="*/ 3 h 1004"/>
                    <a:gd name="T58" fmla="*/ 10 w 1814"/>
                    <a:gd name="T59" fmla="*/ 4 h 1004"/>
                    <a:gd name="T60" fmla="*/ 15 w 1814"/>
                    <a:gd name="T61" fmla="*/ 6 h 1004"/>
                    <a:gd name="T62" fmla="*/ 14 w 1814"/>
                    <a:gd name="T63" fmla="*/ 8 h 1004"/>
                    <a:gd name="T64" fmla="*/ 14 w 1814"/>
                    <a:gd name="T65" fmla="*/ 9 h 1004"/>
                    <a:gd name="T66" fmla="*/ 12 w 1814"/>
                    <a:gd name="T67" fmla="*/ 10 h 1004"/>
                    <a:gd name="T68" fmla="*/ 10 w 1814"/>
                    <a:gd name="T69" fmla="*/ 12 h 1004"/>
                    <a:gd name="T70" fmla="*/ 9 w 1814"/>
                    <a:gd name="T71" fmla="*/ 13 h 1004"/>
                    <a:gd name="T72" fmla="*/ 7 w 1814"/>
                    <a:gd name="T73" fmla="*/ 13 h 1004"/>
                    <a:gd name="T74" fmla="*/ 6 w 1814"/>
                    <a:gd name="T75" fmla="*/ 14 h 1004"/>
                    <a:gd name="T76" fmla="*/ 3 w 1814"/>
                    <a:gd name="T77" fmla="*/ 15 h 1004"/>
                    <a:gd name="T78" fmla="*/ 0 w 1814"/>
                    <a:gd name="T79" fmla="*/ 15 h 10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14"/>
                    <a:gd name="T121" fmla="*/ 0 h 1004"/>
                    <a:gd name="T122" fmla="*/ 1814 w 1814"/>
                    <a:gd name="T123" fmla="*/ 1004 h 10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14" h="1004">
                      <a:moveTo>
                        <a:pt x="1" y="998"/>
                      </a:moveTo>
                      <a:lnTo>
                        <a:pt x="103" y="1004"/>
                      </a:lnTo>
                      <a:lnTo>
                        <a:pt x="152" y="1004"/>
                      </a:lnTo>
                      <a:lnTo>
                        <a:pt x="212" y="1004"/>
                      </a:lnTo>
                      <a:lnTo>
                        <a:pt x="268" y="1001"/>
                      </a:lnTo>
                      <a:lnTo>
                        <a:pt x="323" y="998"/>
                      </a:lnTo>
                      <a:lnTo>
                        <a:pt x="379" y="992"/>
                      </a:lnTo>
                      <a:lnTo>
                        <a:pt x="429" y="981"/>
                      </a:lnTo>
                      <a:lnTo>
                        <a:pt x="484" y="969"/>
                      </a:lnTo>
                      <a:lnTo>
                        <a:pt x="550" y="952"/>
                      </a:lnTo>
                      <a:lnTo>
                        <a:pt x="610" y="929"/>
                      </a:lnTo>
                      <a:lnTo>
                        <a:pt x="666" y="910"/>
                      </a:lnTo>
                      <a:lnTo>
                        <a:pt x="729" y="884"/>
                      </a:lnTo>
                      <a:lnTo>
                        <a:pt x="788" y="855"/>
                      </a:lnTo>
                      <a:lnTo>
                        <a:pt x="848" y="826"/>
                      </a:lnTo>
                      <a:lnTo>
                        <a:pt x="897" y="797"/>
                      </a:lnTo>
                      <a:lnTo>
                        <a:pt x="955" y="768"/>
                      </a:lnTo>
                      <a:lnTo>
                        <a:pt x="1001" y="740"/>
                      </a:lnTo>
                      <a:lnTo>
                        <a:pt x="1054" y="707"/>
                      </a:lnTo>
                      <a:lnTo>
                        <a:pt x="1107" y="673"/>
                      </a:lnTo>
                      <a:lnTo>
                        <a:pt x="1160" y="632"/>
                      </a:lnTo>
                      <a:lnTo>
                        <a:pt x="1206" y="599"/>
                      </a:lnTo>
                      <a:lnTo>
                        <a:pt x="1255" y="554"/>
                      </a:lnTo>
                      <a:lnTo>
                        <a:pt x="1302" y="515"/>
                      </a:lnTo>
                      <a:lnTo>
                        <a:pt x="1345" y="475"/>
                      </a:lnTo>
                      <a:lnTo>
                        <a:pt x="1380" y="430"/>
                      </a:lnTo>
                      <a:lnTo>
                        <a:pt x="1410" y="392"/>
                      </a:lnTo>
                      <a:lnTo>
                        <a:pt x="1433" y="351"/>
                      </a:lnTo>
                      <a:lnTo>
                        <a:pt x="1814" y="406"/>
                      </a:lnTo>
                      <a:lnTo>
                        <a:pt x="1756" y="376"/>
                      </a:lnTo>
                      <a:lnTo>
                        <a:pt x="1709" y="351"/>
                      </a:lnTo>
                      <a:lnTo>
                        <a:pt x="1653" y="326"/>
                      </a:lnTo>
                      <a:lnTo>
                        <a:pt x="1611" y="299"/>
                      </a:lnTo>
                      <a:lnTo>
                        <a:pt x="1575" y="275"/>
                      </a:lnTo>
                      <a:lnTo>
                        <a:pt x="1542" y="255"/>
                      </a:lnTo>
                      <a:lnTo>
                        <a:pt x="1510" y="229"/>
                      </a:lnTo>
                      <a:lnTo>
                        <a:pt x="1478" y="205"/>
                      </a:lnTo>
                      <a:lnTo>
                        <a:pt x="1444" y="175"/>
                      </a:lnTo>
                      <a:lnTo>
                        <a:pt x="1406" y="140"/>
                      </a:lnTo>
                      <a:lnTo>
                        <a:pt x="1367" y="105"/>
                      </a:lnTo>
                      <a:lnTo>
                        <a:pt x="1335" y="70"/>
                      </a:lnTo>
                      <a:lnTo>
                        <a:pt x="1299" y="31"/>
                      </a:lnTo>
                      <a:lnTo>
                        <a:pt x="1272" y="0"/>
                      </a:lnTo>
                      <a:lnTo>
                        <a:pt x="1242" y="11"/>
                      </a:lnTo>
                      <a:lnTo>
                        <a:pt x="1212" y="29"/>
                      </a:lnTo>
                      <a:lnTo>
                        <a:pt x="1180" y="43"/>
                      </a:lnTo>
                      <a:lnTo>
                        <a:pt x="1143" y="62"/>
                      </a:lnTo>
                      <a:lnTo>
                        <a:pt x="1104" y="80"/>
                      </a:lnTo>
                      <a:lnTo>
                        <a:pt x="1069" y="92"/>
                      </a:lnTo>
                      <a:lnTo>
                        <a:pt x="1035" y="103"/>
                      </a:lnTo>
                      <a:lnTo>
                        <a:pt x="996" y="117"/>
                      </a:lnTo>
                      <a:lnTo>
                        <a:pt x="957" y="127"/>
                      </a:lnTo>
                      <a:lnTo>
                        <a:pt x="914" y="140"/>
                      </a:lnTo>
                      <a:lnTo>
                        <a:pt x="875" y="151"/>
                      </a:lnTo>
                      <a:lnTo>
                        <a:pt x="838" y="162"/>
                      </a:lnTo>
                      <a:lnTo>
                        <a:pt x="797" y="169"/>
                      </a:lnTo>
                      <a:lnTo>
                        <a:pt x="758" y="179"/>
                      </a:lnTo>
                      <a:lnTo>
                        <a:pt x="722" y="188"/>
                      </a:lnTo>
                      <a:lnTo>
                        <a:pt x="679" y="198"/>
                      </a:lnTo>
                      <a:lnTo>
                        <a:pt x="621" y="206"/>
                      </a:lnTo>
                      <a:lnTo>
                        <a:pt x="1017" y="282"/>
                      </a:lnTo>
                      <a:lnTo>
                        <a:pt x="991" y="340"/>
                      </a:lnTo>
                      <a:lnTo>
                        <a:pt x="961" y="384"/>
                      </a:lnTo>
                      <a:lnTo>
                        <a:pt x="904" y="466"/>
                      </a:lnTo>
                      <a:lnTo>
                        <a:pt x="871" y="504"/>
                      </a:lnTo>
                      <a:lnTo>
                        <a:pt x="838" y="541"/>
                      </a:lnTo>
                      <a:lnTo>
                        <a:pt x="791" y="587"/>
                      </a:lnTo>
                      <a:lnTo>
                        <a:pt x="742" y="638"/>
                      </a:lnTo>
                      <a:lnTo>
                        <a:pt x="692" y="674"/>
                      </a:lnTo>
                      <a:lnTo>
                        <a:pt x="626" y="725"/>
                      </a:lnTo>
                      <a:lnTo>
                        <a:pt x="570" y="757"/>
                      </a:lnTo>
                      <a:lnTo>
                        <a:pt x="517" y="789"/>
                      </a:lnTo>
                      <a:lnTo>
                        <a:pt x="471" y="815"/>
                      </a:lnTo>
                      <a:lnTo>
                        <a:pt x="439" y="832"/>
                      </a:lnTo>
                      <a:lnTo>
                        <a:pt x="379" y="850"/>
                      </a:lnTo>
                      <a:lnTo>
                        <a:pt x="326" y="868"/>
                      </a:lnTo>
                      <a:lnTo>
                        <a:pt x="268" y="890"/>
                      </a:lnTo>
                      <a:lnTo>
                        <a:pt x="185" y="904"/>
                      </a:lnTo>
                      <a:lnTo>
                        <a:pt x="122" y="915"/>
                      </a:lnTo>
                      <a:lnTo>
                        <a:pt x="0" y="919"/>
                      </a:lnTo>
                      <a:lnTo>
                        <a:pt x="1" y="998"/>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fa-IR" smtClean="0">
                    <a:solidFill>
                      <a:srgbClr val="000000"/>
                    </a:solidFill>
                  </a:endParaRPr>
                </a:p>
              </p:txBody>
            </p:sp>
            <p:sp>
              <p:nvSpPr>
                <p:cNvPr id="47123" name="Freeform 29"/>
                <p:cNvSpPr>
                  <a:spLocks/>
                </p:cNvSpPr>
                <p:nvPr/>
              </p:nvSpPr>
              <p:spPr bwMode="auto">
                <a:xfrm>
                  <a:off x="1945" y="2461"/>
                  <a:ext cx="907" cy="518"/>
                </a:xfrm>
                <a:custGeom>
                  <a:avLst/>
                  <a:gdLst>
                    <a:gd name="T0" fmla="*/ 2 w 1814"/>
                    <a:gd name="T1" fmla="*/ 17 h 1035"/>
                    <a:gd name="T2" fmla="*/ 4 w 1814"/>
                    <a:gd name="T3" fmla="*/ 17 h 1035"/>
                    <a:gd name="T4" fmla="*/ 6 w 1814"/>
                    <a:gd name="T5" fmla="*/ 17 h 1035"/>
                    <a:gd name="T6" fmla="*/ 7 w 1814"/>
                    <a:gd name="T7" fmla="*/ 16 h 1035"/>
                    <a:gd name="T8" fmla="*/ 9 w 1814"/>
                    <a:gd name="T9" fmla="*/ 16 h 1035"/>
                    <a:gd name="T10" fmla="*/ 11 w 1814"/>
                    <a:gd name="T11" fmla="*/ 15 h 1035"/>
                    <a:gd name="T12" fmla="*/ 13 w 1814"/>
                    <a:gd name="T13" fmla="*/ 14 h 1035"/>
                    <a:gd name="T14" fmla="*/ 14 w 1814"/>
                    <a:gd name="T15" fmla="*/ 13 h 1035"/>
                    <a:gd name="T16" fmla="*/ 16 w 1814"/>
                    <a:gd name="T17" fmla="*/ 12 h 1035"/>
                    <a:gd name="T18" fmla="*/ 18 w 1814"/>
                    <a:gd name="T19" fmla="*/ 11 h 1035"/>
                    <a:gd name="T20" fmla="*/ 19 w 1814"/>
                    <a:gd name="T21" fmla="*/ 10 h 1035"/>
                    <a:gd name="T22" fmla="*/ 21 w 1814"/>
                    <a:gd name="T23" fmla="*/ 9 h 1035"/>
                    <a:gd name="T24" fmla="*/ 22 w 1814"/>
                    <a:gd name="T25" fmla="*/ 7 h 1035"/>
                    <a:gd name="T26" fmla="*/ 23 w 1814"/>
                    <a:gd name="T27" fmla="*/ 6 h 1035"/>
                    <a:gd name="T28" fmla="*/ 28 w 1814"/>
                    <a:gd name="T29" fmla="*/ 7 h 1035"/>
                    <a:gd name="T30" fmla="*/ 26 w 1814"/>
                    <a:gd name="T31" fmla="*/ 6 h 1035"/>
                    <a:gd name="T32" fmla="*/ 25 w 1814"/>
                    <a:gd name="T33" fmla="*/ 5 h 1035"/>
                    <a:gd name="T34" fmla="*/ 24 w 1814"/>
                    <a:gd name="T35" fmla="*/ 4 h 1035"/>
                    <a:gd name="T36" fmla="*/ 23 w 1814"/>
                    <a:gd name="T37" fmla="*/ 3 h 1035"/>
                    <a:gd name="T38" fmla="*/ 22 w 1814"/>
                    <a:gd name="T39" fmla="*/ 2 h 1035"/>
                    <a:gd name="T40" fmla="*/ 21 w 1814"/>
                    <a:gd name="T41" fmla="*/ 1 h 1035"/>
                    <a:gd name="T42" fmla="*/ 20 w 1814"/>
                    <a:gd name="T43" fmla="*/ 1 h 1035"/>
                    <a:gd name="T44" fmla="*/ 19 w 1814"/>
                    <a:gd name="T45" fmla="*/ 1 h 1035"/>
                    <a:gd name="T46" fmla="*/ 18 w 1814"/>
                    <a:gd name="T47" fmla="*/ 2 h 1035"/>
                    <a:gd name="T48" fmla="*/ 17 w 1814"/>
                    <a:gd name="T49" fmla="*/ 2 h 1035"/>
                    <a:gd name="T50" fmla="*/ 15 w 1814"/>
                    <a:gd name="T51" fmla="*/ 3 h 1035"/>
                    <a:gd name="T52" fmla="*/ 14 w 1814"/>
                    <a:gd name="T53" fmla="*/ 3 h 1035"/>
                    <a:gd name="T54" fmla="*/ 13 w 1814"/>
                    <a:gd name="T55" fmla="*/ 3 h 1035"/>
                    <a:gd name="T56" fmla="*/ 12 w 1814"/>
                    <a:gd name="T57" fmla="*/ 4 h 1035"/>
                    <a:gd name="T58" fmla="*/ 10 w 1814"/>
                    <a:gd name="T59" fmla="*/ 4 h 1035"/>
                    <a:gd name="T60" fmla="*/ 15 w 1814"/>
                    <a:gd name="T61" fmla="*/ 6 h 1035"/>
                    <a:gd name="T62" fmla="*/ 14 w 1814"/>
                    <a:gd name="T63" fmla="*/ 8 h 1035"/>
                    <a:gd name="T64" fmla="*/ 14 w 1814"/>
                    <a:gd name="T65" fmla="*/ 9 h 1035"/>
                    <a:gd name="T66" fmla="*/ 12 w 1814"/>
                    <a:gd name="T67" fmla="*/ 11 h 1035"/>
                    <a:gd name="T68" fmla="*/ 11 w 1814"/>
                    <a:gd name="T69" fmla="*/ 12 h 1035"/>
                    <a:gd name="T70" fmla="*/ 10 w 1814"/>
                    <a:gd name="T71" fmla="*/ 13 h 1035"/>
                    <a:gd name="T72" fmla="*/ 8 w 1814"/>
                    <a:gd name="T73" fmla="*/ 14 h 1035"/>
                    <a:gd name="T74" fmla="*/ 7 w 1814"/>
                    <a:gd name="T75" fmla="*/ 15 h 1035"/>
                    <a:gd name="T76" fmla="*/ 6 w 1814"/>
                    <a:gd name="T77" fmla="*/ 15 h 1035"/>
                    <a:gd name="T78" fmla="*/ 4 w 1814"/>
                    <a:gd name="T79" fmla="*/ 16 h 1035"/>
                    <a:gd name="T80" fmla="*/ 2 w 1814"/>
                    <a:gd name="T81" fmla="*/ 16 h 10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14"/>
                    <a:gd name="T124" fmla="*/ 0 h 1035"/>
                    <a:gd name="T125" fmla="*/ 1814 w 1814"/>
                    <a:gd name="T126" fmla="*/ 1035 h 10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14" h="1035">
                      <a:moveTo>
                        <a:pt x="0" y="1028"/>
                      </a:moveTo>
                      <a:lnTo>
                        <a:pt x="101" y="1035"/>
                      </a:lnTo>
                      <a:lnTo>
                        <a:pt x="150" y="1035"/>
                      </a:lnTo>
                      <a:lnTo>
                        <a:pt x="210" y="1035"/>
                      </a:lnTo>
                      <a:lnTo>
                        <a:pt x="266" y="1031"/>
                      </a:lnTo>
                      <a:lnTo>
                        <a:pt x="321" y="1028"/>
                      </a:lnTo>
                      <a:lnTo>
                        <a:pt x="377" y="1021"/>
                      </a:lnTo>
                      <a:lnTo>
                        <a:pt x="427" y="1010"/>
                      </a:lnTo>
                      <a:lnTo>
                        <a:pt x="482" y="997"/>
                      </a:lnTo>
                      <a:lnTo>
                        <a:pt x="548" y="979"/>
                      </a:lnTo>
                      <a:lnTo>
                        <a:pt x="608" y="956"/>
                      </a:lnTo>
                      <a:lnTo>
                        <a:pt x="664" y="937"/>
                      </a:lnTo>
                      <a:lnTo>
                        <a:pt x="727" y="912"/>
                      </a:lnTo>
                      <a:lnTo>
                        <a:pt x="786" y="881"/>
                      </a:lnTo>
                      <a:lnTo>
                        <a:pt x="846" y="851"/>
                      </a:lnTo>
                      <a:lnTo>
                        <a:pt x="895" y="821"/>
                      </a:lnTo>
                      <a:lnTo>
                        <a:pt x="952" y="790"/>
                      </a:lnTo>
                      <a:lnTo>
                        <a:pt x="999" y="761"/>
                      </a:lnTo>
                      <a:lnTo>
                        <a:pt x="1052" y="727"/>
                      </a:lnTo>
                      <a:lnTo>
                        <a:pt x="1105" y="694"/>
                      </a:lnTo>
                      <a:lnTo>
                        <a:pt x="1157" y="651"/>
                      </a:lnTo>
                      <a:lnTo>
                        <a:pt x="1204" y="617"/>
                      </a:lnTo>
                      <a:lnTo>
                        <a:pt x="1253" y="571"/>
                      </a:lnTo>
                      <a:lnTo>
                        <a:pt x="1300" y="530"/>
                      </a:lnTo>
                      <a:lnTo>
                        <a:pt x="1343" y="488"/>
                      </a:lnTo>
                      <a:lnTo>
                        <a:pt x="1378" y="442"/>
                      </a:lnTo>
                      <a:lnTo>
                        <a:pt x="1408" y="404"/>
                      </a:lnTo>
                      <a:lnTo>
                        <a:pt x="1431" y="362"/>
                      </a:lnTo>
                      <a:lnTo>
                        <a:pt x="1814" y="418"/>
                      </a:lnTo>
                      <a:lnTo>
                        <a:pt x="1754" y="388"/>
                      </a:lnTo>
                      <a:lnTo>
                        <a:pt x="1707" y="362"/>
                      </a:lnTo>
                      <a:lnTo>
                        <a:pt x="1651" y="335"/>
                      </a:lnTo>
                      <a:lnTo>
                        <a:pt x="1609" y="309"/>
                      </a:lnTo>
                      <a:lnTo>
                        <a:pt x="1573" y="283"/>
                      </a:lnTo>
                      <a:lnTo>
                        <a:pt x="1540" y="264"/>
                      </a:lnTo>
                      <a:lnTo>
                        <a:pt x="1508" y="236"/>
                      </a:lnTo>
                      <a:lnTo>
                        <a:pt x="1476" y="210"/>
                      </a:lnTo>
                      <a:lnTo>
                        <a:pt x="1442" y="181"/>
                      </a:lnTo>
                      <a:lnTo>
                        <a:pt x="1404" y="145"/>
                      </a:lnTo>
                      <a:lnTo>
                        <a:pt x="1365" y="110"/>
                      </a:lnTo>
                      <a:lnTo>
                        <a:pt x="1333" y="74"/>
                      </a:lnTo>
                      <a:lnTo>
                        <a:pt x="1297" y="34"/>
                      </a:lnTo>
                      <a:lnTo>
                        <a:pt x="1270" y="0"/>
                      </a:lnTo>
                      <a:lnTo>
                        <a:pt x="1240" y="12"/>
                      </a:lnTo>
                      <a:lnTo>
                        <a:pt x="1210" y="31"/>
                      </a:lnTo>
                      <a:lnTo>
                        <a:pt x="1178" y="47"/>
                      </a:lnTo>
                      <a:lnTo>
                        <a:pt x="1141" y="65"/>
                      </a:lnTo>
                      <a:lnTo>
                        <a:pt x="1102" y="83"/>
                      </a:lnTo>
                      <a:lnTo>
                        <a:pt x="1067" y="97"/>
                      </a:lnTo>
                      <a:lnTo>
                        <a:pt x="1033" y="108"/>
                      </a:lnTo>
                      <a:lnTo>
                        <a:pt x="994" y="121"/>
                      </a:lnTo>
                      <a:lnTo>
                        <a:pt x="955" y="132"/>
                      </a:lnTo>
                      <a:lnTo>
                        <a:pt x="912" y="145"/>
                      </a:lnTo>
                      <a:lnTo>
                        <a:pt x="873" y="156"/>
                      </a:lnTo>
                      <a:lnTo>
                        <a:pt x="836" y="167"/>
                      </a:lnTo>
                      <a:lnTo>
                        <a:pt x="795" y="175"/>
                      </a:lnTo>
                      <a:lnTo>
                        <a:pt x="756" y="185"/>
                      </a:lnTo>
                      <a:lnTo>
                        <a:pt x="720" y="193"/>
                      </a:lnTo>
                      <a:lnTo>
                        <a:pt x="677" y="204"/>
                      </a:lnTo>
                      <a:lnTo>
                        <a:pt x="621" y="212"/>
                      </a:lnTo>
                      <a:lnTo>
                        <a:pt x="1015" y="290"/>
                      </a:lnTo>
                      <a:lnTo>
                        <a:pt x="989" y="351"/>
                      </a:lnTo>
                      <a:lnTo>
                        <a:pt x="959" y="396"/>
                      </a:lnTo>
                      <a:lnTo>
                        <a:pt x="902" y="479"/>
                      </a:lnTo>
                      <a:lnTo>
                        <a:pt x="869" y="519"/>
                      </a:lnTo>
                      <a:lnTo>
                        <a:pt x="836" y="557"/>
                      </a:lnTo>
                      <a:lnTo>
                        <a:pt x="776" y="621"/>
                      </a:lnTo>
                      <a:lnTo>
                        <a:pt x="740" y="658"/>
                      </a:lnTo>
                      <a:lnTo>
                        <a:pt x="697" y="704"/>
                      </a:lnTo>
                      <a:lnTo>
                        <a:pt x="657" y="738"/>
                      </a:lnTo>
                      <a:lnTo>
                        <a:pt x="624" y="769"/>
                      </a:lnTo>
                      <a:lnTo>
                        <a:pt x="591" y="798"/>
                      </a:lnTo>
                      <a:lnTo>
                        <a:pt x="551" y="828"/>
                      </a:lnTo>
                      <a:lnTo>
                        <a:pt x="508" y="858"/>
                      </a:lnTo>
                      <a:lnTo>
                        <a:pt x="465" y="881"/>
                      </a:lnTo>
                      <a:lnTo>
                        <a:pt x="423" y="908"/>
                      </a:lnTo>
                      <a:lnTo>
                        <a:pt x="371" y="930"/>
                      </a:lnTo>
                      <a:lnTo>
                        <a:pt x="321" y="948"/>
                      </a:lnTo>
                      <a:lnTo>
                        <a:pt x="266" y="964"/>
                      </a:lnTo>
                      <a:lnTo>
                        <a:pt x="213" y="979"/>
                      </a:lnTo>
                      <a:lnTo>
                        <a:pt x="157" y="994"/>
                      </a:lnTo>
                      <a:lnTo>
                        <a:pt x="95" y="1007"/>
                      </a:lnTo>
                      <a:lnTo>
                        <a:pt x="0" y="1028"/>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fa-IR" smtClean="0">
                    <a:solidFill>
                      <a:srgbClr val="000000"/>
                    </a:solidFill>
                  </a:endParaRPr>
                </a:p>
              </p:txBody>
            </p:sp>
          </p:grpSp>
        </p:grpSp>
      </p:grpSp>
      <p:sp>
        <p:nvSpPr>
          <p:cNvPr id="47112" name="Rectangle 32"/>
          <p:cNvSpPr>
            <a:spLocks noChangeArrowheads="1"/>
          </p:cNvSpPr>
          <p:nvPr/>
        </p:nvSpPr>
        <p:spPr bwMode="auto">
          <a:xfrm>
            <a:off x="1403350" y="836613"/>
            <a:ext cx="63785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r" rtl="1" eaLnBrk="1" fontAlgn="base" hangingPunct="1">
              <a:spcBef>
                <a:spcPct val="0"/>
              </a:spcBef>
              <a:spcAft>
                <a:spcPct val="0"/>
              </a:spcAft>
              <a:buFontTx/>
              <a:buNone/>
            </a:pPr>
            <a:r>
              <a:rPr lang="fa-IR" altLang="fa-IR" sz="5000" b="1" smtClean="0">
                <a:solidFill>
                  <a:srgbClr val="000000"/>
                </a:solidFill>
                <a:cs typeface="Zar" pitchFamily="2" charset="-78"/>
              </a:rPr>
              <a:t>روشهاي گردآوري اطلاعات</a:t>
            </a:r>
            <a:endParaRPr lang="en-US" altLang="fa-IR" sz="5000" b="1" smtClean="0">
              <a:solidFill>
                <a:srgbClr val="000000"/>
              </a:solidFill>
              <a:cs typeface="Zar" pitchFamily="2" charset="-78"/>
            </a:endParaRPr>
          </a:p>
        </p:txBody>
      </p:sp>
      <p:sp>
        <p:nvSpPr>
          <p:cNvPr id="47113" name="Rectangle 33"/>
          <p:cNvSpPr>
            <a:spLocks noChangeArrowheads="1"/>
          </p:cNvSpPr>
          <p:nvPr/>
        </p:nvSpPr>
        <p:spPr bwMode="auto">
          <a:xfrm>
            <a:off x="303213" y="333375"/>
            <a:ext cx="8496300" cy="6191250"/>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r" rtl="1" eaLnBrk="1" fontAlgn="base" hangingPunct="1">
              <a:spcBef>
                <a:spcPct val="0"/>
              </a:spcBef>
              <a:spcAft>
                <a:spcPct val="0"/>
              </a:spcAft>
              <a:buFontTx/>
              <a:buNone/>
            </a:pPr>
            <a:endParaRPr lang="en-US" altLang="fa-IR" sz="1800" smtClean="0">
              <a:solidFill>
                <a:srgbClr val="000000"/>
              </a:solidFill>
            </a:endParaRPr>
          </a:p>
        </p:txBody>
      </p:sp>
    </p:spTree>
    <p:extLst>
      <p:ext uri="{BB962C8B-B14F-4D97-AF65-F5344CB8AC3E}">
        <p14:creationId xmlns:p14="http://schemas.microsoft.com/office/powerpoint/2010/main" val="374447807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Content Placeholder 2"/>
          <p:cNvSpPr>
            <a:spLocks noGrp="1"/>
          </p:cNvSpPr>
          <p:nvPr>
            <p:ph idx="1"/>
          </p:nvPr>
        </p:nvSpPr>
        <p:spPr/>
        <p:txBody>
          <a:bodyPr/>
          <a:lstStyle/>
          <a:p>
            <a:pPr algn="just" rtl="1">
              <a:lnSpc>
                <a:spcPct val="150000"/>
              </a:lnSpc>
            </a:pPr>
            <a:r>
              <a:rPr lang="fa-IR" altLang="fa-IR" dirty="0" smtClean="0">
                <a:cs typeface="B Nazanin" panose="00000400000000000000" pitchFamily="2" charset="-78"/>
              </a:rPr>
              <a:t>ملاحظات اخلاقي به مجموعه قواعد و دستورالعمل هايي اطلاق مي شود كه به منظور جلوگيري از امكان بروز آسيب به ديگران بايد مورد توجه قرار گيرد. ملاحظات اخلاقي از انتخاب موضوع تحقيق آغاز و تا نوشتن گزارش تحقيق ادامه مي يابد. </a:t>
            </a:r>
          </a:p>
        </p:txBody>
      </p:sp>
      <p:sp>
        <p:nvSpPr>
          <p:cNvPr id="2" name="Title 1"/>
          <p:cNvSpPr>
            <a:spLocks noGrp="1"/>
          </p:cNvSpPr>
          <p:nvPr>
            <p:ph type="title"/>
          </p:nvPr>
        </p:nvSpPr>
        <p:spPr/>
        <p:txBody>
          <a:bodyPr/>
          <a:lstStyle/>
          <a:p>
            <a:pPr algn="ctr">
              <a:defRPr/>
            </a:pPr>
            <a:r>
              <a:rPr lang="fa-IR" b="1" dirty="0" smtClean="0">
                <a:solidFill>
                  <a:schemeClr val="tx1"/>
                </a:solidFill>
                <a:latin typeface="+mn-lt"/>
                <a:ea typeface="+mn-ea"/>
                <a:cs typeface="B Nazanin" panose="00000400000000000000" pitchFamily="2" charset="-78"/>
              </a:rPr>
              <a:t>ملاحظات اخلاقی </a:t>
            </a:r>
            <a:endParaRPr lang="fa-IR" dirty="0">
              <a:cs typeface="B Nazanin" panose="00000400000000000000" pitchFamily="2" charset="-78"/>
            </a:endParaRPr>
          </a:p>
        </p:txBody>
      </p:sp>
    </p:spTree>
    <p:extLst>
      <p:ext uri="{BB962C8B-B14F-4D97-AF65-F5344CB8AC3E}">
        <p14:creationId xmlns:p14="http://schemas.microsoft.com/office/powerpoint/2010/main" val="2660625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Freeform 570"/>
          <p:cNvSpPr/>
          <p:nvPr/>
        </p:nvSpPr>
        <p:spPr>
          <a:xfrm>
            <a:off x="0" y="-360"/>
            <a:ext cx="9144360" cy="6858360"/>
          </a:xfrm>
          <a:custGeom>
            <a:avLst/>
            <a:gdLst/>
            <a:ahLst/>
            <a:cxnLst/>
            <a:rect l="0" t="0" r="r" b="b"/>
            <a:pathLst>
              <a:path w="25402" h="19052">
                <a:moveTo>
                  <a:pt x="0" y="19051"/>
                </a:moveTo>
                <a:lnTo>
                  <a:pt x="25401" y="19051"/>
                </a:lnTo>
                <a:lnTo>
                  <a:pt x="25401" y="0"/>
                </a:lnTo>
                <a:lnTo>
                  <a:pt x="0" y="0"/>
                </a:lnTo>
                <a:lnTo>
                  <a:pt x="0" y="19051"/>
                </a:lnTo>
                <a:close/>
              </a:path>
            </a:pathLst>
          </a:custGeom>
          <a:solidFill>
            <a:srgbClr val="FFFFFF"/>
          </a:solidFill>
          <a:ln w="0">
            <a:noFill/>
          </a:ln>
        </p:spPr>
      </p:sp>
      <p:pic>
        <p:nvPicPr>
          <p:cNvPr id="572" name="Picture 571"/>
          <p:cNvPicPr/>
          <p:nvPr/>
        </p:nvPicPr>
        <p:blipFill>
          <a:blip r:embed="rId2"/>
          <a:stretch/>
        </p:blipFill>
        <p:spPr>
          <a:xfrm>
            <a:off x="402120" y="2362320"/>
            <a:ext cx="8756280" cy="4327560"/>
          </a:xfrm>
          <a:prstGeom prst="rect">
            <a:avLst/>
          </a:prstGeom>
          <a:ln w="0">
            <a:noFill/>
          </a:ln>
        </p:spPr>
      </p:pic>
      <p:pic>
        <p:nvPicPr>
          <p:cNvPr id="573" name="Picture 572"/>
          <p:cNvPicPr/>
          <p:nvPr/>
        </p:nvPicPr>
        <p:blipFill>
          <a:blip r:embed="rId3"/>
          <a:stretch/>
        </p:blipFill>
        <p:spPr>
          <a:xfrm>
            <a:off x="402120" y="0"/>
            <a:ext cx="8348040" cy="2085120"/>
          </a:xfrm>
          <a:prstGeom prst="rect">
            <a:avLst/>
          </a:prstGeom>
          <a:ln w="0">
            <a:noFill/>
          </a:ln>
        </p:spPr>
      </p:pic>
    </p:spTree>
    <p:extLst>
      <p:ext uri="{BB962C8B-B14F-4D97-AF65-F5344CB8AC3E}">
        <p14:creationId xmlns:p14="http://schemas.microsoft.com/office/powerpoint/2010/main" val="1749027787"/>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p:cNvSpPr>
            <a:spLocks noGrp="1"/>
          </p:cNvSpPr>
          <p:nvPr>
            <p:ph idx="1"/>
          </p:nvPr>
        </p:nvSpPr>
        <p:spPr>
          <a:xfrm>
            <a:off x="457200" y="457200"/>
            <a:ext cx="7620000" cy="6019800"/>
          </a:xfrm>
        </p:spPr>
        <p:txBody>
          <a:bodyPr>
            <a:normAutofit lnSpcReduction="10000"/>
          </a:bodyPr>
          <a:lstStyle/>
          <a:p>
            <a:pPr algn="r" rtl="1"/>
            <a:r>
              <a:rPr lang="ar-SA" altLang="fa-IR" sz="2800" b="1" dirty="0" smtClean="0">
                <a:cs typeface="B Nazanin" panose="00000400000000000000" pitchFamily="2" charset="-78"/>
              </a:rPr>
              <a:t>گستره اخلاق در پژوهش</a:t>
            </a:r>
            <a:endParaRPr lang="fa-IR" altLang="fa-IR" sz="2800" b="1" dirty="0" smtClean="0">
              <a:cs typeface="B Nazanin" panose="00000400000000000000" pitchFamily="2" charset="-78"/>
            </a:endParaRPr>
          </a:p>
          <a:p>
            <a:pPr algn="r" rtl="1"/>
            <a:endParaRPr lang="fa-IR" altLang="fa-IR" sz="2800" b="1" dirty="0" smtClean="0">
              <a:cs typeface="B Nazanin" panose="00000400000000000000" pitchFamily="2" charset="-78"/>
            </a:endParaRPr>
          </a:p>
          <a:p>
            <a:pPr algn="r" rtl="1">
              <a:lnSpc>
                <a:spcPct val="150000"/>
              </a:lnSpc>
            </a:pPr>
            <a:r>
              <a:rPr lang="ar-SA" altLang="fa-IR" sz="2000" dirty="0" smtClean="0">
                <a:cs typeface="B Nazanin" panose="00000400000000000000" pitchFamily="2" charset="-78"/>
              </a:rPr>
              <a:t> در تمامی موارد زیر لازم است مراعات اصول اخلاقی بعمل آید. مواردی که باید رعایت شوند لازم است تا در طرح پژوهشی به صورت مشخص مورد بحث قرار گیرند. </a:t>
            </a:r>
          </a:p>
          <a:p>
            <a:pPr algn="r" rtl="1">
              <a:lnSpc>
                <a:spcPct val="150000"/>
              </a:lnSpc>
            </a:pPr>
            <a:r>
              <a:rPr lang="ar-SA" altLang="fa-IR" sz="2000" dirty="0" smtClean="0">
                <a:cs typeface="B Nazanin" panose="00000400000000000000" pitchFamily="2" charset="-78"/>
              </a:rPr>
              <a:t>حقوق مولفين </a:t>
            </a:r>
          </a:p>
          <a:p>
            <a:pPr algn="r" rtl="1">
              <a:lnSpc>
                <a:spcPct val="150000"/>
              </a:lnSpc>
            </a:pPr>
            <a:r>
              <a:rPr lang="ar-SA" altLang="fa-IR" sz="2000" dirty="0" smtClean="0">
                <a:cs typeface="B Nazanin" panose="00000400000000000000" pitchFamily="2" charset="-78"/>
              </a:rPr>
              <a:t>رضايت آگاهانه </a:t>
            </a:r>
          </a:p>
          <a:p>
            <a:pPr algn="r" rtl="1">
              <a:lnSpc>
                <a:spcPct val="150000"/>
              </a:lnSpc>
            </a:pPr>
            <a:r>
              <a:rPr lang="ar-SA" altLang="fa-IR" sz="2000" dirty="0" smtClean="0">
                <a:cs typeface="B Nazanin" panose="00000400000000000000" pitchFamily="2" charset="-78"/>
              </a:rPr>
              <a:t>رازداري </a:t>
            </a:r>
          </a:p>
          <a:p>
            <a:pPr algn="r" rtl="1">
              <a:lnSpc>
                <a:spcPct val="150000"/>
              </a:lnSpc>
            </a:pPr>
            <a:r>
              <a:rPr lang="ar-SA" altLang="fa-IR" sz="2000" dirty="0" smtClean="0">
                <a:cs typeface="B Nazanin" panose="00000400000000000000" pitchFamily="2" charset="-78"/>
              </a:rPr>
              <a:t>طراحي مطالعه </a:t>
            </a:r>
          </a:p>
          <a:p>
            <a:pPr algn="r" rtl="1">
              <a:lnSpc>
                <a:spcPct val="150000"/>
              </a:lnSpc>
            </a:pPr>
            <a:r>
              <a:rPr lang="ar-SA" altLang="fa-IR" sz="2000" dirty="0" smtClean="0">
                <a:cs typeface="B Nazanin" panose="00000400000000000000" pitchFamily="2" charset="-78"/>
              </a:rPr>
              <a:t>كارآزمايي باليني </a:t>
            </a:r>
          </a:p>
          <a:p>
            <a:pPr algn="r" rtl="1">
              <a:lnSpc>
                <a:spcPct val="150000"/>
              </a:lnSpc>
            </a:pPr>
            <a:r>
              <a:rPr lang="ar-SA" altLang="fa-IR" sz="2000" dirty="0" smtClean="0">
                <a:cs typeface="B Nazanin" panose="00000400000000000000" pitchFamily="2" charset="-78"/>
              </a:rPr>
              <a:t>كارآمدي و استفاده از تحقيقات </a:t>
            </a:r>
          </a:p>
          <a:p>
            <a:pPr algn="r" rtl="1">
              <a:lnSpc>
                <a:spcPct val="150000"/>
              </a:lnSpc>
            </a:pPr>
            <a:r>
              <a:rPr lang="ar-SA" altLang="fa-IR" sz="2000" dirty="0" smtClean="0">
                <a:cs typeface="B Nazanin" panose="00000400000000000000" pitchFamily="2" charset="-78"/>
              </a:rPr>
              <a:t>دسترسي </a:t>
            </a:r>
            <a:r>
              <a:rPr lang="fa-IR" altLang="fa-IR" sz="2000" dirty="0" smtClean="0">
                <a:cs typeface="B Nazanin" panose="00000400000000000000" pitchFamily="2" charset="-78"/>
              </a:rPr>
              <a:t>به </a:t>
            </a:r>
            <a:r>
              <a:rPr lang="ar-SA" altLang="fa-IR" sz="2000" dirty="0" smtClean="0">
                <a:cs typeface="B Nazanin" panose="00000400000000000000" pitchFamily="2" charset="-78"/>
              </a:rPr>
              <a:t>اطلاعات (مالكيت داده ها) </a:t>
            </a:r>
          </a:p>
          <a:p>
            <a:pPr algn="r" rtl="1">
              <a:lnSpc>
                <a:spcPct val="150000"/>
              </a:lnSpc>
            </a:pPr>
            <a:r>
              <a:rPr lang="ar-SA" altLang="fa-IR" sz="2000" dirty="0" smtClean="0">
                <a:cs typeface="B Nazanin" panose="00000400000000000000" pitchFamily="2" charset="-78"/>
              </a:rPr>
              <a:t>انتشار نتايج</a:t>
            </a:r>
            <a:r>
              <a:rPr lang="fa-IR" altLang="fa-IR" sz="2000" dirty="0" smtClean="0">
                <a:cs typeface="B Nazanin" panose="00000400000000000000" pitchFamily="2" charset="-78"/>
              </a:rPr>
              <a:t> و ...</a:t>
            </a:r>
            <a:endParaRPr lang="ar-SA" altLang="fa-IR" sz="2000" dirty="0" smtClean="0">
              <a:cs typeface="B Nazanin" panose="00000400000000000000" pitchFamily="2" charset="-78"/>
            </a:endParaRPr>
          </a:p>
        </p:txBody>
      </p:sp>
    </p:spTree>
    <p:extLst>
      <p:ext uri="{BB962C8B-B14F-4D97-AF65-F5344CB8AC3E}">
        <p14:creationId xmlns:p14="http://schemas.microsoft.com/office/powerpoint/2010/main" val="842506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idx="1"/>
          </p:nvPr>
        </p:nvSpPr>
        <p:spPr/>
        <p:txBody>
          <a:bodyPr/>
          <a:lstStyle/>
          <a:p>
            <a:pPr algn="r" rtl="1"/>
            <a:r>
              <a:rPr lang="ar-SA" altLang="fa-IR" dirty="0" smtClean="0">
                <a:cs typeface="B Nazanin" panose="00000400000000000000" pitchFamily="2" charset="-78"/>
              </a:rPr>
              <a:t>محدوديت هاي تحقيق آن دسته از عواملي هتسند كه در مسير</a:t>
            </a:r>
            <a:r>
              <a:rPr lang="fa-IR" altLang="fa-IR" dirty="0" smtClean="0">
                <a:cs typeface="B Nazanin" panose="00000400000000000000" pitchFamily="2" charset="-78"/>
              </a:rPr>
              <a:t> </a:t>
            </a:r>
            <a:r>
              <a:rPr lang="ar-SA" altLang="fa-IR" dirty="0" smtClean="0">
                <a:cs typeface="B Nazanin" panose="00000400000000000000" pitchFamily="2" charset="-78"/>
              </a:rPr>
              <a:t>جمع آوري اطلاعات و كسب نتايج مطلوب مانع ايجاد مي كند. </a:t>
            </a:r>
          </a:p>
          <a:p>
            <a:pPr algn="r" rtl="1"/>
            <a:r>
              <a:rPr lang="ar-SA" altLang="fa-IR" dirty="0" smtClean="0">
                <a:cs typeface="B Nazanin" panose="00000400000000000000" pitchFamily="2" charset="-78"/>
              </a:rPr>
              <a:t>محدوديت هاي در اختيار محقق </a:t>
            </a:r>
          </a:p>
          <a:p>
            <a:pPr algn="r" rtl="1"/>
            <a:r>
              <a:rPr lang="ar-SA" altLang="fa-IR" dirty="0" smtClean="0">
                <a:cs typeface="B Nazanin" panose="00000400000000000000" pitchFamily="2" charset="-78"/>
              </a:rPr>
              <a:t>محدوديت هاي خارج از اختيار تحقيق   </a:t>
            </a:r>
          </a:p>
          <a:p>
            <a:pPr algn="r" rtl="1"/>
            <a:endParaRPr lang="fa-IR" altLang="fa-IR" dirty="0" smtClean="0">
              <a:cs typeface="B Nazanin" panose="00000400000000000000" pitchFamily="2" charset="-78"/>
            </a:endParaRPr>
          </a:p>
        </p:txBody>
      </p:sp>
      <p:sp>
        <p:nvSpPr>
          <p:cNvPr id="78850" name="Title 1"/>
          <p:cNvSpPr>
            <a:spLocks noGrp="1"/>
          </p:cNvSpPr>
          <p:nvPr>
            <p:ph type="title"/>
          </p:nvPr>
        </p:nvSpPr>
        <p:spPr/>
        <p:txBody>
          <a:bodyPr/>
          <a:lstStyle/>
          <a:p>
            <a:pPr algn="ctr" rtl="1"/>
            <a:r>
              <a:rPr lang="ar-SA" altLang="fa-IR" sz="4000" b="1" dirty="0" smtClean="0">
                <a:solidFill>
                  <a:schemeClr val="tx1"/>
                </a:solidFill>
                <a:cs typeface="B Nazanin" panose="00000400000000000000" pitchFamily="2" charset="-78"/>
              </a:rPr>
              <a:t>محدوديت هاي تحقيق</a:t>
            </a:r>
            <a:endParaRPr lang="fa-IR" altLang="fa-IR" sz="4000" b="1" dirty="0" smtClean="0">
              <a:cs typeface="B Nazanin" panose="00000400000000000000" pitchFamily="2" charset="-78"/>
            </a:endParaRPr>
          </a:p>
        </p:txBody>
      </p:sp>
    </p:spTree>
    <p:extLst>
      <p:ext uri="{BB962C8B-B14F-4D97-AF65-F5344CB8AC3E}">
        <p14:creationId xmlns:p14="http://schemas.microsoft.com/office/powerpoint/2010/main" val="3355776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Content Placeholder 2"/>
          <p:cNvSpPr>
            <a:spLocks noGrp="1"/>
          </p:cNvSpPr>
          <p:nvPr>
            <p:ph idx="1"/>
          </p:nvPr>
        </p:nvSpPr>
        <p:spPr/>
        <p:txBody>
          <a:bodyPr/>
          <a:lstStyle/>
          <a:p>
            <a:pPr algn="r" rtl="1">
              <a:lnSpc>
                <a:spcPct val="150000"/>
              </a:lnSpc>
            </a:pPr>
            <a:r>
              <a:rPr lang="fa-IR" altLang="fa-IR" sz="2800" b="1" dirty="0" smtClean="0">
                <a:cs typeface="B Nazanin" panose="00000400000000000000" pitchFamily="2" charset="-78"/>
              </a:rPr>
              <a:t>مدت زمان لازم براي اجراي طرح </a:t>
            </a:r>
            <a:endParaRPr lang="en-US" altLang="fa-IR" sz="2800" dirty="0" smtClean="0">
              <a:cs typeface="B Nazanin" panose="00000400000000000000" pitchFamily="2" charset="-78"/>
            </a:endParaRPr>
          </a:p>
          <a:p>
            <a:pPr algn="r" rtl="1">
              <a:lnSpc>
                <a:spcPct val="150000"/>
              </a:lnSpc>
              <a:buFontTx/>
              <a:buNone/>
            </a:pPr>
            <a:r>
              <a:rPr lang="fa-IR" altLang="fa-IR" sz="2800" dirty="0" smtClean="0">
                <a:cs typeface="B Nazanin" panose="00000400000000000000" pitchFamily="2" charset="-78"/>
              </a:rPr>
              <a:t>در اين قسمت زمان لازم براي اجراي طرح بايد ذكر شود و نوع و تاريخ فعاليتهاي انجام شده را در خصوص انجام طرح در جدولي زماني به نام جدول گانت كه در فرمهاي پروپوزال وجود دارد مشخص شود. </a:t>
            </a:r>
            <a:endParaRPr lang="en-US" altLang="fa-IR" sz="2800" dirty="0" smtClean="0">
              <a:cs typeface="B Nazanin" panose="00000400000000000000" pitchFamily="2" charset="-78"/>
            </a:endParaRPr>
          </a:p>
          <a:p>
            <a:pPr algn="r" rtl="1">
              <a:lnSpc>
                <a:spcPct val="150000"/>
              </a:lnSpc>
            </a:pPr>
            <a:r>
              <a:rPr lang="fa-IR" altLang="fa-IR" sz="2800" dirty="0" smtClean="0">
                <a:cs typeface="B Nazanin" panose="00000400000000000000" pitchFamily="2" charset="-78"/>
              </a:rPr>
              <a:t/>
            </a:r>
            <a:br>
              <a:rPr lang="fa-IR" altLang="fa-IR" sz="2800" dirty="0" smtClean="0">
                <a:cs typeface="B Nazanin" panose="00000400000000000000" pitchFamily="2" charset="-78"/>
              </a:rPr>
            </a:br>
            <a:endParaRPr lang="fa-IR" altLang="fa-IR" sz="2800" dirty="0" smtClean="0">
              <a:cs typeface="B Nazanin" panose="00000400000000000000" pitchFamily="2" charset="-78"/>
            </a:endParaRPr>
          </a:p>
        </p:txBody>
      </p:sp>
      <p:sp>
        <p:nvSpPr>
          <p:cNvPr id="80898" name="Title 1"/>
          <p:cNvSpPr>
            <a:spLocks noGrp="1"/>
          </p:cNvSpPr>
          <p:nvPr>
            <p:ph type="title"/>
          </p:nvPr>
        </p:nvSpPr>
        <p:spPr/>
        <p:txBody>
          <a:bodyPr/>
          <a:lstStyle/>
          <a:p>
            <a:pPr algn="ctr"/>
            <a:r>
              <a:rPr lang="fa-IR" altLang="fa-IR" b="1" dirty="0" smtClean="0">
                <a:cs typeface="B Nazanin" panose="00000400000000000000" pitchFamily="2" charset="-78"/>
              </a:rPr>
              <a:t>جدول گانت</a:t>
            </a:r>
          </a:p>
        </p:txBody>
      </p:sp>
    </p:spTree>
    <p:extLst>
      <p:ext uri="{BB962C8B-B14F-4D97-AF65-F5344CB8AC3E}">
        <p14:creationId xmlns:p14="http://schemas.microsoft.com/office/powerpoint/2010/main" val="38442520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71634"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0946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p:blipFill>
        <p:spPr>
          <a:xfrm>
            <a:off x="867508" y="152400"/>
            <a:ext cx="7162800" cy="5943240"/>
          </a:xfrm>
          <a:prstGeom prst="rect">
            <a:avLst/>
          </a:prstGeom>
          <a:ln w="0">
            <a:noFill/>
          </a:ln>
        </p:spPr>
      </p:pic>
    </p:spTree>
    <p:extLst>
      <p:ext uri="{BB962C8B-B14F-4D97-AF65-F5344CB8AC3E}">
        <p14:creationId xmlns:p14="http://schemas.microsoft.com/office/powerpoint/2010/main" val="21438811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4" descr="Keshte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33794" name="Rectangle 5"/>
          <p:cNvSpPr>
            <a:spLocks noGrp="1" noChangeArrowheads="1"/>
          </p:cNvSpPr>
          <p:nvPr>
            <p:ph type="title"/>
          </p:nvPr>
        </p:nvSpPr>
        <p:spPr/>
        <p:txBody>
          <a:bodyPr/>
          <a:lstStyle/>
          <a:p>
            <a:pPr eaLnBrk="1" hangingPunct="1"/>
            <a:endParaRPr lang="fa-IR" altLang="fa-IR" smtClean="0"/>
          </a:p>
        </p:txBody>
      </p:sp>
    </p:spTree>
    <p:extLst>
      <p:ext uri="{BB962C8B-B14F-4D97-AF65-F5344CB8AC3E}">
        <p14:creationId xmlns:p14="http://schemas.microsoft.com/office/powerpoint/2010/main" val="33448615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5" descr="untitled.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1409700"/>
            <a:ext cx="4000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4145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000625" y="1066800"/>
            <a:ext cx="3228975" cy="5027613"/>
          </a:xfrm>
        </p:spPr>
        <p:txBody>
          <a:bodyPr>
            <a:normAutofit fontScale="92500" lnSpcReduction="10000"/>
          </a:bodyPr>
          <a:lstStyle/>
          <a:p>
            <a:pPr algn="r" rtl="1">
              <a:buFont typeface="Wingdings" pitchFamily="2" charset="2"/>
              <a:buChar char="v"/>
            </a:pPr>
            <a:r>
              <a:rPr lang="fa-IR" altLang="fa-IR" dirty="0" smtClean="0">
                <a:solidFill>
                  <a:srgbClr val="000000"/>
                </a:solidFill>
                <a:cs typeface="B Nazanin" pitchFamily="2" charset="-78"/>
              </a:rPr>
              <a:t>نگارش پروپوزال طرح تحقیق</a:t>
            </a:r>
          </a:p>
          <a:p>
            <a:pPr algn="r" rtl="1"/>
            <a:r>
              <a:rPr lang="fa-IR" altLang="fa-IR" sz="2400" dirty="0" smtClean="0">
                <a:solidFill>
                  <a:srgbClr val="000000"/>
                </a:solidFill>
                <a:cs typeface="B Nazanin" pitchFamily="2" charset="-78"/>
              </a:rPr>
              <a:t>انتخاب موضوع</a:t>
            </a:r>
          </a:p>
          <a:p>
            <a:pPr algn="r" rtl="1"/>
            <a:r>
              <a:rPr lang="fa-IR" altLang="fa-IR" sz="2400" dirty="0" smtClean="0">
                <a:solidFill>
                  <a:srgbClr val="000000"/>
                </a:solidFill>
                <a:cs typeface="B Nazanin" pitchFamily="2" charset="-78"/>
              </a:rPr>
              <a:t>نگارش عنوان تحقیق</a:t>
            </a:r>
          </a:p>
          <a:p>
            <a:pPr algn="r" rtl="1"/>
            <a:r>
              <a:rPr lang="fa-IR" altLang="fa-IR" sz="2400" dirty="0" smtClean="0">
                <a:solidFill>
                  <a:srgbClr val="000000"/>
                </a:solidFill>
                <a:cs typeface="B Nazanin" pitchFamily="2" charset="-78"/>
              </a:rPr>
              <a:t>مقدمه:</a:t>
            </a:r>
          </a:p>
          <a:p>
            <a:pPr lvl="1" algn="r" rtl="1"/>
            <a:r>
              <a:rPr lang="fa-IR" altLang="fa-IR" sz="2000" dirty="0" smtClean="0">
                <a:solidFill>
                  <a:srgbClr val="000000"/>
                </a:solidFill>
                <a:cs typeface="B Nazanin" pitchFamily="2" charset="-78"/>
              </a:rPr>
              <a:t>بیان مساله</a:t>
            </a:r>
          </a:p>
          <a:p>
            <a:pPr lvl="1" algn="r" rtl="1"/>
            <a:r>
              <a:rPr lang="fa-IR" altLang="fa-IR" sz="2000" dirty="0" smtClean="0">
                <a:solidFill>
                  <a:srgbClr val="000000"/>
                </a:solidFill>
                <a:cs typeface="B Nazanin" pitchFamily="2" charset="-78"/>
              </a:rPr>
              <a:t>مروری بر متون</a:t>
            </a:r>
          </a:p>
          <a:p>
            <a:pPr algn="r" rtl="1"/>
            <a:r>
              <a:rPr lang="fa-IR" altLang="fa-IR" sz="2400" dirty="0" smtClean="0">
                <a:solidFill>
                  <a:srgbClr val="000000"/>
                </a:solidFill>
                <a:cs typeface="B Nazanin" pitchFamily="2" charset="-78"/>
              </a:rPr>
              <a:t>اهداف، فرضیات و سوالات</a:t>
            </a:r>
          </a:p>
          <a:p>
            <a:pPr algn="r" rtl="1"/>
            <a:r>
              <a:rPr lang="fa-IR" altLang="fa-IR" sz="2400" dirty="0" smtClean="0">
                <a:solidFill>
                  <a:srgbClr val="000000"/>
                </a:solidFill>
                <a:cs typeface="B Nazanin" pitchFamily="2" charset="-78"/>
              </a:rPr>
              <a:t>تبیین و تعریف متغیرها</a:t>
            </a:r>
          </a:p>
          <a:p>
            <a:pPr algn="r" rtl="1"/>
            <a:r>
              <a:rPr lang="fa-IR" altLang="fa-IR" sz="2400" dirty="0" smtClean="0">
                <a:solidFill>
                  <a:srgbClr val="000000"/>
                </a:solidFill>
                <a:cs typeface="B Nazanin" pitchFamily="2" charset="-78"/>
              </a:rPr>
              <a:t>روش مطالعه:</a:t>
            </a:r>
          </a:p>
          <a:p>
            <a:pPr lvl="1" algn="r" rtl="1"/>
            <a:r>
              <a:rPr lang="fa-IR" altLang="fa-IR" sz="2000" dirty="0" smtClean="0">
                <a:solidFill>
                  <a:srgbClr val="000000"/>
                </a:solidFill>
                <a:cs typeface="B Nazanin" pitchFamily="2" charset="-78"/>
              </a:rPr>
              <a:t>نوع و روش مطالعه</a:t>
            </a:r>
          </a:p>
          <a:p>
            <a:pPr lvl="1" algn="r" rtl="1"/>
            <a:r>
              <a:rPr lang="fa-IR" altLang="fa-IR" sz="2000" dirty="0" smtClean="0">
                <a:solidFill>
                  <a:srgbClr val="000000"/>
                </a:solidFill>
                <a:cs typeface="B Nazanin" pitchFamily="2" charset="-78"/>
              </a:rPr>
              <a:t>جامعه پژوهش و حجم نمونه</a:t>
            </a:r>
          </a:p>
          <a:p>
            <a:pPr lvl="1" algn="r" rtl="1"/>
            <a:r>
              <a:rPr lang="fa-IR" altLang="fa-IR" sz="2000" dirty="0" smtClean="0">
                <a:solidFill>
                  <a:srgbClr val="000000"/>
                </a:solidFill>
                <a:cs typeface="B Nazanin" pitchFamily="2" charset="-78"/>
              </a:rPr>
              <a:t>روش نمونه گیری</a:t>
            </a:r>
          </a:p>
          <a:p>
            <a:pPr lvl="1" algn="r" rtl="1"/>
            <a:r>
              <a:rPr lang="fa-IR" altLang="fa-IR" sz="2000" dirty="0" smtClean="0">
                <a:solidFill>
                  <a:srgbClr val="000000"/>
                </a:solidFill>
                <a:cs typeface="B Nazanin" pitchFamily="2" charset="-78"/>
              </a:rPr>
              <a:t>ابزار گردآوری داده ها</a:t>
            </a:r>
          </a:p>
          <a:p>
            <a:pPr lvl="1" algn="r" rtl="1"/>
            <a:r>
              <a:rPr lang="fa-IR" altLang="fa-IR" sz="2000" dirty="0" smtClean="0">
                <a:solidFill>
                  <a:srgbClr val="000000"/>
                </a:solidFill>
                <a:cs typeface="B Nazanin" pitchFamily="2" charset="-78"/>
              </a:rPr>
              <a:t>پایایی و روایی ابزار گردآوری</a:t>
            </a:r>
          </a:p>
          <a:p>
            <a:pPr algn="r" rtl="1"/>
            <a:endParaRPr lang="en-US" altLang="fa-IR" dirty="0" smtClean="0">
              <a:solidFill>
                <a:srgbClr val="000000"/>
              </a:solidFill>
              <a:cs typeface="B Nazanin" pitchFamily="2" charset="-78"/>
            </a:endParaRPr>
          </a:p>
        </p:txBody>
      </p:sp>
      <p:sp>
        <p:nvSpPr>
          <p:cNvPr id="6" name="Slide Number Placeholder 6"/>
          <p:cNvSpPr>
            <a:spLocks noGrp="1"/>
          </p:cNvSpPr>
          <p:nvPr>
            <p:ph type="sldNum" sz="quarter" idx="12"/>
          </p:nvPr>
        </p:nvSpPr>
        <p:spPr>
          <a:xfrm>
            <a:off x="8647272" y="6407944"/>
            <a:ext cx="36576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BB73CE97-6B42-4BAF-836E-186488078A8A}" type="slidenum">
              <a:rPr lang="ar-SA" altLang="fa-IR" sz="1400" smtClean="0">
                <a:solidFill>
                  <a:srgbClr val="000000"/>
                </a:solidFill>
              </a:rPr>
              <a:pPr eaLnBrk="1" hangingPunct="1">
                <a:spcBef>
                  <a:spcPct val="0"/>
                </a:spcBef>
                <a:buFontTx/>
                <a:buNone/>
              </a:pPr>
              <a:t>4</a:t>
            </a:fld>
            <a:endParaRPr lang="en-US" altLang="fa-IR" sz="1400" smtClean="0">
              <a:solidFill>
                <a:srgbClr val="000000"/>
              </a:solidFill>
            </a:endParaRPr>
          </a:p>
        </p:txBody>
      </p:sp>
      <p:sp>
        <p:nvSpPr>
          <p:cNvPr id="7" name="Title 1"/>
          <p:cNvSpPr>
            <a:spLocks noGrp="1"/>
          </p:cNvSpPr>
          <p:nvPr>
            <p:ph type="title"/>
          </p:nvPr>
        </p:nvSpPr>
        <p:spPr>
          <a:xfrm>
            <a:off x="1905000" y="228600"/>
            <a:ext cx="4757738" cy="896938"/>
          </a:xfrm>
        </p:spPr>
        <p:txBody>
          <a:bodyPr>
            <a:normAutofit/>
          </a:bodyPr>
          <a:lstStyle/>
          <a:p>
            <a:r>
              <a:rPr lang="fa-IR" altLang="fa-IR" sz="3200" smtClean="0">
                <a:solidFill>
                  <a:srgbClr val="000000"/>
                </a:solidFill>
                <a:cs typeface="B Titr" pitchFamily="2" charset="-78"/>
              </a:rPr>
              <a:t>مراحل انجام یک تحقیق علمی</a:t>
            </a:r>
            <a:endParaRPr lang="en-US" altLang="fa-IR" sz="3200" smtClean="0">
              <a:solidFill>
                <a:srgbClr val="000000"/>
              </a:solidFill>
              <a:cs typeface="B Titr" pitchFamily="2" charset="-78"/>
            </a:endParaRPr>
          </a:p>
        </p:txBody>
      </p:sp>
      <p:sp>
        <p:nvSpPr>
          <p:cNvPr id="8" name="Content Placeholder 4"/>
          <p:cNvSpPr txBox="1">
            <a:spLocks/>
          </p:cNvSpPr>
          <p:nvPr/>
        </p:nvSpPr>
        <p:spPr bwMode="auto">
          <a:xfrm>
            <a:off x="1000125" y="1714500"/>
            <a:ext cx="3686175" cy="4786313"/>
          </a:xfrm>
          <a:prstGeom prst="rect">
            <a:avLst/>
          </a:prstGeom>
          <a:noFill/>
          <a:ln w="9525">
            <a:noFill/>
            <a:miter lim="800000"/>
            <a:headEnd/>
            <a:tailEnd/>
          </a:ln>
        </p:spPr>
        <p:txBody>
          <a:bodyPr/>
          <a:lstStyle/>
          <a:p>
            <a:pPr marL="342900" indent="-342900" algn="just" rtl="1" eaLnBrk="0" fontAlgn="base" hangingPunct="0">
              <a:spcBef>
                <a:spcPct val="20000"/>
              </a:spcBef>
              <a:spcAft>
                <a:spcPct val="0"/>
              </a:spcAft>
              <a:buFontTx/>
              <a:buChar char="•"/>
              <a:defRPr/>
            </a:pPr>
            <a:r>
              <a:rPr lang="fa-IR" sz="2400" kern="0" dirty="0">
                <a:solidFill>
                  <a:srgbClr val="000000"/>
                </a:solidFill>
                <a:cs typeface="B Nazanin" pitchFamily="2" charset="-78"/>
              </a:rPr>
              <a:t>محدودیت ها و مشکلات</a:t>
            </a:r>
          </a:p>
          <a:p>
            <a:pPr marL="342900" indent="-342900" algn="just" rtl="1" eaLnBrk="0" fontAlgn="base" hangingPunct="0">
              <a:spcBef>
                <a:spcPct val="20000"/>
              </a:spcBef>
              <a:spcAft>
                <a:spcPct val="0"/>
              </a:spcAft>
              <a:buFontTx/>
              <a:buChar char="•"/>
              <a:defRPr/>
            </a:pPr>
            <a:r>
              <a:rPr lang="fa-IR" sz="2400" kern="0" dirty="0">
                <a:solidFill>
                  <a:srgbClr val="000000"/>
                </a:solidFill>
                <a:cs typeface="B Nazanin" pitchFamily="2" charset="-78"/>
              </a:rPr>
              <a:t>ملاحظات اخلاقی</a:t>
            </a:r>
          </a:p>
          <a:p>
            <a:pPr marL="342900" indent="-342900" algn="just" rtl="1" eaLnBrk="0" fontAlgn="base" hangingPunct="0">
              <a:spcBef>
                <a:spcPct val="20000"/>
              </a:spcBef>
              <a:spcAft>
                <a:spcPct val="0"/>
              </a:spcAft>
              <a:buFontTx/>
              <a:buChar char="•"/>
              <a:defRPr/>
            </a:pPr>
            <a:r>
              <a:rPr lang="fa-IR" sz="2400" kern="0" dirty="0">
                <a:solidFill>
                  <a:srgbClr val="000000"/>
                </a:solidFill>
                <a:cs typeface="B Nazanin" pitchFamily="2" charset="-78"/>
              </a:rPr>
              <a:t>منبع نویسی</a:t>
            </a:r>
          </a:p>
          <a:p>
            <a:pPr marL="342900" indent="-342900" algn="just" rtl="1" eaLnBrk="0" fontAlgn="base" hangingPunct="0">
              <a:spcBef>
                <a:spcPct val="20000"/>
              </a:spcBef>
              <a:spcAft>
                <a:spcPct val="0"/>
              </a:spcAft>
              <a:buFontTx/>
              <a:buChar char="•"/>
              <a:defRPr/>
            </a:pPr>
            <a:r>
              <a:rPr lang="fa-IR" sz="2400" kern="0" dirty="0">
                <a:solidFill>
                  <a:srgbClr val="000000"/>
                </a:solidFill>
                <a:cs typeface="B Nazanin" pitchFamily="2" charset="-78"/>
              </a:rPr>
              <a:t>جدول گانت</a:t>
            </a:r>
          </a:p>
          <a:p>
            <a:pPr marL="342900" indent="-342900" algn="just" rtl="1" eaLnBrk="0" fontAlgn="base" hangingPunct="0">
              <a:spcBef>
                <a:spcPct val="20000"/>
              </a:spcBef>
              <a:spcAft>
                <a:spcPct val="0"/>
              </a:spcAft>
              <a:buFontTx/>
              <a:buChar char="•"/>
              <a:defRPr/>
            </a:pPr>
            <a:r>
              <a:rPr lang="fa-IR" sz="2400" kern="0" dirty="0">
                <a:solidFill>
                  <a:srgbClr val="000000"/>
                </a:solidFill>
                <a:cs typeface="B Nazanin" pitchFamily="2" charset="-78"/>
              </a:rPr>
              <a:t>بودجه بندی</a:t>
            </a:r>
          </a:p>
          <a:p>
            <a:pPr marL="342900" indent="-342900" algn="just" rtl="1" eaLnBrk="0" fontAlgn="base" hangingPunct="0">
              <a:spcBef>
                <a:spcPct val="20000"/>
              </a:spcBef>
              <a:spcAft>
                <a:spcPct val="0"/>
              </a:spcAft>
              <a:buFont typeface="Wingdings" pitchFamily="2" charset="2"/>
              <a:buChar char="v"/>
              <a:defRPr/>
            </a:pPr>
            <a:r>
              <a:rPr lang="fa-IR" sz="2800" kern="0" dirty="0">
                <a:solidFill>
                  <a:srgbClr val="000000"/>
                </a:solidFill>
                <a:cs typeface="B Nazanin" pitchFamily="2" charset="-78"/>
              </a:rPr>
              <a:t>تصویب طرح پژوهشی</a:t>
            </a:r>
          </a:p>
          <a:p>
            <a:pPr marL="342900" indent="-342900" algn="just" rtl="1" eaLnBrk="0" fontAlgn="base" hangingPunct="0">
              <a:spcBef>
                <a:spcPct val="20000"/>
              </a:spcBef>
              <a:spcAft>
                <a:spcPct val="0"/>
              </a:spcAft>
              <a:buFont typeface="Wingdings" pitchFamily="2" charset="2"/>
              <a:buChar char="v"/>
              <a:defRPr/>
            </a:pPr>
            <a:r>
              <a:rPr lang="fa-IR" sz="2800" kern="0" dirty="0">
                <a:solidFill>
                  <a:srgbClr val="000000"/>
                </a:solidFill>
                <a:cs typeface="B Nazanin" pitchFamily="2" charset="-78"/>
              </a:rPr>
              <a:t>اجرا</a:t>
            </a:r>
          </a:p>
          <a:p>
            <a:pPr marL="342900" indent="-342900" algn="just" rtl="1" eaLnBrk="0" fontAlgn="base" hangingPunct="0">
              <a:spcBef>
                <a:spcPct val="20000"/>
              </a:spcBef>
              <a:spcAft>
                <a:spcPct val="0"/>
              </a:spcAft>
              <a:buFont typeface="Wingdings" pitchFamily="2" charset="2"/>
              <a:buChar char="v"/>
              <a:defRPr/>
            </a:pPr>
            <a:r>
              <a:rPr lang="fa-IR" sz="2800" kern="0" dirty="0">
                <a:solidFill>
                  <a:srgbClr val="000000"/>
                </a:solidFill>
                <a:cs typeface="B Nazanin" pitchFamily="2" charset="-78"/>
              </a:rPr>
              <a:t>تجزیه و تحلیل داده ها</a:t>
            </a:r>
          </a:p>
          <a:p>
            <a:pPr marL="342900" indent="-342900" algn="just" rtl="1" eaLnBrk="0" fontAlgn="base" hangingPunct="0">
              <a:spcBef>
                <a:spcPct val="20000"/>
              </a:spcBef>
              <a:spcAft>
                <a:spcPct val="0"/>
              </a:spcAft>
              <a:buFont typeface="Wingdings" pitchFamily="2" charset="2"/>
              <a:buChar char="v"/>
              <a:defRPr/>
            </a:pPr>
            <a:r>
              <a:rPr lang="fa-IR" sz="2800" kern="0" dirty="0">
                <a:solidFill>
                  <a:srgbClr val="000000"/>
                </a:solidFill>
                <a:cs typeface="B Nazanin" pitchFamily="2" charset="-78"/>
              </a:rPr>
              <a:t>ارائه گزار ش نهایی طرح</a:t>
            </a:r>
          </a:p>
          <a:p>
            <a:pPr marL="342900" indent="-342900" algn="just" rtl="1" eaLnBrk="0" fontAlgn="base" hangingPunct="0">
              <a:spcBef>
                <a:spcPct val="20000"/>
              </a:spcBef>
              <a:spcAft>
                <a:spcPct val="0"/>
              </a:spcAft>
              <a:buFontTx/>
              <a:buChar char="•"/>
              <a:defRPr/>
            </a:pPr>
            <a:endParaRPr lang="fa-IR" sz="2800" kern="0" dirty="0">
              <a:solidFill>
                <a:srgbClr val="000000"/>
              </a:solidFill>
              <a:cs typeface="B Nazanin" pitchFamily="2" charset="-78"/>
            </a:endParaRPr>
          </a:p>
        </p:txBody>
      </p:sp>
    </p:spTree>
    <p:extLst>
      <p:ext uri="{BB962C8B-B14F-4D97-AF65-F5344CB8AC3E}">
        <p14:creationId xmlns:p14="http://schemas.microsoft.com/office/powerpoint/2010/main" val="3031614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p:txBody>
          <a:bodyPr/>
          <a:lstStyle/>
          <a:p>
            <a:pPr algn="just" rtl="1" eaLnBrk="1" hangingPunct="1">
              <a:lnSpc>
                <a:spcPct val="150000"/>
              </a:lnSpc>
              <a:buFont typeface="Wingdings" pitchFamily="2" charset="2"/>
              <a:buNone/>
            </a:pPr>
            <a:r>
              <a:rPr lang="ar-SA" altLang="ja-JP" dirty="0" smtClean="0">
                <a:cs typeface="B Nazanin" pitchFamily="2" charset="-78"/>
              </a:rPr>
              <a:t>اولين مرحله تحقيق احساس وجود يک </a:t>
            </a:r>
            <a:r>
              <a:rPr lang="ar-SA" altLang="ja-JP" dirty="0" smtClean="0">
                <a:solidFill>
                  <a:srgbClr val="FF3300"/>
                </a:solidFill>
                <a:cs typeface="B Nazanin" pitchFamily="2" charset="-78"/>
              </a:rPr>
              <a:t>مشکل</a:t>
            </a:r>
            <a:r>
              <a:rPr lang="fa-IR" altLang="ja-JP" dirty="0" smtClean="0">
                <a:cs typeface="B Nazanin" pitchFamily="2" charset="-78"/>
              </a:rPr>
              <a:t> </a:t>
            </a:r>
            <a:r>
              <a:rPr lang="ar-SA" altLang="ja-JP" dirty="0" smtClean="0">
                <a:cs typeface="B Nazanin" pitchFamily="2" charset="-78"/>
              </a:rPr>
              <a:t> است؛ به اين معنی که پژوهشگر در کار خويش با مانع يا مشکلی روبرو گرديده است که در حل آن ابهام يا ترديد دارد و نمی تواند در مقابل آن ساکت بماند</a:t>
            </a:r>
            <a:r>
              <a:rPr lang="fa-IR" altLang="ja-JP" dirty="0" smtClean="0">
                <a:cs typeface="B Nazanin" pitchFamily="2" charset="-78"/>
              </a:rPr>
              <a:t>. </a:t>
            </a:r>
            <a:endParaRPr lang="en-US" altLang="fa-IR" dirty="0" smtClean="0">
              <a:cs typeface="B Nazanin" pitchFamily="2" charset="-78"/>
            </a:endParaRPr>
          </a:p>
        </p:txBody>
      </p:sp>
      <p:sp>
        <p:nvSpPr>
          <p:cNvPr id="5122" name="Rectangle 2"/>
          <p:cNvSpPr>
            <a:spLocks noGrp="1" noChangeArrowheads="1"/>
          </p:cNvSpPr>
          <p:nvPr>
            <p:ph type="title"/>
          </p:nvPr>
        </p:nvSpPr>
        <p:spPr/>
        <p:txBody>
          <a:bodyPr/>
          <a:lstStyle/>
          <a:p>
            <a:pPr eaLnBrk="1" hangingPunct="1"/>
            <a:endParaRPr lang="fa-IR" altLang="fa-IR" smtClean="0"/>
          </a:p>
        </p:txBody>
      </p:sp>
    </p:spTree>
    <p:extLst>
      <p:ext uri="{BB962C8B-B14F-4D97-AF65-F5344CB8AC3E}">
        <p14:creationId xmlns:p14="http://schemas.microsoft.com/office/powerpoint/2010/main" val="1117339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676400"/>
            <a:ext cx="7620000" cy="4525963"/>
          </a:xfrm>
        </p:spPr>
        <p:txBody>
          <a:bodyPr/>
          <a:lstStyle/>
          <a:p>
            <a:pPr algn="r" rtl="1" eaLnBrk="1" hangingPunct="1">
              <a:lnSpc>
                <a:spcPct val="80000"/>
              </a:lnSpc>
            </a:pPr>
            <a:r>
              <a:rPr lang="fa-IR" altLang="fa-IR" sz="2800" b="1" dirty="0" smtClean="0">
                <a:cs typeface="B Lotus" pitchFamily="2" charset="-78"/>
              </a:rPr>
              <a:t>اولويت و اهميت موضوع:</a:t>
            </a:r>
          </a:p>
          <a:p>
            <a:pPr lvl="1" algn="r" rtl="1" eaLnBrk="1" hangingPunct="1">
              <a:lnSpc>
                <a:spcPct val="80000"/>
              </a:lnSpc>
              <a:buFontTx/>
              <a:buNone/>
            </a:pPr>
            <a:r>
              <a:rPr lang="fa-IR" altLang="fa-IR" sz="2400" b="1" dirty="0" smtClean="0">
                <a:cs typeface="B Lotus" pitchFamily="2" charset="-78"/>
              </a:rPr>
              <a:t>موضوع نيازي را رفع مي كند؟</a:t>
            </a:r>
          </a:p>
          <a:p>
            <a:pPr lvl="1" algn="r" rtl="1" eaLnBrk="1" hangingPunct="1">
              <a:lnSpc>
                <a:spcPct val="80000"/>
              </a:lnSpc>
              <a:buFontTx/>
              <a:buNone/>
            </a:pPr>
            <a:r>
              <a:rPr lang="fa-IR" altLang="fa-IR" sz="2400" b="1" dirty="0" smtClean="0">
                <a:cs typeface="B Lotus" pitchFamily="2" charset="-78"/>
              </a:rPr>
              <a:t>آيا موضوع الويت زماني و مكاني دارد؟</a:t>
            </a:r>
            <a:r>
              <a:rPr lang="fa-IR" altLang="fa-IR" sz="2400" dirty="0" smtClean="0">
                <a:cs typeface="B Lotus" pitchFamily="2" charset="-78"/>
              </a:rPr>
              <a:t>                                 </a:t>
            </a:r>
          </a:p>
          <a:p>
            <a:pPr lvl="1" algn="r" rtl="1" eaLnBrk="1" hangingPunct="1">
              <a:lnSpc>
                <a:spcPct val="80000"/>
              </a:lnSpc>
              <a:buFontTx/>
              <a:buNone/>
            </a:pPr>
            <a:r>
              <a:rPr lang="fa-IR" altLang="fa-IR" dirty="0" smtClean="0">
                <a:cs typeface="B Lotus" pitchFamily="2" charset="-78"/>
              </a:rPr>
              <a:t>                    </a:t>
            </a:r>
          </a:p>
          <a:p>
            <a:pPr algn="r" rtl="1" eaLnBrk="1" hangingPunct="1">
              <a:lnSpc>
                <a:spcPct val="80000"/>
              </a:lnSpc>
            </a:pPr>
            <a:r>
              <a:rPr lang="fa-IR" altLang="fa-IR" sz="2800" b="1" dirty="0" smtClean="0">
                <a:cs typeface="B Lotus" pitchFamily="2" charset="-78"/>
              </a:rPr>
              <a:t>قابليت اجرا:                                                                                    </a:t>
            </a:r>
          </a:p>
          <a:p>
            <a:pPr lvl="1" algn="r" rtl="1" eaLnBrk="1" hangingPunct="1">
              <a:lnSpc>
                <a:spcPct val="80000"/>
              </a:lnSpc>
              <a:buFont typeface="Wingdings" pitchFamily="2" charset="2"/>
              <a:buNone/>
            </a:pPr>
            <a:r>
              <a:rPr lang="fa-IR" altLang="fa-IR" sz="2400" b="1" dirty="0" smtClean="0">
                <a:cs typeface="B Lotus" pitchFamily="2" charset="-78"/>
              </a:rPr>
              <a:t>تعداد شركت كنندگان كافي باشد.</a:t>
            </a:r>
          </a:p>
          <a:p>
            <a:pPr lvl="1" algn="r" rtl="1" eaLnBrk="1" hangingPunct="1">
              <a:lnSpc>
                <a:spcPct val="80000"/>
              </a:lnSpc>
              <a:buFont typeface="Wingdings" pitchFamily="2" charset="2"/>
              <a:buNone/>
            </a:pPr>
            <a:r>
              <a:rPr lang="fa-IR" altLang="fa-IR" sz="2400" b="1" dirty="0" smtClean="0">
                <a:cs typeface="B Lotus" pitchFamily="2" charset="-78"/>
              </a:rPr>
              <a:t>از نظر وسعت قابل اداره باشد.</a:t>
            </a:r>
          </a:p>
          <a:p>
            <a:pPr lvl="1" algn="r" rtl="1" eaLnBrk="1" hangingPunct="1">
              <a:lnSpc>
                <a:spcPct val="80000"/>
              </a:lnSpc>
              <a:buFont typeface="Wingdings" pitchFamily="2" charset="2"/>
              <a:buNone/>
            </a:pPr>
            <a:r>
              <a:rPr lang="fa-IR" altLang="fa-IR" sz="2400" b="1" dirty="0" smtClean="0">
                <a:cs typeface="B Lotus" pitchFamily="2" charset="-78"/>
              </a:rPr>
              <a:t>از نظر زماني قابل انجام باشد.</a:t>
            </a:r>
          </a:p>
          <a:p>
            <a:pPr lvl="1" algn="r" rtl="1" eaLnBrk="1" hangingPunct="1">
              <a:lnSpc>
                <a:spcPct val="80000"/>
              </a:lnSpc>
              <a:buFont typeface="Wingdings" pitchFamily="2" charset="2"/>
              <a:buNone/>
            </a:pPr>
            <a:r>
              <a:rPr lang="fa-IR" altLang="fa-IR" sz="2400" b="1" dirty="0" smtClean="0">
                <a:cs typeface="B Lotus" pitchFamily="2" charset="-78"/>
              </a:rPr>
              <a:t>از نظر سياست هاي بهداشتي و باليني قابل انجام باشد.</a:t>
            </a:r>
            <a:r>
              <a:rPr lang="fa-IR" altLang="fa-IR" sz="2400" dirty="0" smtClean="0">
                <a:cs typeface="B Lotus" pitchFamily="2" charset="-78"/>
              </a:rPr>
              <a:t> </a:t>
            </a:r>
          </a:p>
          <a:p>
            <a:pPr algn="r" rtl="1" eaLnBrk="1" hangingPunct="1">
              <a:lnSpc>
                <a:spcPct val="80000"/>
              </a:lnSpc>
              <a:buFont typeface="Wingdings" pitchFamily="2" charset="2"/>
              <a:buNone/>
            </a:pPr>
            <a:r>
              <a:rPr lang="fa-IR" altLang="fa-IR" sz="2800" dirty="0" smtClean="0">
                <a:cs typeface="B Lotus" pitchFamily="2" charset="-78"/>
              </a:rPr>
              <a:t>                   </a:t>
            </a:r>
          </a:p>
          <a:p>
            <a:pPr algn="r" rtl="1" eaLnBrk="1" hangingPunct="1">
              <a:lnSpc>
                <a:spcPct val="80000"/>
              </a:lnSpc>
              <a:buFont typeface="Wingdings" pitchFamily="2" charset="2"/>
              <a:buNone/>
            </a:pPr>
            <a:r>
              <a:rPr lang="fa-IR" altLang="fa-IR" sz="2800" dirty="0" smtClean="0">
                <a:cs typeface="B Lotus" pitchFamily="2" charset="-78"/>
              </a:rPr>
              <a:t>                          </a:t>
            </a:r>
          </a:p>
          <a:p>
            <a:pPr lvl="1" algn="r" rtl="1" eaLnBrk="1" hangingPunct="1">
              <a:lnSpc>
                <a:spcPct val="80000"/>
              </a:lnSpc>
              <a:buFont typeface="Wingdings" pitchFamily="2" charset="2"/>
              <a:buNone/>
            </a:pPr>
            <a:endParaRPr lang="en-US" altLang="fa-IR" dirty="0" smtClean="0">
              <a:cs typeface="B Lotus" pitchFamily="2" charset="-78"/>
            </a:endParaRPr>
          </a:p>
          <a:p>
            <a:pPr algn="r" rtl="1" eaLnBrk="1" hangingPunct="1">
              <a:lnSpc>
                <a:spcPct val="80000"/>
              </a:lnSpc>
            </a:pPr>
            <a:endParaRPr lang="en-US" altLang="fa-IR" sz="2800" dirty="0" smtClean="0"/>
          </a:p>
        </p:txBody>
      </p:sp>
      <p:sp>
        <p:nvSpPr>
          <p:cNvPr id="6146" name="Rectangle 2"/>
          <p:cNvSpPr>
            <a:spLocks noGrp="1" noChangeArrowheads="1"/>
          </p:cNvSpPr>
          <p:nvPr>
            <p:ph type="title"/>
          </p:nvPr>
        </p:nvSpPr>
        <p:spPr/>
        <p:txBody>
          <a:bodyPr/>
          <a:lstStyle/>
          <a:p>
            <a:pPr algn="r" rtl="1" eaLnBrk="1" hangingPunct="1"/>
            <a:r>
              <a:rPr lang="ar-SA" altLang="fa-IR" sz="3200" b="1" dirty="0" smtClean="0">
                <a:solidFill>
                  <a:schemeClr val="tx1"/>
                </a:solidFill>
                <a:cs typeface="B Titr" pitchFamily="2" charset="-78"/>
              </a:rPr>
              <a:t>معيارهاي انتخاب موضوع</a:t>
            </a:r>
            <a:endParaRPr lang="en-US" altLang="fa-IR" sz="3200" b="1" dirty="0" smtClean="0">
              <a:solidFill>
                <a:schemeClr val="tx1"/>
              </a:solidFill>
              <a:cs typeface="B Titr" pitchFamily="2" charset="-78"/>
            </a:endParaRPr>
          </a:p>
        </p:txBody>
      </p:sp>
    </p:spTree>
    <p:extLst>
      <p:ext uri="{BB962C8B-B14F-4D97-AF65-F5344CB8AC3E}">
        <p14:creationId xmlns:p14="http://schemas.microsoft.com/office/powerpoint/2010/main" val="3723540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57200" y="381000"/>
            <a:ext cx="7543800" cy="5745163"/>
          </a:xfrm>
        </p:spPr>
        <p:txBody>
          <a:bodyPr>
            <a:normAutofit/>
          </a:bodyPr>
          <a:lstStyle/>
          <a:p>
            <a:pPr algn="r" rtl="1" eaLnBrk="1" hangingPunct="1">
              <a:lnSpc>
                <a:spcPct val="80000"/>
              </a:lnSpc>
            </a:pPr>
            <a:r>
              <a:rPr lang="fa-IR" altLang="fa-IR" sz="2800" b="1" dirty="0" smtClean="0">
                <a:cs typeface="B Lotus" pitchFamily="2" charset="-78"/>
              </a:rPr>
              <a:t>دوباره كاري نباشد:     </a:t>
            </a:r>
            <a:r>
              <a:rPr lang="fa-IR" altLang="fa-IR" sz="2800" dirty="0" smtClean="0">
                <a:cs typeface="B Lotus" pitchFamily="2" charset="-78"/>
              </a:rPr>
              <a:t>                                          </a:t>
            </a:r>
          </a:p>
          <a:p>
            <a:pPr lvl="1" algn="r" rtl="1" eaLnBrk="1" hangingPunct="1">
              <a:lnSpc>
                <a:spcPct val="80000"/>
              </a:lnSpc>
              <a:buFont typeface="Wingdings" pitchFamily="2" charset="2"/>
              <a:buNone/>
            </a:pPr>
            <a:r>
              <a:rPr lang="fa-IR" altLang="fa-IR" sz="2400" b="1" dirty="0" smtClean="0">
                <a:cs typeface="B Lotus" pitchFamily="2" charset="-78"/>
              </a:rPr>
              <a:t>يافته هاي قبلي را بسط دهد. </a:t>
            </a:r>
          </a:p>
          <a:p>
            <a:pPr lvl="1" algn="r" rtl="1" eaLnBrk="1" hangingPunct="1">
              <a:lnSpc>
                <a:spcPct val="80000"/>
              </a:lnSpc>
              <a:buFont typeface="Wingdings" pitchFamily="2" charset="2"/>
              <a:buNone/>
            </a:pPr>
            <a:r>
              <a:rPr lang="fa-IR" altLang="fa-IR" sz="2400" b="1" dirty="0" smtClean="0">
                <a:cs typeface="B Lotus" pitchFamily="2" charset="-78"/>
              </a:rPr>
              <a:t>يافته هاي جديد به دست دهد. </a:t>
            </a:r>
          </a:p>
          <a:p>
            <a:pPr lvl="1" algn="r" rtl="1" eaLnBrk="1" hangingPunct="1">
              <a:lnSpc>
                <a:spcPct val="80000"/>
              </a:lnSpc>
              <a:buFont typeface="Wingdings" pitchFamily="2" charset="2"/>
              <a:buNone/>
            </a:pPr>
            <a:r>
              <a:rPr lang="fa-IR" altLang="fa-IR" sz="2400" b="1" dirty="0" smtClean="0">
                <a:cs typeface="B Lotus" pitchFamily="2" charset="-78"/>
              </a:rPr>
              <a:t>اگر تكراري است، تكرار آن مفيد يا لازم باشد.</a:t>
            </a:r>
          </a:p>
          <a:p>
            <a:pPr algn="r" rtl="1" eaLnBrk="1" hangingPunct="1">
              <a:lnSpc>
                <a:spcPct val="80000"/>
              </a:lnSpc>
              <a:buFont typeface="Wingdings" pitchFamily="2" charset="2"/>
              <a:buNone/>
            </a:pPr>
            <a:endParaRPr lang="fa-IR" altLang="fa-IR" sz="2800" b="1" dirty="0" smtClean="0">
              <a:cs typeface="B Lotus" pitchFamily="2" charset="-78"/>
            </a:endParaRPr>
          </a:p>
          <a:p>
            <a:pPr algn="r" rtl="1" eaLnBrk="1" hangingPunct="1">
              <a:lnSpc>
                <a:spcPct val="80000"/>
              </a:lnSpc>
            </a:pPr>
            <a:r>
              <a:rPr lang="fa-IR" altLang="fa-IR" sz="2800" b="1" dirty="0" smtClean="0">
                <a:cs typeface="B Lotus" pitchFamily="2" charset="-78"/>
              </a:rPr>
              <a:t>مسائل اخلاقي در موضوع تحقيق:</a:t>
            </a:r>
            <a:r>
              <a:rPr lang="fa-IR" altLang="fa-IR" sz="2800" dirty="0" smtClean="0">
                <a:cs typeface="B Lotus" pitchFamily="2" charset="-78"/>
              </a:rPr>
              <a:t>                                     </a:t>
            </a:r>
          </a:p>
          <a:p>
            <a:pPr lvl="1" algn="r" rtl="1" eaLnBrk="1" hangingPunct="1">
              <a:lnSpc>
                <a:spcPct val="80000"/>
              </a:lnSpc>
              <a:buFont typeface="Wingdings" pitchFamily="2" charset="2"/>
              <a:buNone/>
            </a:pPr>
            <a:r>
              <a:rPr lang="fa-IR" altLang="fa-IR" sz="2400" b="1" dirty="0" smtClean="0">
                <a:cs typeface="B Lotus" pitchFamily="2" charset="-78"/>
              </a:rPr>
              <a:t>خطرات فيزيكي غير قابل قبول</a:t>
            </a:r>
            <a:endParaRPr lang="fa-IR" altLang="fa-IR" sz="2400" dirty="0" smtClean="0">
              <a:cs typeface="B Lotus" pitchFamily="2" charset="-78"/>
            </a:endParaRPr>
          </a:p>
          <a:p>
            <a:pPr lvl="1" algn="r" rtl="1" eaLnBrk="1" hangingPunct="1">
              <a:lnSpc>
                <a:spcPct val="80000"/>
              </a:lnSpc>
              <a:buFont typeface="Wingdings" pitchFamily="2" charset="2"/>
              <a:buNone/>
            </a:pPr>
            <a:r>
              <a:rPr lang="fa-IR" altLang="fa-IR" sz="2400" b="1" dirty="0" smtClean="0">
                <a:cs typeface="B Lotus" pitchFamily="2" charset="-78"/>
              </a:rPr>
              <a:t>تجاوز به حريم خصوصي و ....</a:t>
            </a:r>
            <a:r>
              <a:rPr lang="fa-IR" altLang="fa-IR" sz="2400" dirty="0" smtClean="0">
                <a:cs typeface="B Lotus" pitchFamily="2" charset="-78"/>
              </a:rPr>
              <a:t> </a:t>
            </a:r>
          </a:p>
          <a:p>
            <a:pPr algn="r" rtl="1" eaLnBrk="1" hangingPunct="1">
              <a:lnSpc>
                <a:spcPct val="80000"/>
              </a:lnSpc>
              <a:buFont typeface="Wingdings" pitchFamily="2" charset="2"/>
              <a:buNone/>
            </a:pPr>
            <a:r>
              <a:rPr lang="fa-IR" altLang="fa-IR" sz="2800" dirty="0" smtClean="0">
                <a:cs typeface="B Lotus" pitchFamily="2" charset="-78"/>
              </a:rPr>
              <a:t>      </a:t>
            </a:r>
          </a:p>
          <a:p>
            <a:pPr algn="r" rtl="1" eaLnBrk="1" hangingPunct="1"/>
            <a:r>
              <a:rPr lang="ar-SA" altLang="ja-JP" sz="2800" b="1" dirty="0" smtClean="0">
                <a:cs typeface="B Lotus" pitchFamily="2" charset="-78"/>
              </a:rPr>
              <a:t>مناسب بودن</a:t>
            </a:r>
            <a:r>
              <a:rPr lang="fa-IR" altLang="ja-JP" sz="2800" b="1" dirty="0" smtClean="0">
                <a:cs typeface="B Lotus" pitchFamily="2" charset="-78"/>
              </a:rPr>
              <a:t>:</a:t>
            </a:r>
          </a:p>
          <a:p>
            <a:pPr lvl="1" algn="justLow" rtl="1" eaLnBrk="1" hangingPunct="1">
              <a:buFontTx/>
              <a:buNone/>
            </a:pPr>
            <a:r>
              <a:rPr lang="ar-SA" altLang="ja-JP" sz="2400" b="1" dirty="0" smtClean="0">
                <a:cs typeface="B Lotus" pitchFamily="2" charset="-78"/>
              </a:rPr>
              <a:t>وسعت مسئله مورد نظر چقدر است؟ </a:t>
            </a:r>
            <a:endParaRPr lang="fa-IR" altLang="ja-JP" sz="2400" b="1" dirty="0" smtClean="0">
              <a:cs typeface="B Lotus" pitchFamily="2" charset="-78"/>
            </a:endParaRPr>
          </a:p>
          <a:p>
            <a:pPr lvl="1" algn="r" rtl="1" eaLnBrk="1" hangingPunct="1">
              <a:buFontTx/>
              <a:buNone/>
            </a:pPr>
            <a:r>
              <a:rPr lang="ar-SA" altLang="ja-JP" sz="2400" b="1" dirty="0" smtClean="0">
                <a:cs typeface="B Lotus" pitchFamily="2" charset="-78"/>
              </a:rPr>
              <a:t>شدت مسئله به چه ميزان</a:t>
            </a:r>
            <a:r>
              <a:rPr lang="fa-IR" altLang="ja-JP" sz="2400" b="1" dirty="0" smtClean="0">
                <a:cs typeface="B Lotus" pitchFamily="2" charset="-78"/>
              </a:rPr>
              <a:t> </a:t>
            </a:r>
            <a:r>
              <a:rPr lang="ar-SA" altLang="ja-JP" sz="2400" b="1" dirty="0" smtClean="0">
                <a:cs typeface="B Lotus" pitchFamily="2" charset="-78"/>
              </a:rPr>
              <a:t>می باشد؟</a:t>
            </a:r>
            <a:r>
              <a:rPr lang="fa-IR" altLang="ja-JP" sz="2400" b="1" dirty="0" smtClean="0">
                <a:cs typeface="B Lotus" pitchFamily="2" charset="-78"/>
              </a:rPr>
              <a:t> </a:t>
            </a:r>
          </a:p>
          <a:p>
            <a:pPr algn="r" rtl="1" eaLnBrk="1" hangingPunct="1">
              <a:lnSpc>
                <a:spcPct val="80000"/>
              </a:lnSpc>
              <a:buFont typeface="Wingdings" pitchFamily="2" charset="2"/>
              <a:buNone/>
            </a:pPr>
            <a:r>
              <a:rPr lang="fa-IR" altLang="fa-IR" sz="2800" dirty="0" smtClean="0">
                <a:cs typeface="B Lotus" pitchFamily="2" charset="-78"/>
              </a:rPr>
              <a:t>                               </a:t>
            </a:r>
          </a:p>
          <a:p>
            <a:pPr algn="r" rtl="1" eaLnBrk="1" hangingPunct="1">
              <a:lnSpc>
                <a:spcPct val="80000"/>
              </a:lnSpc>
              <a:buFont typeface="Wingdings" pitchFamily="2" charset="2"/>
              <a:buNone/>
            </a:pPr>
            <a:r>
              <a:rPr lang="fa-IR" altLang="fa-IR" sz="2800" b="1" dirty="0" smtClean="0">
                <a:cs typeface="B Lotus" pitchFamily="2" charset="-78"/>
              </a:rPr>
              <a:t>           </a:t>
            </a:r>
            <a:endParaRPr lang="en-US" altLang="fa-IR" sz="2800" dirty="0" smtClean="0">
              <a:cs typeface="B Lotus" pitchFamily="2" charset="-78"/>
            </a:endParaRPr>
          </a:p>
        </p:txBody>
      </p:sp>
    </p:spTree>
    <p:extLst>
      <p:ext uri="{BB962C8B-B14F-4D97-AF65-F5344CB8AC3E}">
        <p14:creationId xmlns:p14="http://schemas.microsoft.com/office/powerpoint/2010/main" val="1368692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p:txBody>
          <a:bodyPr>
            <a:normAutofit/>
          </a:bodyPr>
          <a:lstStyle/>
          <a:p>
            <a:pPr algn="r" rtl="1" eaLnBrk="1" hangingPunct="1">
              <a:lnSpc>
                <a:spcPct val="150000"/>
              </a:lnSpc>
            </a:pPr>
            <a:r>
              <a:rPr lang="fa-IR" altLang="fa-IR" sz="2400" dirty="0" smtClean="0">
                <a:cs typeface="B Nazanin" panose="00000400000000000000" pitchFamily="2" charset="-78"/>
              </a:rPr>
              <a:t>اولين عبارتي كه ديگران با آن مواجه مي شوند.  </a:t>
            </a:r>
          </a:p>
          <a:p>
            <a:pPr algn="r" rtl="1" eaLnBrk="1" hangingPunct="1">
              <a:lnSpc>
                <a:spcPct val="150000"/>
              </a:lnSpc>
            </a:pPr>
            <a:r>
              <a:rPr lang="fa-IR" altLang="fa-IR" sz="2400" dirty="0" smtClean="0">
                <a:cs typeface="B Nazanin" panose="00000400000000000000" pitchFamily="2" charset="-78"/>
              </a:rPr>
              <a:t>بر اساس آن درباره طرح تحقيقاتي پيشنهادي شما قضاوت كنند.</a:t>
            </a:r>
          </a:p>
          <a:p>
            <a:pPr algn="r" rtl="1" eaLnBrk="1" hangingPunct="1">
              <a:lnSpc>
                <a:spcPct val="150000"/>
              </a:lnSpc>
            </a:pPr>
            <a:r>
              <a:rPr lang="fa-IR" altLang="fa-IR" sz="2400" dirty="0" smtClean="0">
                <a:cs typeface="B Nazanin" panose="00000400000000000000" pitchFamily="2" charset="-78"/>
              </a:rPr>
              <a:t>كساني که قرار است طرح تحقيقاتي پيشنهادي شما را تصويب كنند، بايد از عنوان تحقيق درست همان چيزي را بفهمند كه شما مي فهميد. </a:t>
            </a:r>
          </a:p>
          <a:p>
            <a:pPr algn="r" rtl="1" eaLnBrk="1" hangingPunct="1">
              <a:lnSpc>
                <a:spcPct val="150000"/>
              </a:lnSpc>
            </a:pPr>
            <a:r>
              <a:rPr lang="fa-IR" altLang="fa-IR" sz="2400" dirty="0" smtClean="0">
                <a:cs typeface="B Nazanin" panose="00000400000000000000" pitchFamily="2" charset="-78"/>
              </a:rPr>
              <a:t>عنوان در بر گیرنده هدف کلی طرح باشد.</a:t>
            </a:r>
          </a:p>
          <a:p>
            <a:pPr algn="r" rtl="1" eaLnBrk="1" hangingPunct="1">
              <a:lnSpc>
                <a:spcPct val="150000"/>
              </a:lnSpc>
            </a:pPr>
            <a:r>
              <a:rPr lang="fa-IR" altLang="fa-IR" sz="2400" dirty="0" smtClean="0">
                <a:cs typeface="B Nazanin" panose="00000400000000000000" pitchFamily="2" charset="-78"/>
              </a:rPr>
              <a:t>عنوان تحقيق بايد با عبارت و كلمات كامل، ساده و قابل فهم نوشته شود.                                        </a:t>
            </a:r>
          </a:p>
          <a:p>
            <a:pPr algn="r" rtl="1" eaLnBrk="1" hangingPunct="1">
              <a:lnSpc>
                <a:spcPct val="150000"/>
              </a:lnSpc>
            </a:pPr>
            <a:r>
              <a:rPr lang="fa-IR" altLang="fa-IR" sz="2400" dirty="0" smtClean="0">
                <a:cs typeface="B Nazanin" panose="00000400000000000000" pitchFamily="2" charset="-78"/>
              </a:rPr>
              <a:t>عنوان تحقيق بايد رابطه بين متغير ها را به وضوح نشان دهد.</a:t>
            </a:r>
          </a:p>
        </p:txBody>
      </p:sp>
      <p:sp>
        <p:nvSpPr>
          <p:cNvPr id="8194" name="Title 1"/>
          <p:cNvSpPr>
            <a:spLocks noGrp="1"/>
          </p:cNvSpPr>
          <p:nvPr>
            <p:ph type="title"/>
          </p:nvPr>
        </p:nvSpPr>
        <p:spPr/>
        <p:txBody>
          <a:bodyPr/>
          <a:lstStyle/>
          <a:p>
            <a:pPr algn="ctr" rtl="1"/>
            <a:r>
              <a:rPr lang="fa-IR" altLang="fa-IR" b="1" dirty="0" smtClean="0">
                <a:cs typeface="B Nazanin" panose="00000400000000000000" pitchFamily="2" charset="-78"/>
              </a:rPr>
              <a:t>عنوان طرح تحقیق</a:t>
            </a:r>
          </a:p>
        </p:txBody>
      </p:sp>
    </p:spTree>
    <p:extLst>
      <p:ext uri="{BB962C8B-B14F-4D97-AF65-F5344CB8AC3E}">
        <p14:creationId xmlns:p14="http://schemas.microsoft.com/office/powerpoint/2010/main" val="2915416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p:txBody>
          <a:bodyPr>
            <a:normAutofit/>
          </a:bodyPr>
          <a:lstStyle/>
          <a:p>
            <a:pPr algn="r" rtl="1" eaLnBrk="1" hangingPunct="1">
              <a:buFontTx/>
              <a:buNone/>
            </a:pPr>
            <a:r>
              <a:rPr lang="fa-IR" altLang="fa-IR" dirty="0" smtClean="0">
                <a:cs typeface="B Titr" pitchFamily="2" charset="-78"/>
              </a:rPr>
              <a:t>عنوان به ما می گوید:</a:t>
            </a:r>
          </a:p>
          <a:p>
            <a:pPr algn="r" rtl="1" eaLnBrk="1" hangingPunct="1">
              <a:buFontTx/>
              <a:buNone/>
            </a:pPr>
            <a:endParaRPr lang="fa-IR" altLang="fa-IR" dirty="0" smtClean="0">
              <a:cs typeface="B Titr" pitchFamily="2" charset="-78"/>
            </a:endParaRPr>
          </a:p>
          <a:p>
            <a:pPr algn="r" rtl="1" eaLnBrk="1" hangingPunct="1">
              <a:buFontTx/>
              <a:buNone/>
            </a:pPr>
            <a:r>
              <a:rPr lang="fa-IR" altLang="fa-IR" dirty="0" smtClean="0">
                <a:cs typeface="B Titr" pitchFamily="2" charset="-78"/>
              </a:rPr>
              <a:t>         </a:t>
            </a:r>
            <a:r>
              <a:rPr lang="fa-IR" altLang="fa-IR" b="1" dirty="0" smtClean="0">
                <a:solidFill>
                  <a:srgbClr val="00B050"/>
                </a:solidFill>
                <a:cs typeface="B Titr" pitchFamily="2" charset="-78"/>
              </a:rPr>
              <a:t>چه چیزی</a:t>
            </a:r>
            <a:r>
              <a:rPr lang="fa-IR" altLang="fa-IR" dirty="0" smtClean="0">
                <a:solidFill>
                  <a:srgbClr val="00B050"/>
                </a:solidFill>
                <a:cs typeface="B Titr" pitchFamily="2" charset="-78"/>
              </a:rPr>
              <a:t> </a:t>
            </a:r>
            <a:r>
              <a:rPr lang="fa-IR" altLang="fa-IR" dirty="0" smtClean="0">
                <a:cs typeface="B Titr" pitchFamily="2" charset="-78"/>
              </a:rPr>
              <a:t>را</a:t>
            </a:r>
          </a:p>
          <a:p>
            <a:pPr algn="r" rtl="1" eaLnBrk="1" hangingPunct="1">
              <a:buFontTx/>
              <a:buNone/>
            </a:pPr>
            <a:r>
              <a:rPr lang="fa-IR" altLang="fa-IR" dirty="0" smtClean="0">
                <a:cs typeface="B Titr" pitchFamily="2" charset="-78"/>
              </a:rPr>
              <a:t>                  </a:t>
            </a:r>
            <a:r>
              <a:rPr lang="fa-IR" altLang="fa-IR" b="1" dirty="0" smtClean="0">
                <a:cs typeface="B Titr" pitchFamily="2" charset="-78"/>
              </a:rPr>
              <a:t>در</a:t>
            </a:r>
            <a:r>
              <a:rPr lang="fa-IR" altLang="fa-IR" b="1" dirty="0" smtClean="0">
                <a:solidFill>
                  <a:srgbClr val="CC3399"/>
                </a:solidFill>
                <a:cs typeface="B Titr" pitchFamily="2" charset="-78"/>
              </a:rPr>
              <a:t> </a:t>
            </a:r>
            <a:r>
              <a:rPr lang="fa-IR" altLang="fa-IR" b="1" dirty="0" smtClean="0">
                <a:solidFill>
                  <a:srgbClr val="00B050"/>
                </a:solidFill>
                <a:cs typeface="B Titr" pitchFamily="2" charset="-78"/>
              </a:rPr>
              <a:t>چه زمانی</a:t>
            </a:r>
          </a:p>
          <a:p>
            <a:pPr algn="r" rtl="1" eaLnBrk="1" hangingPunct="1">
              <a:buFontTx/>
              <a:buNone/>
            </a:pPr>
            <a:r>
              <a:rPr lang="fa-IR" altLang="fa-IR" dirty="0" smtClean="0">
                <a:cs typeface="B Titr" pitchFamily="2" charset="-78"/>
              </a:rPr>
              <a:t>                              </a:t>
            </a:r>
            <a:r>
              <a:rPr lang="fa-IR" altLang="fa-IR" b="1" dirty="0" smtClean="0">
                <a:cs typeface="B Titr" pitchFamily="2" charset="-78"/>
              </a:rPr>
              <a:t>روی</a:t>
            </a:r>
            <a:r>
              <a:rPr lang="fa-IR" altLang="fa-IR" b="1" dirty="0" smtClean="0">
                <a:solidFill>
                  <a:srgbClr val="CC3399"/>
                </a:solidFill>
                <a:cs typeface="B Titr" pitchFamily="2" charset="-78"/>
              </a:rPr>
              <a:t> </a:t>
            </a:r>
            <a:r>
              <a:rPr lang="fa-IR" altLang="fa-IR" b="1" dirty="0" smtClean="0">
                <a:solidFill>
                  <a:srgbClr val="00B050"/>
                </a:solidFill>
                <a:cs typeface="B Titr" pitchFamily="2" charset="-78"/>
              </a:rPr>
              <a:t>چه افرادی</a:t>
            </a:r>
          </a:p>
          <a:p>
            <a:pPr algn="r" rtl="1" eaLnBrk="1" hangingPunct="1">
              <a:buFontTx/>
              <a:buNone/>
            </a:pPr>
            <a:r>
              <a:rPr lang="fa-IR" altLang="fa-IR" dirty="0" smtClean="0">
                <a:cs typeface="B Titr" pitchFamily="2" charset="-78"/>
              </a:rPr>
              <a:t>                                         </a:t>
            </a:r>
          </a:p>
          <a:p>
            <a:pPr algn="r" rtl="1" eaLnBrk="1" hangingPunct="1">
              <a:buFontTx/>
              <a:buNone/>
            </a:pPr>
            <a:r>
              <a:rPr lang="fa-IR" altLang="fa-IR" dirty="0" smtClean="0">
                <a:cs typeface="B Titr" pitchFamily="2" charset="-78"/>
              </a:rPr>
              <a:t>                                            مطالعه خواهیم کرد.</a:t>
            </a:r>
            <a:endParaRPr lang="en-US" altLang="fa-IR" dirty="0" smtClean="0">
              <a:cs typeface="B Titr" pitchFamily="2" charset="-78"/>
            </a:endParaRPr>
          </a:p>
        </p:txBody>
      </p:sp>
      <p:sp>
        <p:nvSpPr>
          <p:cNvPr id="9218" name="Title 1"/>
          <p:cNvSpPr>
            <a:spLocks noGrp="1"/>
          </p:cNvSpPr>
          <p:nvPr>
            <p:ph type="title"/>
          </p:nvPr>
        </p:nvSpPr>
        <p:spPr/>
        <p:txBody>
          <a:bodyPr/>
          <a:lstStyle/>
          <a:p>
            <a:endParaRPr lang="fa-IR" altLang="fa-IR" dirty="0" smtClean="0"/>
          </a:p>
        </p:txBody>
      </p:sp>
    </p:spTree>
    <p:extLst>
      <p:ext uri="{BB962C8B-B14F-4D97-AF65-F5344CB8AC3E}">
        <p14:creationId xmlns:p14="http://schemas.microsoft.com/office/powerpoint/2010/main" val="1992562244"/>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reen apples design template">
  <a:themeElements>
    <a:clrScheme name="Green apples design template 1">
      <a:dk1>
        <a:srgbClr val="003300"/>
      </a:dk1>
      <a:lt1>
        <a:srgbClr val="226822"/>
      </a:lt1>
      <a:dk2>
        <a:srgbClr val="FFFFFF"/>
      </a:dk2>
      <a:lt2>
        <a:srgbClr val="220011"/>
      </a:lt2>
      <a:accent1>
        <a:srgbClr val="81CA6A"/>
      </a:accent1>
      <a:accent2>
        <a:srgbClr val="83ABC1"/>
      </a:accent2>
      <a:accent3>
        <a:srgbClr val="ABB9AB"/>
      </a:accent3>
      <a:accent4>
        <a:srgbClr val="002A00"/>
      </a:accent4>
      <a:accent5>
        <a:srgbClr val="C1E1B9"/>
      </a:accent5>
      <a:accent6>
        <a:srgbClr val="769BAF"/>
      </a:accent6>
      <a:hlink>
        <a:srgbClr val="A58779"/>
      </a:hlink>
      <a:folHlink>
        <a:srgbClr val="7E83B6"/>
      </a:folHlink>
    </a:clrScheme>
    <a:fontScheme name="Green apples design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ar-SA" sz="2400" b="0" i="0" u="none" strike="noStrike" cap="none" normalizeH="0" baseline="0" smtClean="0">
            <a:ln>
              <a:noFill/>
            </a:ln>
            <a:solidFill>
              <a:schemeClr val="tx1"/>
            </a:solidFill>
            <a:effectLst/>
            <a:latin typeface="Times New Roman" pitchFamily="18" charset="0"/>
            <a:cs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ar-SA" sz="2400" b="0" i="0" u="none" strike="noStrike" cap="none" normalizeH="0" baseline="0" smtClean="0">
            <a:ln>
              <a:noFill/>
            </a:ln>
            <a:solidFill>
              <a:schemeClr val="tx1"/>
            </a:solidFill>
            <a:effectLst/>
            <a:latin typeface="Times New Roman" pitchFamily="18" charset="0"/>
            <a:cs typeface="Arial" pitchFamily="34" charset="0"/>
          </a:defRPr>
        </a:defPPr>
      </a:lstStyle>
    </a:lnDef>
  </a:objectDefaults>
  <a:extraClrSchemeLst>
    <a:extraClrScheme>
      <a:clrScheme name="Green apples design template 1">
        <a:dk1>
          <a:srgbClr val="003300"/>
        </a:dk1>
        <a:lt1>
          <a:srgbClr val="226822"/>
        </a:lt1>
        <a:dk2>
          <a:srgbClr val="FFFFFF"/>
        </a:dk2>
        <a:lt2>
          <a:srgbClr val="220011"/>
        </a:lt2>
        <a:accent1>
          <a:srgbClr val="81CA6A"/>
        </a:accent1>
        <a:accent2>
          <a:srgbClr val="83ABC1"/>
        </a:accent2>
        <a:accent3>
          <a:srgbClr val="ABB9AB"/>
        </a:accent3>
        <a:accent4>
          <a:srgbClr val="002A00"/>
        </a:accent4>
        <a:accent5>
          <a:srgbClr val="C1E1B9"/>
        </a:accent5>
        <a:accent6>
          <a:srgbClr val="769BAF"/>
        </a:accent6>
        <a:hlink>
          <a:srgbClr val="A58779"/>
        </a:hlink>
        <a:folHlink>
          <a:srgbClr val="7E83B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TotalTime>
  <Words>1647</Words>
  <Application>Microsoft Office PowerPoint</Application>
  <PresentationFormat>On-screen Show (4:3)</PresentationFormat>
  <Paragraphs>184</Paragraphs>
  <Slides>36</Slides>
  <Notes>1</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36</vt:i4>
      </vt:variant>
    </vt:vector>
  </HeadingPairs>
  <TitlesOfParts>
    <vt:vector size="55" baseType="lpstr">
      <vt:lpstr>ＭＳ Ｐゴシック</vt:lpstr>
      <vt:lpstr>Arial</vt:lpstr>
      <vt:lpstr>B Compset</vt:lpstr>
      <vt:lpstr>B Lotus</vt:lpstr>
      <vt:lpstr>B Nazanin</vt:lpstr>
      <vt:lpstr>B Titr</vt:lpstr>
      <vt:lpstr>Calibri</vt:lpstr>
      <vt:lpstr>Corbel</vt:lpstr>
      <vt:lpstr>Lucida Sans Unicode</vt:lpstr>
      <vt:lpstr>Tahoma</vt:lpstr>
      <vt:lpstr>Times New Roman</vt:lpstr>
      <vt:lpstr>Verdana</vt:lpstr>
      <vt:lpstr>Wingdings</vt:lpstr>
      <vt:lpstr>Wingdings 2</vt:lpstr>
      <vt:lpstr>Wingdings 3</vt:lpstr>
      <vt:lpstr>Zar</vt:lpstr>
      <vt:lpstr>1_Default Design</vt:lpstr>
      <vt:lpstr>Green apples design template</vt:lpstr>
      <vt:lpstr>Concourse</vt:lpstr>
      <vt:lpstr>PowerPoint Presentation</vt:lpstr>
      <vt:lpstr>PowerPoint Presentation</vt:lpstr>
      <vt:lpstr>PowerPoint Presentation</vt:lpstr>
      <vt:lpstr>مراحل انجام یک تحقیق علمی</vt:lpstr>
      <vt:lpstr>PowerPoint Presentation</vt:lpstr>
      <vt:lpstr>معيارهاي انتخاب موضوع</vt:lpstr>
      <vt:lpstr>PowerPoint Presentation</vt:lpstr>
      <vt:lpstr>عنوان طرح تحقیق</vt:lpstr>
      <vt:lpstr>PowerPoint Presentation</vt:lpstr>
      <vt:lpstr>PowerPoint Presentation</vt:lpstr>
      <vt:lpstr>مقدمه</vt:lpstr>
      <vt:lpstr>اصول بیان مسئله در پروپوزال  </vt:lpstr>
      <vt:lpstr>بررسی متون </vt:lpstr>
      <vt:lpstr>PowerPoint Presentation</vt:lpstr>
      <vt:lpstr>اهداف تحقیق</vt:lpstr>
      <vt:lpstr>PowerPoint Presentation</vt:lpstr>
      <vt:lpstr>فرضیه:</vt:lpstr>
      <vt:lpstr>PowerPoint Presentation</vt:lpstr>
      <vt:lpstr>PowerPoint Presentation</vt:lpstr>
      <vt:lpstr>متغیرها</vt:lpstr>
      <vt:lpstr>PowerPoint Presentation</vt:lpstr>
      <vt:lpstr>PowerPoint Presentation</vt:lpstr>
      <vt:lpstr>PowerPoint Presentation</vt:lpstr>
      <vt:lpstr>PowerPoint Presentation</vt:lpstr>
      <vt:lpstr>روش مطالعه</vt:lpstr>
      <vt:lpstr>PowerPoint Presentation</vt:lpstr>
      <vt:lpstr>PowerPoint Presentation</vt:lpstr>
      <vt:lpstr>PowerPoint Presentation</vt:lpstr>
      <vt:lpstr>ملاحظات اخلاقی </vt:lpstr>
      <vt:lpstr>PowerPoint Presentation</vt:lpstr>
      <vt:lpstr>محدوديت هاي تحقيق</vt:lpstr>
      <vt:lpstr>جدول گانت</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Novin Pendar</dc:creator>
  <cp:lastModifiedBy>dr-mehri</cp:lastModifiedBy>
  <cp:revision>27</cp:revision>
  <dcterms:created xsi:type="dcterms:W3CDTF">2006-08-16T00:00:00Z</dcterms:created>
  <dcterms:modified xsi:type="dcterms:W3CDTF">2023-04-29T13:09:10Z</dcterms:modified>
</cp:coreProperties>
</file>