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4" r:id="rId1"/>
  </p:sldMasterIdLst>
  <p:sldIdLst>
    <p:sldId id="256" r:id="rId2"/>
    <p:sldId id="258" r:id="rId3"/>
    <p:sldId id="261" r:id="rId4"/>
    <p:sldId id="263" r:id="rId5"/>
    <p:sldId id="267" r:id="rId6"/>
    <p:sldId id="268" r:id="rId7"/>
    <p:sldId id="269" r:id="rId8"/>
    <p:sldId id="271" r:id="rId9"/>
    <p:sldId id="272" r:id="rId10"/>
    <p:sldId id="285" r:id="rId11"/>
    <p:sldId id="286" r:id="rId12"/>
    <p:sldId id="288" r:id="rId13"/>
    <p:sldId id="289" r:id="rId14"/>
    <p:sldId id="29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91" d="100"/>
          <a:sy n="91" d="100"/>
        </p:scale>
        <p:origin x="3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05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00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2862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868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93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205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647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89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47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04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6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4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10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750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92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315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8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r>
              <a:rPr lang="fa-IR" sz="4800" b="1" dirty="0" smtClean="0">
                <a:cs typeface="B Titr" panose="00000700000000000000" pitchFamily="2" charset="-78"/>
              </a:rPr>
              <a:t>تدوین مطالعه مروری نظام‌مند</a:t>
            </a:r>
            <a:br>
              <a:rPr lang="fa-IR" sz="4800" b="1" dirty="0" smtClean="0">
                <a:cs typeface="B Titr" panose="00000700000000000000" pitchFamily="2" charset="-78"/>
              </a:rPr>
            </a:br>
            <a:r>
              <a:rPr lang="fa-IR" sz="4800" b="1" dirty="0" smtClean="0">
                <a:cs typeface="B Titr" panose="00000700000000000000" pitchFamily="2" charset="-78"/>
              </a:rPr>
              <a:t>جلسه اول </a:t>
            </a:r>
            <a:endParaRPr lang="en-US" sz="4800" b="1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922" y="4830236"/>
            <a:ext cx="7766936" cy="1444440"/>
          </a:xfrm>
        </p:spPr>
        <p:txBody>
          <a:bodyPr>
            <a:noAutofit/>
          </a:bodyPr>
          <a:lstStyle/>
          <a:p>
            <a:pPr algn="ctr"/>
            <a:r>
              <a:rPr lang="fa-IR" sz="2000" b="1" dirty="0" smtClean="0"/>
              <a:t>23آبان </a:t>
            </a:r>
            <a:r>
              <a:rPr lang="fa-IR" sz="2000" b="1" dirty="0" smtClean="0"/>
              <a:t>ماه 1403</a:t>
            </a:r>
          </a:p>
          <a:p>
            <a:pPr algn="ctr"/>
            <a:endParaRPr lang="en-US" sz="2000" b="1" dirty="0"/>
          </a:p>
          <a:p>
            <a:endParaRPr lang="en-US" sz="2000" b="1" dirty="0"/>
          </a:p>
        </p:txBody>
      </p:sp>
      <p:pic>
        <p:nvPicPr>
          <p:cNvPr id="4" name="Picture 3" descr="Image result for ‫آرم دانشگاه علوم پزشکی بوشهر‬‎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1897" y="0"/>
            <a:ext cx="10572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645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80761"/>
            <a:ext cx="8596668" cy="3880773"/>
          </a:xfrm>
        </p:spPr>
        <p:txBody>
          <a:bodyPr>
            <a:noAutofit/>
          </a:bodyPr>
          <a:lstStyle/>
          <a:p>
            <a:pPr marL="0" indent="0" algn="justLow" rtl="1">
              <a:buNone/>
            </a:pPr>
            <a:r>
              <a:rPr lang="fa-IR" sz="3200" dirty="0" smtClean="0">
                <a:cs typeface="B Nazanin" panose="00000400000000000000" pitchFamily="2" charset="-78"/>
              </a:rPr>
              <a:t>اجزای منحصر به فرد کیفیت مطالعات مانند:</a:t>
            </a:r>
          </a:p>
          <a:p>
            <a:pPr algn="justLow" rtl="1"/>
            <a:endParaRPr lang="fa-IR" sz="3200" dirty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پوشیده نگه داشتن تخصیص درمان </a:t>
            </a: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کورسازی</a:t>
            </a: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زمان پی‌گیری</a:t>
            </a: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حجم نمونه</a:t>
            </a:r>
          </a:p>
          <a:p>
            <a:pPr algn="justLow" rtl="1"/>
            <a:endParaRPr lang="fa-IR" sz="3200" dirty="0">
              <a:cs typeface="B Nazanin" panose="00000400000000000000" pitchFamily="2" charset="-78"/>
            </a:endParaRPr>
          </a:p>
          <a:p>
            <a:pPr marL="0" indent="0" algn="justLow" rtl="1">
              <a:buNone/>
            </a:pPr>
            <a:r>
              <a:rPr lang="fa-IR" sz="3200" dirty="0" smtClean="0">
                <a:cs typeface="B Nazanin" panose="00000400000000000000" pitchFamily="2" charset="-78"/>
              </a:rPr>
              <a:t>به طور منظمی به نتایج </a:t>
            </a:r>
            <a:r>
              <a:rPr lang="fa-IR" sz="3200" dirty="0">
                <a:cs typeface="B Nazanin" panose="00000400000000000000" pitchFamily="2" charset="-78"/>
              </a:rPr>
              <a:t>مطالعات </a:t>
            </a:r>
            <a:r>
              <a:rPr lang="fa-IR" sz="3200" dirty="0" smtClean="0">
                <a:cs typeface="B Nazanin" panose="00000400000000000000" pitchFamily="2" charset="-78"/>
              </a:rPr>
              <a:t>وابسته است.</a:t>
            </a: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7466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سنجش‌های انفرادی کیفیت می‌توانند در ترکیب با هم به صورت </a:t>
            </a:r>
            <a:r>
              <a:rPr lang="fa-IR" sz="3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سنجش‌های خلاصه </a:t>
            </a:r>
            <a:r>
              <a:rPr lang="fa-IR" sz="3200" dirty="0" smtClean="0">
                <a:cs typeface="B Nazanin" panose="00000400000000000000" pitchFamily="2" charset="-78"/>
              </a:rPr>
              <a:t>درآیند. </a:t>
            </a:r>
          </a:p>
          <a:p>
            <a:pPr algn="justLow" rtl="1"/>
            <a:endParaRPr lang="fa-IR" sz="3200" dirty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یک مقیاس ساده برای اثربخشی درمان، مقیاس </a:t>
            </a:r>
            <a:r>
              <a:rPr lang="en-US" sz="3200" dirty="0" err="1" smtClean="0">
                <a:cs typeface="B Nazanin" panose="00000400000000000000" pitchFamily="2" charset="-78"/>
              </a:rPr>
              <a:t>Jadad</a:t>
            </a:r>
            <a:r>
              <a:rPr lang="fa-IR" sz="3200" dirty="0" smtClean="0">
                <a:cs typeface="B Nazanin" panose="00000400000000000000" pitchFamily="2" charset="-78"/>
              </a:rPr>
              <a:t> می‌باشد که شامل این موارد است: آیا تصادفی‌سازی و دو سو کور بودن و انصراف ویا خروج از مطالعه توضیح داده شده است؟</a:t>
            </a:r>
          </a:p>
          <a:p>
            <a:pPr marL="0" indent="0" algn="justLow" rtl="1">
              <a:buNone/>
            </a:pPr>
            <a:endParaRPr lang="fa-IR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3436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469" y="51998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خلاصه نتایج</a:t>
            </a:r>
            <a:endParaRPr lang="en-US" sz="4000" b="1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943" y="1372798"/>
            <a:ext cx="8596668" cy="3880773"/>
          </a:xfrm>
        </p:spPr>
        <p:txBody>
          <a:bodyPr>
            <a:noAutofit/>
          </a:bodyPr>
          <a:lstStyle/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نتایج یک مرور </a:t>
            </a:r>
            <a:r>
              <a:rPr lang="fa-IR" sz="3200" dirty="0" smtClean="0">
                <a:cs typeface="B Nazanin" panose="00000400000000000000" pitchFamily="2" charset="-78"/>
              </a:rPr>
              <a:t>نظام‌مند توسط </a:t>
            </a:r>
            <a:r>
              <a:rPr lang="fa-IR" sz="3200" dirty="0">
                <a:cs typeface="B Nazanin" panose="00000400000000000000" pitchFamily="2" charset="-78"/>
              </a:rPr>
              <a:t>یک </a:t>
            </a:r>
            <a:r>
              <a:rPr lang="en-US" sz="3200" dirty="0">
                <a:cs typeface="B Nazanin" panose="00000400000000000000" pitchFamily="2" charset="-78"/>
              </a:rPr>
              <a:t>forest plot</a:t>
            </a:r>
            <a:r>
              <a:rPr lang="fa-IR" sz="3200" dirty="0">
                <a:cs typeface="B Nazanin" panose="00000400000000000000" pitchFamily="2" charset="-78"/>
              </a:rPr>
              <a:t> (</a:t>
            </a:r>
            <a:r>
              <a:rPr lang="fa-IR" sz="3200" dirty="0" smtClean="0">
                <a:cs typeface="B Nazanin" panose="00000400000000000000" pitchFamily="2" charset="-78"/>
              </a:rPr>
              <a:t>نمودار جنگل) </a:t>
            </a:r>
            <a:r>
              <a:rPr lang="fa-IR" sz="3200" dirty="0">
                <a:cs typeface="B Nazanin" panose="00000400000000000000" pitchFamily="2" charset="-78"/>
              </a:rPr>
              <a:t>نشان داده </a:t>
            </a:r>
            <a:r>
              <a:rPr lang="fa-IR" sz="3200" dirty="0" smtClean="0">
                <a:cs typeface="B Nazanin" panose="00000400000000000000" pitchFamily="2" charset="-78"/>
              </a:rPr>
              <a:t>می‌شود که </a:t>
            </a:r>
            <a:r>
              <a:rPr lang="fa-IR" sz="3200" dirty="0" smtClean="0">
                <a:solidFill>
                  <a:srgbClr val="FFC000"/>
                </a:solidFill>
                <a:cs typeface="B Nazanin" panose="00000400000000000000" pitchFamily="2" charset="-78"/>
              </a:rPr>
              <a:t>برآورد نقطه‌ای اثربخشی </a:t>
            </a:r>
            <a:r>
              <a:rPr lang="fa-IR" sz="3200" dirty="0" smtClean="0">
                <a:cs typeface="B Nazanin" panose="00000400000000000000" pitchFamily="2" charset="-78"/>
              </a:rPr>
              <a:t>و </a:t>
            </a:r>
            <a:r>
              <a:rPr lang="fa-IR" sz="3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فاصله اطمینان </a:t>
            </a:r>
            <a:r>
              <a:rPr lang="fa-IR" sz="3200" dirty="0" smtClean="0">
                <a:cs typeface="B Nazanin" panose="00000400000000000000" pitchFamily="2" charset="-78"/>
              </a:rPr>
              <a:t>آن برای هر مطالعه را نشان می‌دهد.</a:t>
            </a:r>
          </a:p>
          <a:p>
            <a:pPr algn="justLow" rtl="1"/>
            <a:endParaRPr lang="fa-IR" sz="3200" dirty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برآوردهای نقطه‌ای با </a:t>
            </a:r>
            <a:r>
              <a:rPr lang="fa-IR" sz="3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جعبه</a:t>
            </a:r>
            <a:r>
              <a:rPr lang="fa-IR" sz="3200" dirty="0" smtClean="0">
                <a:cs typeface="B Nazanin" panose="00000400000000000000" pitchFamily="2" charset="-78"/>
              </a:rPr>
              <a:t>‌هایی که اندازه آن‌ها متناسب با اندازه مطالعه است، نمایش داده می‌شوند.</a:t>
            </a:r>
          </a:p>
          <a:p>
            <a:pPr algn="justLow" rtl="1"/>
            <a:endParaRPr lang="fa-IR" sz="3200" dirty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اساس تعیین اسم "</a:t>
            </a:r>
            <a:r>
              <a:rPr lang="en-US" sz="3200" dirty="0">
                <a:cs typeface="B Nazanin" panose="00000400000000000000" pitchFamily="2" charset="-78"/>
              </a:rPr>
              <a:t>forest plot</a:t>
            </a:r>
            <a:r>
              <a:rPr lang="fa-IR" sz="3200" dirty="0">
                <a:cs typeface="B Nazanin" panose="00000400000000000000" pitchFamily="2" charset="-78"/>
              </a:rPr>
              <a:t>" نامعلوم </a:t>
            </a:r>
            <a:r>
              <a:rPr lang="fa-IR" sz="3200" dirty="0" smtClean="0">
                <a:cs typeface="B Nazanin" panose="00000400000000000000" pitchFamily="2" charset="-78"/>
              </a:rPr>
              <a:t>است: </a:t>
            </a:r>
            <a:r>
              <a:rPr lang="fa-IR" sz="3200" dirty="0">
                <a:cs typeface="B Nazanin" panose="00000400000000000000" pitchFamily="2" charset="-78"/>
              </a:rPr>
              <a:t>یا به اسم محقق نسبت </a:t>
            </a:r>
            <a:r>
              <a:rPr lang="fa-IR" sz="3200" dirty="0" smtClean="0">
                <a:cs typeface="B Nazanin" panose="00000400000000000000" pitchFamily="2" charset="-78"/>
              </a:rPr>
              <a:t>می‌دهند </a:t>
            </a:r>
            <a:r>
              <a:rPr lang="fa-IR" sz="3200" dirty="0">
                <a:cs typeface="B Nazanin" panose="00000400000000000000" pitchFamily="2" charset="-78"/>
              </a:rPr>
              <a:t>یا به واسطه شباهتی است که به خطوط جنگل دارد.</a:t>
            </a: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4610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Low" rtl="1">
              <a:buNone/>
            </a:pPr>
            <a:r>
              <a:rPr lang="fa-IR" sz="3200" dirty="0">
                <a:cs typeface="B Nazanin" panose="00000400000000000000" pitchFamily="2" charset="-78"/>
              </a:rPr>
              <a:t>این </a:t>
            </a:r>
            <a:r>
              <a:rPr lang="fa-IR" sz="3200" dirty="0" smtClean="0">
                <a:cs typeface="B Nazanin" panose="00000400000000000000" pitchFamily="2" charset="-78"/>
              </a:rPr>
              <a:t>نمودار، </a:t>
            </a:r>
            <a:r>
              <a:rPr lang="fa-IR" sz="3200" dirty="0">
                <a:cs typeface="B Nazanin" panose="00000400000000000000" pitchFamily="2" charset="-78"/>
              </a:rPr>
              <a:t>مقدار عظیم اطلاعات را برای خواننده خلاصه </a:t>
            </a:r>
            <a:r>
              <a:rPr lang="fa-IR" sz="3200" dirty="0" smtClean="0">
                <a:cs typeface="B Nazanin" panose="00000400000000000000" pitchFamily="2" charset="-78"/>
              </a:rPr>
              <a:t>می‌کند:</a:t>
            </a:r>
          </a:p>
          <a:p>
            <a:pPr marL="0" indent="0" algn="justLow" rtl="1">
              <a:buNone/>
            </a:pPr>
            <a:endParaRPr lang="fa-IR" sz="3200" dirty="0" smtClean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1) </a:t>
            </a:r>
            <a:r>
              <a:rPr lang="fa-IR" sz="3200" b="1" dirty="0">
                <a:cs typeface="B Nazanin" panose="00000400000000000000" pitchFamily="2" charset="-78"/>
              </a:rPr>
              <a:t>تعداد </a:t>
            </a:r>
            <a:r>
              <a:rPr lang="fa-IR" sz="3200" b="1" dirty="0" smtClean="0">
                <a:cs typeface="B Nazanin" panose="00000400000000000000" pitchFamily="2" charset="-78"/>
              </a:rPr>
              <a:t>مطالعات</a:t>
            </a:r>
            <a:r>
              <a:rPr lang="fa-IR" sz="3200" dirty="0" smtClean="0">
                <a:cs typeface="B Nazanin" panose="00000400000000000000" pitchFamily="2" charset="-78"/>
              </a:rPr>
              <a:t>: ردیف‌ها تعداد مطالعاتی را </a:t>
            </a:r>
            <a:r>
              <a:rPr lang="fa-IR" sz="3200" dirty="0">
                <a:cs typeface="B Nazanin" panose="00000400000000000000" pitchFamily="2" charset="-78"/>
              </a:rPr>
              <a:t>که </a:t>
            </a:r>
            <a:r>
              <a:rPr lang="fa-IR" sz="3200" dirty="0" smtClean="0">
                <a:cs typeface="B Nazanin" panose="00000400000000000000" pitchFamily="2" charset="-78"/>
              </a:rPr>
              <a:t>مطابق معیارهای دقیق کیفیت بوده‌اند، نشان می‌دهد.</a:t>
            </a: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2) </a:t>
            </a:r>
            <a:r>
              <a:rPr lang="fa-IR" sz="3200" b="1" dirty="0" smtClean="0">
                <a:cs typeface="B Nazanin" panose="00000400000000000000" pitchFamily="2" charset="-78"/>
              </a:rPr>
              <a:t>چه مطالعاتی و در چه زمانی</a:t>
            </a:r>
            <a:r>
              <a:rPr lang="fa-IR" sz="3200" dirty="0" smtClean="0">
                <a:cs typeface="B Nazanin" panose="00000400000000000000" pitchFamily="2" charset="-78"/>
              </a:rPr>
              <a:t>: اولین ستون نام مطالعه و سال انتشار مطالعات را نشان می‌دهد.</a:t>
            </a: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3) </a:t>
            </a:r>
            <a:r>
              <a:rPr lang="fa-IR" sz="3200" b="1" dirty="0" smtClean="0">
                <a:cs typeface="B Nazanin" panose="00000400000000000000" pitchFamily="2" charset="-78"/>
              </a:rPr>
              <a:t>الگوی اندازه اثر</a:t>
            </a:r>
            <a:r>
              <a:rPr lang="fa-IR" sz="3200" dirty="0" smtClean="0">
                <a:cs typeface="B Nazanin" panose="00000400000000000000" pitchFamily="2" charset="-78"/>
              </a:rPr>
              <a:t>: مطالعات مختلف چه اندازه اثری را گزارش کرده‌اند.</a:t>
            </a:r>
          </a:p>
        </p:txBody>
      </p:sp>
    </p:spTree>
    <p:extLst>
      <p:ext uri="{BB962C8B-B14F-4D97-AF65-F5344CB8AC3E}">
        <p14:creationId xmlns:p14="http://schemas.microsoft.com/office/powerpoint/2010/main" val="339130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>
            <a:noAutofit/>
          </a:bodyPr>
          <a:lstStyle/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4) </a:t>
            </a:r>
            <a:r>
              <a:rPr lang="fa-IR" sz="3200" b="1" dirty="0">
                <a:cs typeface="B Nazanin" panose="00000400000000000000" pitchFamily="2" charset="-78"/>
              </a:rPr>
              <a:t>دقت برآوردها</a:t>
            </a:r>
            <a:r>
              <a:rPr lang="fa-IR" sz="3200" dirty="0">
                <a:cs typeface="B Nazanin" panose="00000400000000000000" pitchFamily="2" charset="-78"/>
              </a:rPr>
              <a:t>: مثلاً با وجود منفی بودن نتیجه بسیاری از مطالعات (فاصله اطمینان ، نقطه عدم تأثیر را در برگرفت)، تمامی برآوردهای نقطه‌ای به نفع داروی جدید باشد و با اثربخشی سازگارتر باشد</a:t>
            </a:r>
            <a:r>
              <a:rPr lang="fa-IR" sz="3200" dirty="0" smtClean="0">
                <a:cs typeface="B Nazanin" panose="00000400000000000000" pitchFamily="2" charset="-78"/>
              </a:rPr>
              <a:t>.</a:t>
            </a:r>
          </a:p>
          <a:p>
            <a:pPr marL="0" indent="0" algn="justLow" rtl="1">
              <a:buNone/>
            </a:pPr>
            <a:endParaRPr lang="fa-IR" sz="3200" dirty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5) </a:t>
            </a:r>
            <a:r>
              <a:rPr lang="fa-IR" sz="3200" b="1" dirty="0">
                <a:cs typeface="B Nazanin" panose="00000400000000000000" pitchFamily="2" charset="-78"/>
              </a:rPr>
              <a:t>اثر مطالعات بزرگ</a:t>
            </a:r>
            <a:r>
              <a:rPr lang="fa-IR" sz="3200" dirty="0">
                <a:cs typeface="B Nazanin" panose="00000400000000000000" pitchFamily="2" charset="-78"/>
              </a:rPr>
              <a:t>: مطالعات بزرگ و از نظر آماری دقیق (توسط فاصله‌های اطمینان باریک و جعبه‌های بزرگی که برآوردهای نقطه‌ای را نشان می‌دهد، نمایش داده می‌شود) شایسته دادن وزن بیشتری نسبت به موارد کوچک هستند.</a:t>
            </a:r>
            <a:endParaRPr lang="en-US" sz="3200" dirty="0">
              <a:cs typeface="B Nazanin" panose="00000400000000000000" pitchFamily="2" charset="-78"/>
            </a:endParaRPr>
          </a:p>
          <a:p>
            <a:pPr algn="justLow" rtl="1"/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798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مرورهای </a:t>
            </a:r>
            <a:r>
              <a:rPr lang="fa-IR" sz="4000" b="1" dirty="0" smtClean="0">
                <a:cs typeface="B Titr" panose="00000700000000000000" pitchFamily="2" charset="-78"/>
              </a:rPr>
              <a:t>سنتی </a:t>
            </a:r>
            <a:r>
              <a:rPr lang="en-US" sz="4000" b="1" dirty="0" smtClean="0">
                <a:cs typeface="B Titr" panose="00000700000000000000" pitchFamily="2" charset="-78"/>
              </a:rPr>
              <a:t/>
            </a:r>
            <a:br>
              <a:rPr lang="en-US" sz="4000" b="1" dirty="0" smtClean="0">
                <a:cs typeface="B Titr" panose="00000700000000000000" pitchFamily="2" charset="-78"/>
              </a:rPr>
            </a:br>
            <a:r>
              <a:rPr lang="fa-IR" sz="4000" b="1" dirty="0">
                <a:cs typeface="B Titr" panose="00000700000000000000" pitchFamily="2" charset="-78"/>
              </a:rPr>
              <a:t>) </a:t>
            </a:r>
            <a:r>
              <a:rPr lang="en-US" sz="4000" b="1" dirty="0" smtClean="0">
                <a:cs typeface="B Titr" panose="00000700000000000000" pitchFamily="2" charset="-78"/>
              </a:rPr>
              <a:t>traditional reviews</a:t>
            </a:r>
            <a:r>
              <a:rPr lang="fa-IR" sz="4000" b="1" dirty="0" smtClean="0">
                <a:cs typeface="B Titr" panose="00000700000000000000" pitchFamily="2" charset="-78"/>
              </a:rPr>
              <a:t> </a:t>
            </a:r>
            <a:r>
              <a:rPr lang="fa-IR" sz="4000" b="1" dirty="0">
                <a:cs typeface="B Titr" panose="00000700000000000000" pitchFamily="2" charset="-78"/>
              </a:rPr>
              <a:t>(</a:t>
            </a:r>
            <a:endParaRPr lang="en-US" sz="4000" b="1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در مقالات مروری </a:t>
            </a:r>
            <a:r>
              <a:rPr lang="fa-IR" sz="3200" dirty="0" smtClean="0">
                <a:cs typeface="B Nazanin" panose="00000400000000000000" pitchFamily="2" charset="-78"/>
              </a:rPr>
              <a:t>سنتی یا مرور روایتی (</a:t>
            </a:r>
            <a:r>
              <a:rPr lang="en-US" sz="3200" dirty="0" smtClean="0">
                <a:cs typeface="B Nazanin" panose="00000400000000000000" pitchFamily="2" charset="-78"/>
              </a:rPr>
              <a:t>narrative </a:t>
            </a:r>
            <a:r>
              <a:rPr lang="en-US" sz="3200" dirty="0" err="1" smtClean="0">
                <a:cs typeface="B Nazanin" panose="00000400000000000000" pitchFamily="2" charset="-78"/>
              </a:rPr>
              <a:t>eview</a:t>
            </a:r>
            <a:r>
              <a:rPr lang="fa-IR" sz="3200" dirty="0" smtClean="0">
                <a:cs typeface="B Nazanin" panose="00000400000000000000" pitchFamily="2" charset="-78"/>
              </a:rPr>
              <a:t>)، </a:t>
            </a:r>
            <a:r>
              <a:rPr lang="fa-IR" sz="3200" dirty="0">
                <a:cs typeface="B Nazanin" panose="00000400000000000000" pitchFamily="2" charset="-78"/>
              </a:rPr>
              <a:t>یک متخصص </a:t>
            </a: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با </a:t>
            </a:r>
            <a:r>
              <a:rPr lang="fa-IR" sz="3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تجربه</a:t>
            </a:r>
            <a:r>
              <a:rPr lang="fa-IR" sz="3200" dirty="0" smtClean="0">
                <a:cs typeface="B Nazanin" panose="00000400000000000000" pitchFamily="2" charset="-78"/>
              </a:rPr>
              <a:t>، </a:t>
            </a:r>
            <a:r>
              <a:rPr lang="fa-IR" sz="3200" dirty="0">
                <a:cs typeface="B Nazanin" panose="00000400000000000000" pitchFamily="2" charset="-78"/>
              </a:rPr>
              <a:t>شواهد </a:t>
            </a:r>
            <a:r>
              <a:rPr lang="fa-IR" sz="3200" dirty="0" smtClean="0">
                <a:cs typeface="B Nazanin" panose="00000400000000000000" pitchFamily="2" charset="-78"/>
              </a:rPr>
              <a:t>را </a:t>
            </a:r>
            <a:r>
              <a:rPr lang="fa-IR" sz="3200" dirty="0">
                <a:cs typeface="B Nazanin" panose="00000400000000000000" pitchFamily="2" charset="-78"/>
              </a:rPr>
              <a:t>خلاصه </a:t>
            </a:r>
            <a:r>
              <a:rPr lang="fa-IR" sz="3200" dirty="0" smtClean="0">
                <a:cs typeface="B Nazanin" panose="00000400000000000000" pitchFamily="2" charset="-78"/>
              </a:rPr>
              <a:t>می‌کند</a:t>
            </a:r>
            <a:r>
              <a:rPr lang="fa-IR" sz="3200" dirty="0">
                <a:cs typeface="B Nazanin" panose="00000400000000000000" pitchFamily="2" charset="-78"/>
              </a:rPr>
              <a:t>. معمولاً این مرورها، </a:t>
            </a:r>
            <a:r>
              <a:rPr lang="fa-IR" sz="3200" dirty="0" smtClean="0">
                <a:cs typeface="B Nazanin" panose="00000400000000000000" pitchFamily="2" charset="-78"/>
              </a:rPr>
              <a:t>س</a:t>
            </a:r>
            <a:r>
              <a:rPr lang="fa-IR" sz="3200" dirty="0">
                <a:cs typeface="B Nazanin" panose="00000400000000000000" pitchFamily="2" charset="-78"/>
              </a:rPr>
              <a:t>ؤ</a:t>
            </a:r>
            <a:r>
              <a:rPr lang="fa-IR" sz="3200" dirty="0" smtClean="0">
                <a:cs typeface="B Nazanin" panose="00000400000000000000" pitchFamily="2" charset="-78"/>
              </a:rPr>
              <a:t>الات </a:t>
            </a:r>
            <a:r>
              <a:rPr lang="fa-IR" sz="3200" dirty="0">
                <a:cs typeface="B Nazanin" panose="00000400000000000000" pitchFamily="2" charset="-78"/>
              </a:rPr>
              <a:t>با </a:t>
            </a: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طیف وسیع </a:t>
            </a:r>
            <a:r>
              <a:rPr lang="fa-IR" sz="3200" dirty="0">
                <a:cs typeface="B Nazanin" panose="00000400000000000000" pitchFamily="2" charset="-78"/>
              </a:rPr>
              <a:t>را شامل </a:t>
            </a:r>
            <a:r>
              <a:rPr lang="fa-IR" sz="3200" dirty="0" smtClean="0">
                <a:cs typeface="B Nazanin" panose="00000400000000000000" pitchFamily="2" charset="-78"/>
              </a:rPr>
              <a:t>می‌شود مانند: </a:t>
            </a:r>
            <a:r>
              <a:rPr lang="fa-IR" sz="3200" dirty="0">
                <a:cs typeface="B Nazanin" panose="00000400000000000000" pitchFamily="2" charset="-78"/>
              </a:rPr>
              <a:t>درمان بیماران دیابتیک. و مقالات متعددی را شامل درمان، کنترل قند خون و پایش </a:t>
            </a:r>
            <a:r>
              <a:rPr lang="fa-IR" sz="3200" dirty="0" smtClean="0">
                <a:cs typeface="B Nazanin" panose="00000400000000000000" pitchFamily="2" charset="-78"/>
              </a:rPr>
              <a:t>آن، </a:t>
            </a:r>
            <a:r>
              <a:rPr lang="fa-IR" sz="3200" dirty="0">
                <a:cs typeface="B Nazanin" panose="00000400000000000000" pitchFamily="2" charset="-78"/>
              </a:rPr>
              <a:t>تغییر ریسک قلبی عروقی و عوارض را </a:t>
            </a:r>
            <a:r>
              <a:rPr lang="fa-IR" sz="3200" dirty="0" smtClean="0">
                <a:cs typeface="B Nazanin" panose="00000400000000000000" pitchFamily="2" charset="-78"/>
              </a:rPr>
              <a:t>جمع‌آوری می‌کند</a:t>
            </a:r>
            <a:r>
              <a:rPr lang="fa-IR" sz="3200" dirty="0">
                <a:cs typeface="B Nazanin" panose="00000400000000000000" pitchFamily="2" charset="-78"/>
              </a:rPr>
              <a:t>. ممکن است اطلاعاتی در مورد </a:t>
            </a:r>
            <a:r>
              <a:rPr lang="fa-IR" sz="3200" dirty="0" smtClean="0">
                <a:solidFill>
                  <a:srgbClr val="FFC000"/>
                </a:solidFill>
                <a:cs typeface="B Nazanin" panose="00000400000000000000" pitchFamily="2" charset="-78"/>
              </a:rPr>
              <a:t>هزینه-اثربخشی</a:t>
            </a:r>
            <a:r>
              <a:rPr lang="fa-IR" sz="3200" dirty="0" smtClean="0">
                <a:cs typeface="B Nazanin" panose="00000400000000000000" pitchFamily="2" charset="-78"/>
              </a:rPr>
              <a:t> و </a:t>
            </a:r>
            <a:r>
              <a:rPr lang="fa-IR" sz="3200" dirty="0" smtClean="0">
                <a:solidFill>
                  <a:srgbClr val="FFC000"/>
                </a:solidFill>
                <a:cs typeface="B Nazanin" panose="00000400000000000000" pitchFamily="2" charset="-78"/>
              </a:rPr>
              <a:t>تمکین</a:t>
            </a:r>
            <a:r>
              <a:rPr lang="fa-IR" sz="3200" dirty="0" smtClean="0">
                <a:cs typeface="B Nazanin" panose="00000400000000000000" pitchFamily="2" charset="-78"/>
              </a:rPr>
              <a:t> را </a:t>
            </a:r>
            <a:r>
              <a:rPr lang="fa-IR" sz="3200" dirty="0">
                <a:cs typeface="B Nazanin" panose="00000400000000000000" pitchFamily="2" charset="-78"/>
              </a:rPr>
              <a:t>هم شامل شود.</a:t>
            </a: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190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مرور نظام‌مند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مرور </a:t>
            </a:r>
            <a:r>
              <a:rPr lang="fa-IR" sz="3200" dirty="0" smtClean="0">
                <a:cs typeface="B Nazanin" panose="00000400000000000000" pitchFamily="2" charset="-78"/>
              </a:rPr>
              <a:t>نظام‌مند </a:t>
            </a:r>
            <a:r>
              <a:rPr lang="fa-IR" sz="3200" dirty="0">
                <a:cs typeface="B Nazanin" panose="00000400000000000000" pitchFamily="2" charset="-78"/>
              </a:rPr>
              <a:t>یک </a:t>
            </a:r>
            <a:r>
              <a:rPr lang="fa-IR" sz="3200" dirty="0">
                <a:solidFill>
                  <a:srgbClr val="FFC000"/>
                </a:solidFill>
                <a:cs typeface="B Nazanin" panose="00000400000000000000" pitchFamily="2" charset="-78"/>
              </a:rPr>
              <a:t>مرور </a:t>
            </a:r>
            <a:r>
              <a:rPr lang="fa-IR" sz="3200" dirty="0" smtClean="0">
                <a:solidFill>
                  <a:srgbClr val="FFC000"/>
                </a:solidFill>
                <a:cs typeface="B Nazanin" panose="00000400000000000000" pitchFamily="2" charset="-78"/>
              </a:rPr>
              <a:t>دقیق </a:t>
            </a:r>
            <a:r>
              <a:rPr lang="fa-IR" sz="3200" dirty="0" smtClean="0">
                <a:cs typeface="B Nazanin" panose="00000400000000000000" pitchFamily="2" charset="-78"/>
              </a:rPr>
              <a:t>شواهد در مورد </a:t>
            </a: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یک </a:t>
            </a:r>
            <a:r>
              <a:rPr lang="fa-IR" sz="3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سؤال </a:t>
            </a:r>
            <a:r>
              <a:rPr lang="fa-IR" sz="3200" dirty="0" smtClean="0">
                <a:cs typeface="B Nazanin" panose="00000400000000000000" pitchFamily="2" charset="-78"/>
              </a:rPr>
              <a:t>اختصاصی می‌باشد</a:t>
            </a:r>
            <a:r>
              <a:rPr lang="fa-IR" sz="3200" dirty="0">
                <a:cs typeface="B Nazanin" panose="00000400000000000000" pitchFamily="2" charset="-78"/>
              </a:rPr>
              <a:t>. </a:t>
            </a:r>
            <a:endParaRPr lang="fa-IR" sz="3200" dirty="0" smtClean="0">
              <a:cs typeface="B Nazanin" panose="00000400000000000000" pitchFamily="2" charset="-78"/>
            </a:endParaRPr>
          </a:p>
          <a:p>
            <a:pPr algn="justLow" rtl="1"/>
            <a:endParaRPr lang="fa-IR" sz="3200" dirty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اینها </a:t>
            </a:r>
            <a:r>
              <a:rPr lang="fa-IR" sz="3200" dirty="0">
                <a:cs typeface="B Nazanin" panose="00000400000000000000" pitchFamily="2" charset="-78"/>
              </a:rPr>
              <a:t>را </a:t>
            </a:r>
            <a:r>
              <a:rPr lang="fa-IR" sz="3200" dirty="0" smtClean="0">
                <a:cs typeface="B Nazanin" panose="00000400000000000000" pitchFamily="2" charset="-78"/>
              </a:rPr>
              <a:t>نظام‌مند </a:t>
            </a:r>
            <a:r>
              <a:rPr lang="fa-IR" sz="3200" dirty="0">
                <a:cs typeface="B Nazanin" panose="00000400000000000000" pitchFamily="2" charset="-78"/>
              </a:rPr>
              <a:t>در نظر </a:t>
            </a:r>
            <a:r>
              <a:rPr lang="fa-IR" sz="3200" dirty="0" smtClean="0">
                <a:cs typeface="B Nazanin" panose="00000400000000000000" pitchFamily="2" charset="-78"/>
              </a:rPr>
              <a:t>می‌گیرند </a:t>
            </a:r>
            <a:r>
              <a:rPr lang="fa-IR" sz="3200" dirty="0">
                <a:cs typeface="B Nazanin" panose="00000400000000000000" pitchFamily="2" charset="-78"/>
              </a:rPr>
              <a:t>چون تحقیقات </a:t>
            </a:r>
            <a:r>
              <a:rPr lang="fa-IR" sz="3200" dirty="0" smtClean="0">
                <a:cs typeface="B Nazanin" panose="00000400000000000000" pitchFamily="2" charset="-78"/>
              </a:rPr>
              <a:t>اصیل (</a:t>
            </a:r>
            <a:r>
              <a:rPr lang="en-US" sz="3200" dirty="0" smtClean="0">
                <a:cs typeface="B Nazanin" panose="00000400000000000000" pitchFamily="2" charset="-78"/>
              </a:rPr>
              <a:t>original</a:t>
            </a:r>
            <a:r>
              <a:rPr lang="fa-IR" sz="3200" dirty="0" smtClean="0">
                <a:cs typeface="B Nazanin" panose="00000400000000000000" pitchFamily="2" charset="-78"/>
              </a:rPr>
              <a:t>) را </a:t>
            </a:r>
            <a:r>
              <a:rPr lang="fa-IR" sz="3200" dirty="0">
                <a:cs typeface="B Nazanin" panose="00000400000000000000" pitchFamily="2" charset="-78"/>
              </a:rPr>
              <a:t>که </a:t>
            </a:r>
            <a:r>
              <a:rPr lang="fa-IR" sz="3200" dirty="0" smtClean="0">
                <a:cs typeface="B Nazanin" panose="00000400000000000000" pitchFamily="2" charset="-78"/>
              </a:rPr>
              <a:t>بر اساس </a:t>
            </a:r>
            <a:r>
              <a:rPr lang="fa-IR" sz="3200" dirty="0">
                <a:cs typeface="B Nazanin" panose="00000400000000000000" pitchFamily="2" charset="-78"/>
              </a:rPr>
              <a:t>یک </a:t>
            </a:r>
            <a:r>
              <a:rPr lang="fa-IR" sz="3200" dirty="0" smtClean="0">
                <a:cs typeface="B Nazanin" panose="00000400000000000000" pitchFamily="2" charset="-78"/>
              </a:rPr>
              <a:t>طرح مبتنی بر اصول علمی که از پیش تعیین شده </a:t>
            </a:r>
            <a:r>
              <a:rPr lang="fa-IR" sz="3200" dirty="0">
                <a:cs typeface="B Nazanin" panose="00000400000000000000" pitchFamily="2" charset="-78"/>
              </a:rPr>
              <a:t>و </a:t>
            </a:r>
            <a:r>
              <a:rPr lang="fa-IR" sz="3200" dirty="0" smtClean="0">
                <a:cs typeface="B Nazanin" panose="00000400000000000000" pitchFamily="2" charset="-78"/>
              </a:rPr>
              <a:t>هر مرحله را روشن ساخته است، </a:t>
            </a:r>
            <a:r>
              <a:rPr lang="fa-IR" sz="3200" dirty="0">
                <a:cs typeface="B Nazanin" panose="00000400000000000000" pitchFamily="2" charset="-78"/>
              </a:rPr>
              <a:t>خلاصه </a:t>
            </a:r>
            <a:r>
              <a:rPr lang="fa-IR" sz="3200" dirty="0" smtClean="0">
                <a:cs typeface="B Nazanin" panose="00000400000000000000" pitchFamily="2" charset="-78"/>
              </a:rPr>
              <a:t>می‌کند.</a:t>
            </a: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28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برای اینکه یک مرور نظام‌مند</a:t>
            </a:r>
            <a:r>
              <a:rPr lang="fa-IR" sz="3200" dirty="0" smtClean="0">
                <a:cs typeface="B Nazanin" panose="00000400000000000000" pitchFamily="2" charset="-78"/>
              </a:rPr>
              <a:t> </a:t>
            </a:r>
            <a:r>
              <a:rPr lang="fa-IR" sz="3200" dirty="0">
                <a:cs typeface="B Nazanin" panose="00000400000000000000" pitchFamily="2" charset="-78"/>
              </a:rPr>
              <a:t>مفید باشد، باید </a:t>
            </a: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مطالعات قوی </a:t>
            </a:r>
            <a:r>
              <a:rPr lang="fa-IR" sz="3200" dirty="0">
                <a:cs typeface="B Nazanin" panose="00000400000000000000" pitchFamily="2" charset="-78"/>
              </a:rPr>
              <a:t>برای یک </a:t>
            </a:r>
            <a:r>
              <a:rPr lang="fa-IR" sz="3200" dirty="0" smtClean="0">
                <a:cs typeface="B Nazanin" panose="00000400000000000000" pitchFamily="2" charset="-78"/>
              </a:rPr>
              <a:t>سؤال </a:t>
            </a:r>
            <a:r>
              <a:rPr lang="fa-IR" sz="3200" dirty="0">
                <a:cs typeface="B Nazanin" panose="00000400000000000000" pitchFamily="2" charset="-78"/>
              </a:rPr>
              <a:t>در دسترس باشد اما نه برای </a:t>
            </a:r>
            <a:r>
              <a:rPr lang="fa-IR" sz="3200" dirty="0" smtClean="0">
                <a:cs typeface="B Nazanin" panose="00000400000000000000" pitchFamily="2" charset="-78"/>
              </a:rPr>
              <a:t>سؤالاتی </a:t>
            </a:r>
            <a:r>
              <a:rPr lang="fa-IR" sz="3200" dirty="0">
                <a:cs typeface="B Nazanin" panose="00000400000000000000" pitchFamily="2" charset="-78"/>
              </a:rPr>
              <a:t>که با درجه توافق بالا، قبلاً به آنها پاسخ داده شده است</a:t>
            </a:r>
            <a:r>
              <a:rPr lang="fa-IR" sz="3200" dirty="0" smtClean="0">
                <a:cs typeface="B Nazanin" panose="00000400000000000000" pitchFamily="2" charset="-78"/>
              </a:rPr>
              <a:t>.</a:t>
            </a:r>
          </a:p>
          <a:p>
            <a:pPr algn="justLow" rtl="1"/>
            <a:endParaRPr lang="fa-IR" sz="3200" dirty="0">
              <a:cs typeface="B Nazanin" panose="00000400000000000000" pitchFamily="2" charset="-78"/>
            </a:endParaRPr>
          </a:p>
          <a:p>
            <a:pPr marL="0" indent="0" algn="justLow" rtl="1">
              <a:buNone/>
            </a:pP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031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 smtClean="0">
                <a:cs typeface="B Titr" panose="00000700000000000000" pitchFamily="2" charset="-78"/>
              </a:rPr>
              <a:t>تعریف یک سؤال مشخص</a:t>
            </a:r>
            <a:endParaRPr lang="en-US" sz="4000" b="1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برای تأثیر مداخلات، اجزای مشخص سؤال بر اساس حروف اختصاری P</a:t>
            </a:r>
            <a:r>
              <a:rPr lang="en-US" sz="3200" dirty="0" smtClean="0">
                <a:cs typeface="B Nazanin" panose="00000400000000000000" pitchFamily="2" charset="-78"/>
              </a:rPr>
              <a:t>ICO</a:t>
            </a:r>
            <a:r>
              <a:rPr lang="fa-IR" sz="3200" dirty="0" smtClean="0">
                <a:cs typeface="B Nazanin" panose="00000400000000000000" pitchFamily="2" charset="-78"/>
              </a:rPr>
              <a:t> تعریف شده است:</a:t>
            </a:r>
          </a:p>
          <a:p>
            <a:pPr algn="justLow" rtl="1"/>
            <a:endParaRPr lang="fa-IR" sz="3200" dirty="0">
              <a:cs typeface="B Nazanin" panose="00000400000000000000" pitchFamily="2" charset="-78"/>
            </a:endParaRPr>
          </a:p>
          <a:p>
            <a:pPr algn="justLow" rtl="1"/>
            <a:r>
              <a:rPr lang="en-US" sz="3200" dirty="0">
                <a:cs typeface="B Nazanin" panose="00000400000000000000" pitchFamily="2" charset="-78"/>
              </a:rPr>
              <a:t>P= Patients</a:t>
            </a:r>
            <a:r>
              <a:rPr lang="fa-IR" sz="3200" dirty="0">
                <a:cs typeface="B Nazanin" panose="00000400000000000000" pitchFamily="2" charset="-78"/>
              </a:rPr>
              <a:t>: </a:t>
            </a:r>
            <a:r>
              <a:rPr lang="fa-IR" sz="3200" dirty="0" smtClean="0">
                <a:cs typeface="B Nazanin" panose="00000400000000000000" pitchFamily="2" charset="-78"/>
              </a:rPr>
              <a:t>بیماران</a:t>
            </a:r>
          </a:p>
          <a:p>
            <a:pPr algn="justLow" rtl="1"/>
            <a:r>
              <a:rPr lang="en-US" sz="3200" dirty="0">
                <a:cs typeface="B Nazanin" panose="00000400000000000000" pitchFamily="2" charset="-78"/>
              </a:rPr>
              <a:t>:</a:t>
            </a:r>
            <a:r>
              <a:rPr lang="en-US" sz="3200" dirty="0" smtClean="0">
                <a:cs typeface="B Nazanin" panose="00000400000000000000" pitchFamily="2" charset="-78"/>
              </a:rPr>
              <a:t>I= Intervention</a:t>
            </a:r>
            <a:r>
              <a:rPr lang="fa-IR" sz="3200" dirty="0" smtClean="0">
                <a:cs typeface="B Nazanin" panose="00000400000000000000" pitchFamily="2" charset="-78"/>
              </a:rPr>
              <a:t> مداخله</a:t>
            </a:r>
            <a:endParaRPr lang="en-US" sz="3200" dirty="0" smtClean="0">
              <a:cs typeface="B Nazanin" panose="00000400000000000000" pitchFamily="2" charset="-78"/>
            </a:endParaRPr>
          </a:p>
          <a:p>
            <a:pPr algn="justLow" rtl="1"/>
            <a:r>
              <a:rPr lang="en-US" sz="3200" dirty="0" smtClean="0">
                <a:cs typeface="B Nazanin" panose="00000400000000000000" pitchFamily="2" charset="-78"/>
              </a:rPr>
              <a:t>C= Comparison</a:t>
            </a:r>
            <a:r>
              <a:rPr lang="fa-IR" sz="3200" dirty="0" smtClean="0">
                <a:cs typeface="B Nazanin" panose="00000400000000000000" pitchFamily="2" charset="-78"/>
              </a:rPr>
              <a:t>: مقایسه</a:t>
            </a:r>
            <a:endParaRPr lang="en-US" sz="3200" dirty="0" smtClean="0">
              <a:cs typeface="B Nazanin" panose="00000400000000000000" pitchFamily="2" charset="-78"/>
            </a:endParaRPr>
          </a:p>
          <a:p>
            <a:pPr algn="justLow" rtl="1"/>
            <a:r>
              <a:rPr lang="en-US" sz="3200" dirty="0" smtClean="0">
                <a:cs typeface="B Nazanin" panose="00000400000000000000" pitchFamily="2" charset="-78"/>
              </a:rPr>
              <a:t>O= Outcomes</a:t>
            </a:r>
            <a:r>
              <a:rPr lang="fa-IR" sz="3200" dirty="0" smtClean="0">
                <a:cs typeface="B Nazanin" panose="00000400000000000000" pitchFamily="2" charset="-78"/>
              </a:rPr>
              <a:t>: پیامدها</a:t>
            </a: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055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به این‌ها برخی </a:t>
            </a:r>
            <a:r>
              <a:rPr lang="en-US" sz="3200" dirty="0" smtClean="0">
                <a:cs typeface="B Nazanin" panose="00000400000000000000" pitchFamily="2" charset="-78"/>
              </a:rPr>
              <a:t>T</a:t>
            </a:r>
            <a:r>
              <a:rPr lang="fa-IR" sz="3200" dirty="0" smtClean="0">
                <a:cs typeface="B Nazanin" panose="00000400000000000000" pitchFamily="2" charset="-78"/>
              </a:rPr>
              <a:t> را برای زمان (به عنوان مثال طول مدت پی‌گیری در مطالعه همگروهی یا کارآزمایی بالینی) و </a:t>
            </a:r>
            <a:r>
              <a:rPr lang="en-US" sz="3200" dirty="0" smtClean="0">
                <a:cs typeface="B Nazanin" panose="00000400000000000000" pitchFamily="2" charset="-78"/>
              </a:rPr>
              <a:t>S</a:t>
            </a:r>
            <a:r>
              <a:rPr lang="fa-IR" sz="3200" dirty="0" smtClean="0">
                <a:cs typeface="B Nazanin" panose="00000400000000000000" pitchFamily="2" charset="-78"/>
              </a:rPr>
              <a:t> را برای طرح مطالعه اضافه کردند و این مخفف به شکل </a:t>
            </a:r>
            <a:r>
              <a:rPr lang="en-US" sz="3200" dirty="0" smtClean="0">
                <a:cs typeface="B Nazanin" panose="00000400000000000000" pitchFamily="2" charset="-78"/>
              </a:rPr>
              <a:t>PICOTS</a:t>
            </a:r>
            <a:r>
              <a:rPr lang="fa-IR" sz="3200" dirty="0" smtClean="0">
                <a:cs typeface="B Nazanin" panose="00000400000000000000" pitchFamily="2" charset="-78"/>
              </a:rPr>
              <a:t> ساخته شد.</a:t>
            </a: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914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پیدا </a:t>
            </a:r>
            <a:r>
              <a:rPr lang="fa-IR" sz="4000" b="1" dirty="0" smtClean="0">
                <a:cs typeface="B Titr" panose="00000700000000000000" pitchFamily="2" charset="-78"/>
              </a:rPr>
              <a:t>کردن تمامی </a:t>
            </a:r>
            <a:r>
              <a:rPr lang="fa-IR" sz="4000" b="1" dirty="0">
                <a:cs typeface="B Titr" panose="00000700000000000000" pitchFamily="2" charset="-78"/>
              </a:rPr>
              <a:t>مطالعات </a:t>
            </a:r>
            <a:r>
              <a:rPr lang="fa-IR" sz="4000" b="1" dirty="0" smtClean="0">
                <a:cs typeface="B Titr" panose="00000700000000000000" pitchFamily="2" charset="-78"/>
              </a:rPr>
              <a:t>مرتبط</a:t>
            </a:r>
            <a:endParaRPr lang="en-US" sz="40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اولین قدم در مرور </a:t>
            </a:r>
            <a:r>
              <a:rPr lang="fa-IR" sz="3200" dirty="0" smtClean="0">
                <a:cs typeface="B Nazanin" panose="00000400000000000000" pitchFamily="2" charset="-78"/>
              </a:rPr>
              <a:t>نظام‌مند، </a:t>
            </a:r>
            <a:r>
              <a:rPr lang="fa-IR" sz="3200" dirty="0">
                <a:cs typeface="B Nazanin" panose="00000400000000000000" pitchFamily="2" charset="-78"/>
              </a:rPr>
              <a:t>پیدا کردن </a:t>
            </a: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تمام </a:t>
            </a:r>
            <a:r>
              <a:rPr lang="fa-IR" sz="3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مطالعات </a:t>
            </a:r>
            <a:r>
              <a:rPr lang="fa-IR" sz="3200" dirty="0" smtClean="0">
                <a:cs typeface="B Nazanin" panose="00000400000000000000" pitchFamily="2" charset="-78"/>
              </a:rPr>
              <a:t>موجود درباره سؤال مورد نظر است. </a:t>
            </a:r>
            <a:endParaRPr lang="fa-IR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801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بیشتر مرورها با جستجو در پایگاه‌های آنلاین تحقیقات منتشر شده </a:t>
            </a:r>
            <a:r>
              <a:rPr lang="fa-IR" sz="3200" dirty="0" smtClean="0">
                <a:cs typeface="B Nazanin" panose="00000400000000000000" pitchFamily="2" charset="-78"/>
              </a:rPr>
              <a:t>و پایگاه اطلاعاتی آغاز </a:t>
            </a:r>
            <a:r>
              <a:rPr lang="fa-IR" sz="3200" dirty="0" smtClean="0">
                <a:cs typeface="B Nazanin" panose="00000400000000000000" pitchFamily="2" charset="-78"/>
              </a:rPr>
              <a:t>می‌شود.</a:t>
            </a:r>
          </a:p>
          <a:p>
            <a:pPr marL="0" indent="0" algn="justLow" rtl="1">
              <a:buNone/>
            </a:pPr>
            <a:endParaRPr lang="fa-IR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293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 smtClean="0">
                <a:cs typeface="B Titr" panose="00000700000000000000" pitchFamily="2" charset="-78"/>
              </a:rPr>
              <a:t>منابع </a:t>
            </a:r>
            <a:r>
              <a:rPr lang="fa-IR" sz="4000" b="1" dirty="0">
                <a:cs typeface="B Titr" panose="00000700000000000000" pitchFamily="2" charset="-78"/>
              </a:rPr>
              <a:t>دیگر</a:t>
            </a:r>
            <a:endParaRPr lang="en-US" sz="4000" b="1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کتابها و مرورهای </a:t>
            </a:r>
            <a:r>
              <a:rPr lang="fa-IR" sz="3200" dirty="0" smtClean="0">
                <a:cs typeface="B Nazanin" panose="00000400000000000000" pitchFamily="2" charset="-78"/>
              </a:rPr>
              <a:t>اخیر</a:t>
            </a:r>
            <a:endParaRPr lang="fa-IR" sz="3200" dirty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متخصصین در یک حیطه خاص </a:t>
            </a:r>
            <a:r>
              <a:rPr lang="fa-IR" sz="3200" dirty="0" smtClean="0">
                <a:cs typeface="B Nazanin" panose="00000400000000000000" pitchFamily="2" charset="-78"/>
              </a:rPr>
              <a:t>ممکن </a:t>
            </a:r>
            <a:r>
              <a:rPr lang="fa-IR" sz="3200" dirty="0">
                <a:cs typeface="B Nazanin" panose="00000400000000000000" pitchFamily="2" charset="-78"/>
              </a:rPr>
              <a:t>است مطالعاتی را توصیه کنند که به </a:t>
            </a:r>
            <a:r>
              <a:rPr lang="fa-IR" sz="3200" dirty="0" smtClean="0">
                <a:cs typeface="B Nazanin" panose="00000400000000000000" pitchFamily="2" charset="-78"/>
              </a:rPr>
              <a:t>وسیله رویکردهای </a:t>
            </a:r>
            <a:r>
              <a:rPr lang="fa-IR" sz="3200" dirty="0">
                <a:cs typeface="B Nazanin" panose="00000400000000000000" pitchFamily="2" charset="-78"/>
              </a:rPr>
              <a:t>دیگر </a:t>
            </a:r>
            <a:r>
              <a:rPr lang="fa-IR" sz="3200" dirty="0" smtClean="0">
                <a:cs typeface="B Nazanin" panose="00000400000000000000" pitchFamily="2" charset="-78"/>
              </a:rPr>
              <a:t>مشخص نشده‌اند.</a:t>
            </a:r>
          </a:p>
          <a:p>
            <a:pPr algn="justLow" rtl="1"/>
            <a:r>
              <a:rPr lang="fa-IR" sz="3200" dirty="0">
                <a:cs typeface="B Nazanin" panose="00000400000000000000" pitchFamily="2" charset="-78"/>
              </a:rPr>
              <a:t>مراجعی که مقالات به آن قبلاً استناد </a:t>
            </a:r>
            <a:r>
              <a:rPr lang="fa-IR" sz="3200" dirty="0" smtClean="0">
                <a:cs typeface="B Nazanin" panose="00000400000000000000" pitchFamily="2" charset="-78"/>
              </a:rPr>
              <a:t>کردند</a:t>
            </a:r>
            <a:endParaRPr lang="fa-IR" sz="3200" dirty="0">
              <a:cs typeface="B Nazanin" panose="00000400000000000000" pitchFamily="2" charset="-78"/>
            </a:endParaRPr>
          </a:p>
          <a:p>
            <a:pPr algn="justLow" rtl="1"/>
            <a:r>
              <a:rPr lang="fa-IR" sz="3200" dirty="0" smtClean="0">
                <a:cs typeface="B Nazanin" panose="00000400000000000000" pitchFamily="2" charset="-78"/>
              </a:rPr>
              <a:t>سیستم‌های ثبت کارآزمایی بالینی و اعطای اعتبار پژوهشی برای یافتن نتایج منتشر نشده</a:t>
            </a: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1162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2582</TotalTime>
  <Words>642</Words>
  <Application>Microsoft Office PowerPoint</Application>
  <PresentationFormat>Widescreen</PresentationFormat>
  <Paragraphs>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B Nazanin</vt:lpstr>
      <vt:lpstr>B Titr</vt:lpstr>
      <vt:lpstr>Tahoma</vt:lpstr>
      <vt:lpstr>Trebuchet MS</vt:lpstr>
      <vt:lpstr>Wingdings 3</vt:lpstr>
      <vt:lpstr>Facet</vt:lpstr>
      <vt:lpstr>تدوین مطالعه مروری نظام‌مند جلسه اول </vt:lpstr>
      <vt:lpstr>مرورهای سنتی  ) traditional reviews (</vt:lpstr>
      <vt:lpstr>مرور نظام‌مند</vt:lpstr>
      <vt:lpstr>PowerPoint Presentation</vt:lpstr>
      <vt:lpstr>تعریف یک سؤال مشخص</vt:lpstr>
      <vt:lpstr>PowerPoint Presentation</vt:lpstr>
      <vt:lpstr>پیدا کردن تمامی مطالعات مرتبط</vt:lpstr>
      <vt:lpstr>PowerPoint Presentation</vt:lpstr>
      <vt:lpstr>منابع دیگر</vt:lpstr>
      <vt:lpstr>PowerPoint Presentation</vt:lpstr>
      <vt:lpstr>PowerPoint Presentation</vt:lpstr>
      <vt:lpstr>خلاصه نتایج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مرور نظام‌مند Systematic review</dc:title>
  <dc:creator>1</dc:creator>
  <cp:lastModifiedBy>DearUser</cp:lastModifiedBy>
  <cp:revision>54</cp:revision>
  <dcterms:created xsi:type="dcterms:W3CDTF">2017-11-23T13:25:18Z</dcterms:created>
  <dcterms:modified xsi:type="dcterms:W3CDTF">2025-01-20T10:34:55Z</dcterms:modified>
</cp:coreProperties>
</file>