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344" r:id="rId3"/>
    <p:sldId id="345" r:id="rId4"/>
    <p:sldId id="327" r:id="rId5"/>
    <p:sldId id="316" r:id="rId6"/>
    <p:sldId id="328" r:id="rId7"/>
    <p:sldId id="319" r:id="rId8"/>
    <p:sldId id="274" r:id="rId9"/>
    <p:sldId id="329" r:id="rId10"/>
    <p:sldId id="320" r:id="rId11"/>
    <p:sldId id="318" r:id="rId12"/>
    <p:sldId id="330" r:id="rId13"/>
    <p:sldId id="272" r:id="rId14"/>
    <p:sldId id="298" r:id="rId15"/>
    <p:sldId id="331" r:id="rId16"/>
    <p:sldId id="295" r:id="rId17"/>
    <p:sldId id="306" r:id="rId18"/>
    <p:sldId id="296" r:id="rId19"/>
    <p:sldId id="297" r:id="rId20"/>
    <p:sldId id="332" r:id="rId21"/>
    <p:sldId id="333" r:id="rId22"/>
    <p:sldId id="334" r:id="rId23"/>
    <p:sldId id="335" r:id="rId24"/>
    <p:sldId id="336" r:id="rId25"/>
    <p:sldId id="337" r:id="rId26"/>
    <p:sldId id="338" r:id="rId27"/>
    <p:sldId id="339" r:id="rId28"/>
    <p:sldId id="340" r:id="rId29"/>
    <p:sldId id="341" r:id="rId30"/>
    <p:sldId id="278" r:id="rId31"/>
    <p:sldId id="321" r:id="rId32"/>
    <p:sldId id="342" r:id="rId33"/>
    <p:sldId id="283" r:id="rId34"/>
    <p:sldId id="284" r:id="rId35"/>
    <p:sldId id="285" r:id="rId36"/>
    <p:sldId id="286" r:id="rId37"/>
    <p:sldId id="288" r:id="rId38"/>
    <p:sldId id="290" r:id="rId39"/>
    <p:sldId id="289" r:id="rId40"/>
    <p:sldId id="311" r:id="rId41"/>
    <p:sldId id="309" r:id="rId42"/>
    <p:sldId id="310" r:id="rId43"/>
    <p:sldId id="261" r:id="rId44"/>
    <p:sldId id="262" r:id="rId45"/>
    <p:sldId id="263" r:id="rId46"/>
    <p:sldId id="264" r:id="rId47"/>
    <p:sldId id="270" r:id="rId48"/>
    <p:sldId id="271" r:id="rId49"/>
    <p:sldId id="265" r:id="rId50"/>
    <p:sldId id="266" r:id="rId51"/>
    <p:sldId id="267" r:id="rId52"/>
    <p:sldId id="268" r:id="rId53"/>
    <p:sldId id="269" r:id="rId54"/>
    <p:sldId id="34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92B62-ADB8-4EB2-BD68-1614853006FB}"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BC7FA-E770-44FF-94D3-BA13B34FEA68}" type="slidenum">
              <a:rPr lang="en-US" smtClean="0"/>
              <a:t>‹#›</a:t>
            </a:fld>
            <a:endParaRPr lang="en-US"/>
          </a:p>
        </p:txBody>
      </p:sp>
    </p:spTree>
    <p:extLst>
      <p:ext uri="{BB962C8B-B14F-4D97-AF65-F5344CB8AC3E}">
        <p14:creationId xmlns:p14="http://schemas.microsoft.com/office/powerpoint/2010/main" val="234221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Dermatoscopy#Types_of_dermatoscopy"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Ski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لنف</a:t>
            </a:r>
            <a:r>
              <a:rPr lang="fa-IR" baseline="0" dirty="0"/>
              <a:t> ادم: </a:t>
            </a:r>
            <a:r>
              <a:rPr lang="fa-IR" sz="1200" kern="1200" dirty="0">
                <a:solidFill>
                  <a:schemeClr val="tx1"/>
                </a:solidFill>
                <a:effectLst/>
                <a:latin typeface="+mn-lt"/>
                <a:ea typeface="+mn-ea"/>
                <a:cs typeface="+mn-cs"/>
              </a:rPr>
              <a:t>لنف ادم یعنی تجمع مایع سرشار از پروتئین (لنف) در بافت‏ها، به دلیل اختلال در تخلیه آن. مایعات بدن از طریق دو سیستم گردش خون و لنف جابجا می‏شوند. مویرگ‏های خونی در حال ترشح آب، پروتئین و سایر مواد به فضای بین سلولی هستند. قسمت عمده آب و مواد خارج شده از مویرگ‏ها یه داخل وریدها بازجذب و مجدداً وارد گردش خون می‏شوند ولی مولکول‏های درشت پروتئین قادر به عبور از جدار وریدها نیستند. بنابراین به همراه مقداری آب وارد عروق لنفی شده و از طریق سیستم گردش لنف از محیط خارج می‏گردند. مایع لنف در مسیر خود از داخل غدد لنفی عبور نموده و نهایتاً در نزدیکی قلب وارد سیستم گردش خون می‏شود. اگر بنا به دلایلی مانند انسداد در این مسیر، سیستم لنفاوی قادر به جابجایی مایع لنف نباشد، آب و پروتئین در بافت‏ها تجمع می‏یابد که به آن ورم لنفی یا لنف ادم می‏گویند.. این عارضا در بیماران مبتلا به سرطان پستان و پس از فرایند</a:t>
            </a:r>
            <a:r>
              <a:rPr lang="fa-IR" sz="1200" kern="1200" baseline="0" dirty="0">
                <a:solidFill>
                  <a:schemeClr val="tx1"/>
                </a:solidFill>
                <a:effectLst/>
                <a:latin typeface="+mn-lt"/>
                <a:ea typeface="+mn-ea"/>
                <a:cs typeface="+mn-cs"/>
              </a:rPr>
              <a:t> درمان </a:t>
            </a:r>
            <a:r>
              <a:rPr lang="fa-IR" sz="1200" kern="1200" dirty="0">
                <a:solidFill>
                  <a:schemeClr val="tx1"/>
                </a:solidFill>
                <a:effectLst/>
                <a:latin typeface="+mn-lt"/>
                <a:ea typeface="+mn-ea"/>
                <a:cs typeface="+mn-cs"/>
              </a:rPr>
              <a:t>شایع است.</a:t>
            </a:r>
            <a:r>
              <a:rPr lang="fa-IR"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F05C150-0353-4653-BE45-4946A7C1792D}" type="slidenum">
              <a:rPr lang="fa-IR" smtClean="0"/>
              <a:t>33</a:t>
            </a:fld>
            <a:endParaRPr lang="fa-IR"/>
          </a:p>
        </p:txBody>
      </p:sp>
    </p:spTree>
    <p:extLst>
      <p:ext uri="{BB962C8B-B14F-4D97-AF65-F5344CB8AC3E}">
        <p14:creationId xmlns:p14="http://schemas.microsoft.com/office/powerpoint/2010/main" val="217002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2F05C150-0353-4653-BE45-4946A7C1792D}" type="slidenum">
              <a:rPr lang="fa-IR" smtClean="0"/>
              <a:t>36</a:t>
            </a:fld>
            <a:endParaRPr lang="fa-IR"/>
          </a:p>
        </p:txBody>
      </p:sp>
    </p:spTree>
    <p:extLst>
      <p:ext uri="{BB962C8B-B14F-4D97-AF65-F5344CB8AC3E}">
        <p14:creationId xmlns:p14="http://schemas.microsoft.com/office/powerpoint/2010/main" val="255774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 </a:t>
            </a:r>
            <a:r>
              <a:rPr lang="en-US" dirty="0" err="1">
                <a:hlinkClick r:id="rId3" tooltip="Dermatoscopy"/>
              </a:rPr>
              <a:t>dermatoscope</a:t>
            </a:r>
            <a:r>
              <a:rPr lang="en-US" dirty="0"/>
              <a:t> consists of a magnifier, a light source (polarized or non-</a:t>
            </a:r>
            <a:r>
              <a:rPr lang="en-US" dirty="0" err="1"/>
              <a:t>polarised</a:t>
            </a:r>
            <a:r>
              <a:rPr lang="en-US" dirty="0"/>
              <a:t>), a transparent plate and sometimes a liquid medium between the instrument and the </a:t>
            </a:r>
            <a:r>
              <a:rPr lang="en-US" dirty="0">
                <a:hlinkClick r:id="rId4" tooltip="Skin"/>
              </a:rPr>
              <a:t>skin</a:t>
            </a:r>
            <a:r>
              <a:rPr lang="en-US" dirty="0"/>
              <a:t>. </a:t>
            </a:r>
            <a:endParaRPr lang="fa-IR" dirty="0"/>
          </a:p>
        </p:txBody>
      </p:sp>
      <p:sp>
        <p:nvSpPr>
          <p:cNvPr id="4" name="Slide Number Placeholder 3"/>
          <p:cNvSpPr>
            <a:spLocks noGrp="1"/>
          </p:cNvSpPr>
          <p:nvPr>
            <p:ph type="sldNum" sz="quarter" idx="10"/>
          </p:nvPr>
        </p:nvSpPr>
        <p:spPr/>
        <p:txBody>
          <a:bodyPr/>
          <a:lstStyle/>
          <a:p>
            <a:fld id="{2F05C150-0353-4653-BE45-4946A7C1792D}" type="slidenum">
              <a:rPr lang="fa-IR" smtClean="0"/>
              <a:t>37</a:t>
            </a:fld>
            <a:endParaRPr lang="fa-IR"/>
          </a:p>
        </p:txBody>
      </p:sp>
    </p:spTree>
    <p:extLst>
      <p:ext uri="{BB962C8B-B14F-4D97-AF65-F5344CB8AC3E}">
        <p14:creationId xmlns:p14="http://schemas.microsoft.com/office/powerpoint/2010/main" val="326543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2F05C150-0353-4653-BE45-4946A7C1792D}" type="slidenum">
              <a:rPr lang="fa-IR" smtClean="0"/>
              <a:t>38</a:t>
            </a:fld>
            <a:endParaRPr lang="fa-IR"/>
          </a:p>
        </p:txBody>
      </p:sp>
    </p:spTree>
    <p:extLst>
      <p:ext uri="{BB962C8B-B14F-4D97-AF65-F5344CB8AC3E}">
        <p14:creationId xmlns:p14="http://schemas.microsoft.com/office/powerpoint/2010/main" val="70295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systemic diseases :like hypo- and hyperparathyroidism (abnormally low or high levels of parathyroid hormone which affects calcium levels in the blood) </a:t>
            </a:r>
            <a:endParaRPr lang="fa-IR" dirty="0"/>
          </a:p>
        </p:txBody>
      </p:sp>
      <p:sp>
        <p:nvSpPr>
          <p:cNvPr id="4" name="Slide Number Placeholder 3"/>
          <p:cNvSpPr>
            <a:spLocks noGrp="1"/>
          </p:cNvSpPr>
          <p:nvPr>
            <p:ph type="sldNum" sz="quarter" idx="10"/>
          </p:nvPr>
        </p:nvSpPr>
        <p:spPr/>
        <p:txBody>
          <a:bodyPr/>
          <a:lstStyle/>
          <a:p>
            <a:fld id="{2F05C150-0353-4653-BE45-4946A7C1792D}" type="slidenum">
              <a:rPr lang="fa-IR" smtClean="0"/>
              <a:t>40</a:t>
            </a:fld>
            <a:endParaRPr lang="fa-IR"/>
          </a:p>
        </p:txBody>
      </p:sp>
    </p:spTree>
    <p:extLst>
      <p:ext uri="{BB962C8B-B14F-4D97-AF65-F5344CB8AC3E}">
        <p14:creationId xmlns:p14="http://schemas.microsoft.com/office/powerpoint/2010/main" val="210904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2F05C150-0353-4653-BE45-4946A7C1792D}" type="slidenum">
              <a:rPr lang="fa-IR" smtClean="0"/>
              <a:t>42</a:t>
            </a:fld>
            <a:endParaRPr lang="fa-IR"/>
          </a:p>
        </p:txBody>
      </p:sp>
    </p:spTree>
    <p:extLst>
      <p:ext uri="{BB962C8B-B14F-4D97-AF65-F5344CB8AC3E}">
        <p14:creationId xmlns:p14="http://schemas.microsoft.com/office/powerpoint/2010/main" val="59259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244080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395566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2074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2732195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953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1321859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3773871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12289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290667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7BCCC-D90D-464C-8B17-956BDA53A7A0}"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204643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17BCCC-D90D-464C-8B17-956BDA53A7A0}"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348641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17BCCC-D90D-464C-8B17-956BDA53A7A0}"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586185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17BCCC-D90D-464C-8B17-956BDA53A7A0}"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2186183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7BCCC-D90D-464C-8B17-956BDA53A7A0}"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4504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17BCCC-D90D-464C-8B17-956BDA53A7A0}"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159417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17BCCC-D90D-464C-8B17-956BDA53A7A0}"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21C6C-8087-4D61-867B-29FB1B941292}" type="slidenum">
              <a:rPr lang="en-US" smtClean="0"/>
              <a:t>‹#›</a:t>
            </a:fld>
            <a:endParaRPr lang="en-US"/>
          </a:p>
        </p:txBody>
      </p:sp>
    </p:spTree>
    <p:extLst>
      <p:ext uri="{BB962C8B-B14F-4D97-AF65-F5344CB8AC3E}">
        <p14:creationId xmlns:p14="http://schemas.microsoft.com/office/powerpoint/2010/main" val="19591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17BCCC-D90D-464C-8B17-956BDA53A7A0}" type="datetimeFigureOut">
              <a:rPr lang="en-US" smtClean="0"/>
              <a:t>2/28/2025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2721C6C-8087-4D61-867B-29FB1B941292}" type="slidenum">
              <a:rPr lang="en-US" smtClean="0"/>
              <a:t>‹#›</a:t>
            </a:fld>
            <a:endParaRPr lang="en-US"/>
          </a:p>
        </p:txBody>
      </p:sp>
    </p:spTree>
    <p:extLst>
      <p:ext uri="{BB962C8B-B14F-4D97-AF65-F5344CB8AC3E}">
        <p14:creationId xmlns:p14="http://schemas.microsoft.com/office/powerpoint/2010/main" val="6757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Software" TargetMode="External"/><Relationship Id="rId2" Type="http://schemas.openxmlformats.org/officeDocument/2006/relationships/hyperlink" Target="https://en.wikipedia.org/wiki/Sensor"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en.wikipedia.org/wiki/Interne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hyperlink" Target="https://www.youtube.com/watch?v=pIFeoaHJj44"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F679-5D25-2F22-8C04-A76F29B71108}"/>
              </a:ext>
            </a:extLst>
          </p:cNvPr>
          <p:cNvSpPr>
            <a:spLocks noGrp="1"/>
          </p:cNvSpPr>
          <p:nvPr>
            <p:ph type="ctrTitle"/>
          </p:nvPr>
        </p:nvSpPr>
        <p:spPr>
          <a:xfrm>
            <a:off x="1507067" y="2802576"/>
            <a:ext cx="7766936" cy="1248259"/>
          </a:xfrm>
        </p:spPr>
        <p:txBody>
          <a:bodyPr/>
          <a:lstStyle/>
          <a:p>
            <a:pPr algn="l"/>
            <a:r>
              <a:rPr lang="en-US" sz="3200" b="1" dirty="0">
                <a:solidFill>
                  <a:schemeClr val="tx1"/>
                </a:solidFill>
              </a:rPr>
              <a:t>Artificial Intelligence (AI) in medicine</a:t>
            </a:r>
            <a:br>
              <a:rPr lang="en-US" sz="3200" dirty="0">
                <a:solidFill>
                  <a:schemeClr val="tx1"/>
                </a:solidFill>
              </a:rPr>
            </a:br>
            <a:r>
              <a:rPr lang="en-US" sz="2000" dirty="0">
                <a:solidFill>
                  <a:schemeClr val="tx1"/>
                </a:solidFill>
              </a:rPr>
              <a:t>Terms, definitions, Applications, Challenges, and Future perspective</a:t>
            </a:r>
          </a:p>
        </p:txBody>
      </p:sp>
      <p:sp>
        <p:nvSpPr>
          <p:cNvPr id="3" name="Subtitle 2">
            <a:extLst>
              <a:ext uri="{FF2B5EF4-FFF2-40B4-BE49-F238E27FC236}">
                <a16:creationId xmlns:a16="http://schemas.microsoft.com/office/drawing/2014/main" id="{F7D39B21-1A52-20CE-4A0B-5535AEAF6875}"/>
              </a:ext>
            </a:extLst>
          </p:cNvPr>
          <p:cNvSpPr>
            <a:spLocks noGrp="1"/>
          </p:cNvSpPr>
          <p:nvPr>
            <p:ph type="subTitle" idx="1"/>
          </p:nvPr>
        </p:nvSpPr>
        <p:spPr>
          <a:xfrm>
            <a:off x="1186433" y="4751477"/>
            <a:ext cx="7766936" cy="1096899"/>
          </a:xfrm>
        </p:spPr>
        <p:txBody>
          <a:bodyPr/>
          <a:lstStyle/>
          <a:p>
            <a:pPr algn="l"/>
            <a:r>
              <a:rPr lang="en-US" dirty="0"/>
              <a:t>Presented by: Dr. </a:t>
            </a:r>
            <a:r>
              <a:rPr lang="en-US" dirty="0" err="1"/>
              <a:t>Sajjad</a:t>
            </a:r>
            <a:r>
              <a:rPr lang="en-US" dirty="0"/>
              <a:t> </a:t>
            </a:r>
            <a:r>
              <a:rPr lang="en-US" dirty="0" err="1"/>
              <a:t>Farashi</a:t>
            </a:r>
            <a:endParaRPr lang="en-US" dirty="0"/>
          </a:p>
          <a:p>
            <a:pPr algn="l"/>
            <a:r>
              <a:rPr lang="en-US" dirty="0"/>
              <a:t>Neurophysiology Research Center, Hamadan University of Medical Sciences, Hamadan, Iran</a:t>
            </a:r>
          </a:p>
        </p:txBody>
      </p:sp>
      <p:pic>
        <p:nvPicPr>
          <p:cNvPr id="1028" name="Picture 4" descr="Artificial Intelligence in Medicine—Science Fiction Now Science Fact |  Biomedical Odyssey"/>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274003" y="273132"/>
            <a:ext cx="1991885" cy="1742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manity and Technology Unite: The Rise of AI in Medicine and the Role of  Doctors | by Abdullah Güvhan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266" y="273132"/>
            <a:ext cx="1780103" cy="1742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nical Integration of Artificial Intelligence - A Look into the Fu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157" y="292006"/>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 and Personalized Medicine: Tailoring Treatment Plans to Individual  Patient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26783" y="249381"/>
            <a:ext cx="3140712" cy="17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029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721097"/>
          </a:xfrm>
        </p:spPr>
        <p:txBody>
          <a:bodyPr>
            <a:normAutofit/>
          </a:bodyPr>
          <a:lstStyle/>
          <a:p>
            <a:pPr rtl="0"/>
            <a:r>
              <a:rPr lang="en-US" sz="2400" b="1" dirty="0"/>
              <a:t>Most famous algorithm in machine learning</a:t>
            </a:r>
          </a:p>
        </p:txBody>
      </p:sp>
      <p:sp>
        <p:nvSpPr>
          <p:cNvPr id="3" name="Content Placeholder 2"/>
          <p:cNvSpPr>
            <a:spLocks noGrp="1"/>
          </p:cNvSpPr>
          <p:nvPr>
            <p:ph idx="1"/>
          </p:nvPr>
        </p:nvSpPr>
        <p:spPr/>
        <p:txBody>
          <a:bodyPr>
            <a:normAutofit fontScale="92500" lnSpcReduction="10000"/>
          </a:bodyPr>
          <a:lstStyle/>
          <a:p>
            <a:pPr algn="l" rtl="0">
              <a:buFont typeface="Wingdings" panose="05000000000000000000" pitchFamily="2" charset="2"/>
              <a:buChar char="q"/>
            </a:pPr>
            <a:r>
              <a:rPr lang="en-US" sz="2000" dirty="0"/>
              <a:t>Linear regression</a:t>
            </a:r>
          </a:p>
          <a:p>
            <a:pPr algn="l" rtl="0">
              <a:buFont typeface="Wingdings" panose="05000000000000000000" pitchFamily="2" charset="2"/>
              <a:buChar char="q"/>
            </a:pPr>
            <a:r>
              <a:rPr lang="en-US" sz="2000" dirty="0"/>
              <a:t>Logistic regression</a:t>
            </a:r>
          </a:p>
          <a:p>
            <a:pPr algn="l" rtl="0">
              <a:buFont typeface="Wingdings" panose="05000000000000000000" pitchFamily="2" charset="2"/>
              <a:buChar char="q"/>
            </a:pPr>
            <a:r>
              <a:rPr lang="en-US" sz="2000" dirty="0"/>
              <a:t>Decision tree</a:t>
            </a:r>
          </a:p>
          <a:p>
            <a:pPr algn="l" rtl="0">
              <a:buFont typeface="Wingdings" panose="05000000000000000000" pitchFamily="2" charset="2"/>
              <a:buChar char="q"/>
            </a:pPr>
            <a:r>
              <a:rPr lang="en-US" sz="2000" dirty="0"/>
              <a:t>SVM algorithm</a:t>
            </a:r>
          </a:p>
          <a:p>
            <a:pPr algn="l" rtl="0">
              <a:buFont typeface="Wingdings" panose="05000000000000000000" pitchFamily="2" charset="2"/>
              <a:buChar char="q"/>
            </a:pPr>
            <a:r>
              <a:rPr lang="en-US" sz="2000" dirty="0"/>
              <a:t>Naive Bayes algorithm</a:t>
            </a:r>
          </a:p>
          <a:p>
            <a:pPr algn="l" rtl="0">
              <a:buFont typeface="Wingdings" panose="05000000000000000000" pitchFamily="2" charset="2"/>
              <a:buChar char="q"/>
            </a:pPr>
            <a:r>
              <a:rPr lang="en-US" sz="2000" dirty="0"/>
              <a:t>KNN algorithm</a:t>
            </a:r>
          </a:p>
          <a:p>
            <a:pPr algn="l" rtl="0">
              <a:buFont typeface="Wingdings" panose="05000000000000000000" pitchFamily="2" charset="2"/>
              <a:buChar char="q"/>
            </a:pPr>
            <a:r>
              <a:rPr lang="en-US" sz="2000" dirty="0"/>
              <a:t>K-means</a:t>
            </a:r>
          </a:p>
          <a:p>
            <a:pPr algn="l" rtl="0">
              <a:buFont typeface="Wingdings" panose="05000000000000000000" pitchFamily="2" charset="2"/>
              <a:buChar char="q"/>
            </a:pPr>
            <a:r>
              <a:rPr lang="en-US" sz="2000" dirty="0"/>
              <a:t>Random forest algorithm</a:t>
            </a:r>
          </a:p>
          <a:p>
            <a:pPr algn="l" rtl="0">
              <a:buFont typeface="Wingdings" panose="05000000000000000000" pitchFamily="2" charset="2"/>
              <a:buChar char="q"/>
            </a:pPr>
            <a:r>
              <a:rPr lang="en-US" sz="2000" dirty="0"/>
              <a:t>Dimensionality reduction algorithms</a:t>
            </a:r>
          </a:p>
          <a:p>
            <a:pPr algn="l" rtl="0">
              <a:buFont typeface="Wingdings" panose="05000000000000000000" pitchFamily="2" charset="2"/>
              <a:buChar char="q"/>
            </a:pPr>
            <a:r>
              <a:rPr lang="en-US" sz="2000" dirty="0"/>
              <a:t>Gradient boosting algorithm and </a:t>
            </a:r>
            <a:r>
              <a:rPr lang="en-US" sz="2000" dirty="0" err="1"/>
              <a:t>AdaBoosting</a:t>
            </a:r>
            <a:r>
              <a:rPr lang="en-US" sz="2000" dirty="0"/>
              <a:t> algorithm</a:t>
            </a:r>
          </a:p>
        </p:txBody>
      </p:sp>
      <p:sp>
        <p:nvSpPr>
          <p:cNvPr id="4" name="Slide Number Placeholder 3"/>
          <p:cNvSpPr>
            <a:spLocks noGrp="1"/>
          </p:cNvSpPr>
          <p:nvPr>
            <p:ph type="sldNum" sz="quarter" idx="12"/>
          </p:nvPr>
        </p:nvSpPr>
        <p:spPr/>
        <p:txBody>
          <a:bodyPr/>
          <a:lstStyle/>
          <a:p>
            <a:fld id="{B4AB5629-04B7-4BEA-8C71-9575FBB19B91}" type="slidenum">
              <a:rPr lang="en-US" smtClean="0"/>
              <a:t>10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0937" y="1262655"/>
            <a:ext cx="1950500" cy="129326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863" y="995735"/>
            <a:ext cx="1560186" cy="1560186"/>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78811" y="882729"/>
            <a:ext cx="2085006" cy="15527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046" y="2555921"/>
            <a:ext cx="1682282" cy="168228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1944" y="2876167"/>
            <a:ext cx="2252512" cy="15259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2704" y="3019415"/>
            <a:ext cx="2316188" cy="138971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0582" y="4667668"/>
            <a:ext cx="1580732" cy="1580732"/>
          </a:xfrm>
          <a:prstGeom prst="rect">
            <a:avLst/>
          </a:prstGeom>
        </p:spPr>
      </p:pic>
    </p:spTree>
    <p:extLst>
      <p:ext uri="{BB962C8B-B14F-4D97-AF65-F5344CB8AC3E}">
        <p14:creationId xmlns:p14="http://schemas.microsoft.com/office/powerpoint/2010/main" val="160631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What Is AI?[Cont.]</a:t>
            </a:r>
            <a:br>
              <a:rPr lang="en-US" sz="3200" b="1" dirty="0"/>
            </a:br>
            <a:r>
              <a:rPr lang="en-US" sz="2000" b="1" dirty="0"/>
              <a:t>Machine learning</a:t>
            </a:r>
            <a:endParaRPr lang="fa-IR" sz="2000" b="1" dirty="0"/>
          </a:p>
        </p:txBody>
      </p:sp>
      <p:sp>
        <p:nvSpPr>
          <p:cNvPr id="3" name="Content Placeholder 2"/>
          <p:cNvSpPr>
            <a:spLocks noGrp="1"/>
          </p:cNvSpPr>
          <p:nvPr>
            <p:ph idx="1"/>
          </p:nvPr>
        </p:nvSpPr>
        <p:spPr/>
        <p:txBody>
          <a:bodyPr>
            <a:normAutofit/>
          </a:bodyPr>
          <a:lstStyle/>
          <a:p>
            <a:pPr algn="l" rtl="0"/>
            <a:r>
              <a:rPr lang="en-US" sz="1400" dirty="0"/>
              <a:t>Supervised learning</a:t>
            </a:r>
            <a:r>
              <a:rPr lang="en-US" sz="1400" dirty="0">
                <a:sym typeface="Wingdings" pitchFamily="2" charset="2"/>
              </a:rPr>
              <a:t> Labeled data are available for training</a:t>
            </a:r>
          </a:p>
          <a:p>
            <a:pPr algn="l" rtl="0"/>
            <a:r>
              <a:rPr lang="en-US" sz="1400" dirty="0">
                <a:sym typeface="Wingdings" pitchFamily="2" charset="2"/>
              </a:rPr>
              <a:t>Unsupervised learning work according to common patterns</a:t>
            </a:r>
            <a:endParaRPr lang="fa-IR" sz="1400" dirty="0"/>
          </a:p>
        </p:txBody>
      </p:sp>
      <p:sp>
        <p:nvSpPr>
          <p:cNvPr id="4" name="Slide Number Placeholder 3"/>
          <p:cNvSpPr>
            <a:spLocks noGrp="1"/>
          </p:cNvSpPr>
          <p:nvPr>
            <p:ph type="sldNum" sz="quarter" idx="12"/>
          </p:nvPr>
        </p:nvSpPr>
        <p:spPr/>
        <p:txBody>
          <a:bodyPr/>
          <a:lstStyle/>
          <a:p>
            <a:fld id="{B4AB5629-04B7-4BEA-8C71-9575FBB19B91}" type="slidenum">
              <a:rPr lang="en-US" smtClean="0"/>
              <a:t>11</a:t>
            </a:fld>
            <a:endParaRPr lang="en-US"/>
          </a:p>
        </p:txBody>
      </p:sp>
      <p:pic>
        <p:nvPicPr>
          <p:cNvPr id="5" name="Picture 6" descr="Machine learning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463" y="2245587"/>
            <a:ext cx="6013861" cy="4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4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27" y="205839"/>
            <a:ext cx="8596668" cy="862940"/>
          </a:xfrm>
        </p:spPr>
        <p:txBody>
          <a:bodyPr>
            <a:normAutofit/>
          </a:bodyPr>
          <a:lstStyle/>
          <a:p>
            <a:r>
              <a:rPr lang="en-US" sz="2800" dirty="0"/>
              <a:t>Examples of ML algorithms</a:t>
            </a:r>
            <a:br>
              <a:rPr lang="en-US" sz="2800" dirty="0"/>
            </a:br>
            <a:r>
              <a:rPr lang="en-US" sz="2000" dirty="0"/>
              <a:t>Support vector machines (SVM)</a:t>
            </a:r>
          </a:p>
        </p:txBody>
      </p:sp>
      <p:sp>
        <p:nvSpPr>
          <p:cNvPr id="3" name="Content Placeholder 2"/>
          <p:cNvSpPr>
            <a:spLocks noGrp="1"/>
          </p:cNvSpPr>
          <p:nvPr>
            <p:ph idx="1"/>
          </p:nvPr>
        </p:nvSpPr>
        <p:spPr>
          <a:xfrm>
            <a:off x="677334" y="1235035"/>
            <a:ext cx="5925347" cy="4806328"/>
          </a:xfrm>
        </p:spPr>
        <p:txBody>
          <a:bodyPr/>
          <a:lstStyle/>
          <a:p>
            <a:r>
              <a:rPr lang="en-US" dirty="0"/>
              <a:t>The purpose of SVM is to find a line (2D feature space), a plane (in 3D feature space), or a hyperplane (in &gt;2D feature space) to separate data of different classes. </a:t>
            </a:r>
          </a:p>
          <a:p>
            <a:endParaRPr lang="en-US" dirty="0"/>
          </a:p>
          <a:p>
            <a:r>
              <a:rPr lang="en-US" dirty="0"/>
              <a:t>The separation can be done using different types  of</a:t>
            </a:r>
          </a:p>
          <a:p>
            <a:pPr marL="0" indent="0">
              <a:buNone/>
            </a:pPr>
            <a:r>
              <a:rPr lang="en-US" dirty="0"/>
              <a:t>Separators (linear, polynomial, RBF, or other nonlinear)</a:t>
            </a:r>
            <a:r>
              <a:rPr lang="en-US" dirty="0">
                <a:sym typeface="Wingdings" panose="05000000000000000000" pitchFamily="2" charset="2"/>
              </a:rPr>
              <a:t> It is called </a:t>
            </a:r>
            <a:r>
              <a:rPr lang="en-US" b="1" dirty="0">
                <a:solidFill>
                  <a:srgbClr val="FF0000"/>
                </a:solidFill>
                <a:sym typeface="Wingdings" panose="05000000000000000000" pitchFamily="2" charset="2"/>
              </a:rPr>
              <a:t>KERNEL</a:t>
            </a:r>
          </a:p>
          <a:p>
            <a:pPr marL="0" indent="0">
              <a:buNone/>
            </a:pPr>
            <a:r>
              <a:rPr lang="en-US" b="1" dirty="0">
                <a:solidFill>
                  <a:srgbClr val="FF0000"/>
                </a:solidFill>
                <a:sym typeface="Wingdings" panose="05000000000000000000" pitchFamily="2" charset="2"/>
              </a:rPr>
              <a:t>Separators are selected in way that the margin of class samples be maximum from separator </a:t>
            </a:r>
          </a:p>
        </p:txBody>
      </p:sp>
      <p:sp>
        <p:nvSpPr>
          <p:cNvPr id="4" name="Slide Number Placeholder 3"/>
          <p:cNvSpPr>
            <a:spLocks noGrp="1"/>
          </p:cNvSpPr>
          <p:nvPr>
            <p:ph type="sldNum" sz="quarter" idx="12"/>
          </p:nvPr>
        </p:nvSpPr>
        <p:spPr/>
        <p:txBody>
          <a:bodyPr/>
          <a:lstStyle/>
          <a:p>
            <a:fld id="{D5FD0516-B61A-4CFF-AE16-5417BF162703}" type="slidenum">
              <a:rPr lang="en-US" smtClean="0"/>
              <a:t>12</a:t>
            </a:fld>
            <a:endParaRPr lang="en-US"/>
          </a:p>
        </p:txBody>
      </p:sp>
      <p:pic>
        <p:nvPicPr>
          <p:cNvPr id="7170" name="Picture 2" descr="../_images/sphx_glr_plot_iris_svc_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214" y="205839"/>
            <a:ext cx="4539013" cy="34042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7422586" y="3758850"/>
            <a:ext cx="4220641" cy="2896797"/>
          </a:xfrm>
          <a:prstGeom prst="rect">
            <a:avLst/>
          </a:prstGeom>
        </p:spPr>
      </p:pic>
    </p:spTree>
    <p:extLst>
      <p:ext uri="{BB962C8B-B14F-4D97-AF65-F5344CB8AC3E}">
        <p14:creationId xmlns:p14="http://schemas.microsoft.com/office/powerpoint/2010/main" val="290625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53" y="324592"/>
            <a:ext cx="8596668" cy="1320800"/>
          </a:xfrm>
        </p:spPr>
        <p:txBody>
          <a:bodyPr>
            <a:normAutofit/>
          </a:bodyPr>
          <a:lstStyle/>
          <a:p>
            <a:r>
              <a:rPr lang="en-US" sz="3200" dirty="0"/>
              <a:t>Examples of ML algorithms</a:t>
            </a:r>
            <a:br>
              <a:rPr lang="en-US" sz="3200" dirty="0"/>
            </a:br>
            <a:r>
              <a:rPr lang="en-US" sz="2400" dirty="0"/>
              <a:t>K-nearest neighbors(KNN)</a:t>
            </a:r>
          </a:p>
        </p:txBody>
      </p:sp>
      <p:sp>
        <p:nvSpPr>
          <p:cNvPr id="3" name="Content Placeholder 2"/>
          <p:cNvSpPr>
            <a:spLocks noGrp="1"/>
          </p:cNvSpPr>
          <p:nvPr>
            <p:ph idx="1"/>
          </p:nvPr>
        </p:nvSpPr>
        <p:spPr>
          <a:xfrm>
            <a:off x="677334" y="1413165"/>
            <a:ext cx="8596668" cy="4628198"/>
          </a:xfrm>
        </p:spPr>
        <p:txBody>
          <a:bodyPr/>
          <a:lstStyle/>
          <a:p>
            <a:r>
              <a:rPr lang="en-US" dirty="0"/>
              <a:t>Hypothesis: similar members gather together (make a cluster)</a:t>
            </a:r>
          </a:p>
          <a:p>
            <a:endParaRPr lang="en-US" dirty="0"/>
          </a:p>
          <a:p>
            <a:pPr marL="0" indent="0">
              <a:buNone/>
            </a:pPr>
            <a:r>
              <a:rPr lang="en-US" dirty="0"/>
              <a:t>KNN works in three main steps:</a:t>
            </a:r>
          </a:p>
          <a:p>
            <a:r>
              <a:rPr lang="en-US" dirty="0"/>
              <a:t>Chose a value for K</a:t>
            </a:r>
          </a:p>
          <a:p>
            <a:r>
              <a:rPr lang="en-US" dirty="0"/>
              <a:t>calculating the distance between the query point and each training point</a:t>
            </a:r>
            <a:endParaRPr lang="fa-IR" dirty="0"/>
          </a:p>
          <a:p>
            <a:r>
              <a:rPr lang="en-US" dirty="0"/>
              <a:t>Sort the distances (and also indices)</a:t>
            </a:r>
          </a:p>
          <a:p>
            <a:r>
              <a:rPr lang="en-US" dirty="0"/>
              <a:t>selecting the k-nearest neighbors to the query point</a:t>
            </a:r>
          </a:p>
          <a:p>
            <a:r>
              <a:rPr lang="en-US" dirty="0"/>
              <a:t> predicting the class or value of the query point based on the majority class or the mean value of the neighbors. </a:t>
            </a:r>
          </a:p>
        </p:txBody>
      </p:sp>
      <p:sp>
        <p:nvSpPr>
          <p:cNvPr id="4" name="Slide Number Placeholder 3"/>
          <p:cNvSpPr>
            <a:spLocks noGrp="1"/>
          </p:cNvSpPr>
          <p:nvPr>
            <p:ph type="sldNum" sz="quarter" idx="12"/>
          </p:nvPr>
        </p:nvSpPr>
        <p:spPr/>
        <p:txBody>
          <a:bodyPr/>
          <a:lstStyle/>
          <a:p>
            <a:fld id="{D5FD0516-B61A-4CFF-AE16-5417BF162703}" type="slidenum">
              <a:rPr lang="en-US" smtClean="0"/>
              <a:t>13</a:t>
            </a:fld>
            <a:endParaRPr lang="en-US"/>
          </a:p>
        </p:txBody>
      </p:sp>
      <p:pic>
        <p:nvPicPr>
          <p:cNvPr id="7" name="Picture 6"/>
          <p:cNvPicPr>
            <a:picLocks noChangeAspect="1"/>
          </p:cNvPicPr>
          <p:nvPr/>
        </p:nvPicPr>
        <p:blipFill>
          <a:blip r:embed="rId2"/>
          <a:stretch>
            <a:fillRect/>
          </a:stretch>
        </p:blipFill>
        <p:spPr>
          <a:xfrm>
            <a:off x="9369004" y="3389144"/>
            <a:ext cx="2502514" cy="1989178"/>
          </a:xfrm>
          <a:prstGeom prst="rect">
            <a:avLst/>
          </a:prstGeom>
        </p:spPr>
      </p:pic>
    </p:spTree>
    <p:extLst>
      <p:ext uri="{BB962C8B-B14F-4D97-AF65-F5344CB8AC3E}">
        <p14:creationId xmlns:p14="http://schemas.microsoft.com/office/powerpoint/2010/main" val="259380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54" y="109995"/>
            <a:ext cx="8596668" cy="1320800"/>
          </a:xfrm>
        </p:spPr>
        <p:txBody>
          <a:bodyPr>
            <a:normAutofit/>
          </a:bodyPr>
          <a:lstStyle/>
          <a:p>
            <a:pPr rtl="0"/>
            <a:r>
              <a:rPr lang="en-US" sz="2800" dirty="0"/>
              <a:t>Examples of AI models</a:t>
            </a:r>
            <a:br>
              <a:rPr lang="en-US" sz="2800" dirty="0"/>
            </a:br>
            <a:r>
              <a:rPr lang="en-US" sz="2800" b="1" dirty="0"/>
              <a:t>Biologically inspired techniques</a:t>
            </a:r>
            <a:br>
              <a:rPr lang="en-US" sz="2800" b="1" dirty="0"/>
            </a:br>
            <a:r>
              <a:rPr lang="en-US" sz="2000" b="1" dirty="0"/>
              <a:t>Genetic algorithm</a:t>
            </a:r>
            <a:endParaRPr lang="fa-IR" sz="2000" b="1" dirty="0"/>
          </a:p>
        </p:txBody>
      </p:sp>
      <p:sp>
        <p:nvSpPr>
          <p:cNvPr id="4" name="Slide Number Placeholder 3"/>
          <p:cNvSpPr>
            <a:spLocks noGrp="1"/>
          </p:cNvSpPr>
          <p:nvPr>
            <p:ph type="sldNum" sz="quarter" idx="12"/>
          </p:nvPr>
        </p:nvSpPr>
        <p:spPr/>
        <p:txBody>
          <a:bodyPr/>
          <a:lstStyle/>
          <a:p>
            <a:fld id="{B4AB5629-04B7-4BEA-8C71-9575FBB19B91}" type="slidenum">
              <a:rPr lang="en-US" smtClean="0"/>
              <a:t>14</a:t>
            </a:fld>
            <a:endParaRPr lang="en-US"/>
          </a:p>
        </p:txBody>
      </p:sp>
      <p:pic>
        <p:nvPicPr>
          <p:cNvPr id="6" name="Picture 5"/>
          <p:cNvPicPr>
            <a:picLocks noChangeAspect="1"/>
          </p:cNvPicPr>
          <p:nvPr/>
        </p:nvPicPr>
        <p:blipFill>
          <a:blip r:embed="rId2"/>
          <a:stretch>
            <a:fillRect/>
          </a:stretch>
        </p:blipFill>
        <p:spPr>
          <a:xfrm>
            <a:off x="5212825" y="1221908"/>
            <a:ext cx="1602460" cy="1602460"/>
          </a:xfrm>
          <a:prstGeom prst="rect">
            <a:avLst/>
          </a:prstGeom>
        </p:spPr>
      </p:pic>
      <p:pic>
        <p:nvPicPr>
          <p:cNvPr id="7" name="Picture 6"/>
          <p:cNvPicPr>
            <a:picLocks noChangeAspect="1"/>
          </p:cNvPicPr>
          <p:nvPr/>
        </p:nvPicPr>
        <p:blipFill>
          <a:blip r:embed="rId3"/>
          <a:stretch>
            <a:fillRect/>
          </a:stretch>
        </p:blipFill>
        <p:spPr>
          <a:xfrm>
            <a:off x="6946202" y="1092928"/>
            <a:ext cx="5057453" cy="1860420"/>
          </a:xfrm>
          <a:prstGeom prst="rect">
            <a:avLst/>
          </a:prstGeom>
        </p:spPr>
      </p:pic>
      <p:pic>
        <p:nvPicPr>
          <p:cNvPr id="10" name="Picture 9"/>
          <p:cNvPicPr>
            <a:picLocks noChangeAspect="1"/>
          </p:cNvPicPr>
          <p:nvPr/>
        </p:nvPicPr>
        <p:blipFill>
          <a:blip r:embed="rId4"/>
          <a:stretch>
            <a:fillRect/>
          </a:stretch>
        </p:blipFill>
        <p:spPr>
          <a:xfrm>
            <a:off x="1667716" y="3018377"/>
            <a:ext cx="8692678" cy="3839623"/>
          </a:xfrm>
          <a:prstGeom prst="rect">
            <a:avLst/>
          </a:prstGeom>
        </p:spPr>
      </p:pic>
    </p:spTree>
    <p:extLst>
      <p:ext uri="{BB962C8B-B14F-4D97-AF65-F5344CB8AC3E}">
        <p14:creationId xmlns:p14="http://schemas.microsoft.com/office/powerpoint/2010/main" val="257321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04972A-AB52-2700-9292-09D287ADF17F}"/>
              </a:ext>
            </a:extLst>
          </p:cNvPr>
          <p:cNvSpPr/>
          <p:nvPr/>
        </p:nvSpPr>
        <p:spPr>
          <a:xfrm>
            <a:off x="1664492" y="2303657"/>
            <a:ext cx="8066631"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Special terms which AI </a:t>
            </a:r>
          </a:p>
          <a:p>
            <a:pPr algn="ctr"/>
            <a:r>
              <a:rPr lang="en-US" sz="5400" b="0" cap="none" spc="0" dirty="0">
                <a:ln w="0"/>
                <a:solidFill>
                  <a:schemeClr val="tx1"/>
                </a:solidFill>
                <a:effectLst>
                  <a:outerShdw blurRad="38100" dist="19050" dir="2700000" algn="tl" rotWithShape="0">
                    <a:schemeClr val="dk1">
                      <a:alpha val="40000"/>
                    </a:schemeClr>
                  </a:outerShdw>
                </a:effectLst>
              </a:rPr>
              <a:t>will be seen in the future</a:t>
            </a:r>
          </a:p>
        </p:txBody>
      </p:sp>
    </p:spTree>
    <p:extLst>
      <p:ext uri="{BB962C8B-B14F-4D97-AF65-F5344CB8AC3E}">
        <p14:creationId xmlns:p14="http://schemas.microsoft.com/office/powerpoint/2010/main" val="350683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Lab-on-a chip (LOC)</a:t>
            </a:r>
            <a:endParaRPr lang="fa-IR" sz="2800" b="1" dirty="0"/>
          </a:p>
        </p:txBody>
      </p:sp>
      <p:sp>
        <p:nvSpPr>
          <p:cNvPr id="3" name="Content Placeholder 2"/>
          <p:cNvSpPr>
            <a:spLocks noGrp="1"/>
          </p:cNvSpPr>
          <p:nvPr>
            <p:ph idx="1"/>
          </p:nvPr>
        </p:nvSpPr>
        <p:spPr>
          <a:xfrm>
            <a:off x="1914144" y="1533686"/>
            <a:ext cx="9997440" cy="4800600"/>
          </a:xfrm>
        </p:spPr>
        <p:txBody>
          <a:bodyPr>
            <a:normAutofit fontScale="77500" lnSpcReduction="20000"/>
          </a:bodyPr>
          <a:lstStyle/>
          <a:p>
            <a:pPr algn="l" rtl="0"/>
            <a:r>
              <a:rPr lang="en-US" sz="2000" dirty="0"/>
              <a:t>A lab-on-a-chip is a </a:t>
            </a:r>
            <a:r>
              <a:rPr lang="en-US" sz="2000" b="1" dirty="0">
                <a:solidFill>
                  <a:srgbClr val="FF0000"/>
                </a:solidFill>
              </a:rPr>
              <a:t>miniaturized</a:t>
            </a:r>
            <a:r>
              <a:rPr lang="en-US" sz="2000" dirty="0">
                <a:solidFill>
                  <a:srgbClr val="FF0000"/>
                </a:solidFill>
              </a:rPr>
              <a:t> </a:t>
            </a:r>
            <a:r>
              <a:rPr lang="en-US" sz="2000" dirty="0"/>
              <a:t>device that integrates into </a:t>
            </a:r>
            <a:r>
              <a:rPr lang="en-US" sz="2000" b="1" dirty="0">
                <a:solidFill>
                  <a:srgbClr val="FF0000"/>
                </a:solidFill>
              </a:rPr>
              <a:t>a single chip </a:t>
            </a:r>
            <a:r>
              <a:rPr lang="en-US" sz="2000" dirty="0"/>
              <a:t>one or </a:t>
            </a:r>
            <a:r>
              <a:rPr lang="en-US" sz="2000" b="1" dirty="0">
                <a:solidFill>
                  <a:srgbClr val="FF0000"/>
                </a:solidFill>
              </a:rPr>
              <a:t>several analyses.</a:t>
            </a:r>
          </a:p>
          <a:p>
            <a:pPr algn="l" rtl="0"/>
            <a:endParaRPr lang="en-US" sz="2000" b="1" dirty="0">
              <a:solidFill>
                <a:srgbClr val="FF0000"/>
              </a:solidFill>
            </a:endParaRPr>
          </a:p>
          <a:p>
            <a:pPr algn="l" rtl="0"/>
            <a:endParaRPr lang="en-US" sz="2000" b="1" dirty="0">
              <a:solidFill>
                <a:srgbClr val="FF0000"/>
              </a:solidFill>
            </a:endParaRPr>
          </a:p>
          <a:p>
            <a:pPr algn="l" rtl="0">
              <a:buFont typeface="Wingdings" panose="05000000000000000000" pitchFamily="2" charset="2"/>
              <a:buChar char="q"/>
            </a:pPr>
            <a:r>
              <a:rPr lang="en-US" sz="2000" dirty="0"/>
              <a:t>LOC</a:t>
            </a:r>
            <a:r>
              <a:rPr lang="en-US" sz="2000" dirty="0">
                <a:sym typeface="Wingdings" panose="05000000000000000000" pitchFamily="2" charset="2"/>
              </a:rPr>
              <a:t> </a:t>
            </a:r>
            <a:r>
              <a:rPr lang="en-US" sz="2000" dirty="0" err="1"/>
              <a:t>Microchannels</a:t>
            </a:r>
            <a:r>
              <a:rPr lang="en-US" sz="2000" dirty="0"/>
              <a:t> (microfluidic technique) + pumps+ electrodes + electronics</a:t>
            </a:r>
          </a:p>
          <a:p>
            <a:pPr algn="l" rtl="0">
              <a:buFont typeface="Wingdings" panose="05000000000000000000" pitchFamily="2" charset="2"/>
              <a:buChar char="q"/>
            </a:pPr>
            <a:endParaRPr lang="en-US" sz="2000" dirty="0"/>
          </a:p>
          <a:p>
            <a:pPr algn="l" rtl="0">
              <a:buFont typeface="Wingdings" panose="05000000000000000000" pitchFamily="2" charset="2"/>
              <a:buChar char="q"/>
            </a:pPr>
            <a:r>
              <a:rPr lang="en-US" sz="2000" dirty="0"/>
              <a:t>Current applications:</a:t>
            </a:r>
          </a:p>
          <a:p>
            <a:pPr lvl="1" algn="l" rtl="0">
              <a:buFont typeface="Courier New" panose="02070309020205020404" pitchFamily="49" charset="0"/>
              <a:buChar char="o"/>
            </a:pPr>
            <a:r>
              <a:rPr lang="en-US" sz="1600" dirty="0"/>
              <a:t>DNA/RNA amplification and detection  (HIV detection)</a:t>
            </a:r>
          </a:p>
          <a:p>
            <a:pPr lvl="1" algn="l" rtl="0">
              <a:buFont typeface="Courier New" panose="02070309020205020404" pitchFamily="49" charset="0"/>
              <a:buChar char="o"/>
            </a:pPr>
            <a:r>
              <a:rPr lang="en-US" sz="1600" dirty="0"/>
              <a:t>protein analysis (Glucose meters)</a:t>
            </a:r>
          </a:p>
          <a:p>
            <a:pPr lvl="1" algn="l" rtl="0">
              <a:buFont typeface="Courier New" panose="02070309020205020404" pitchFamily="49" charset="0"/>
              <a:buChar char="o"/>
            </a:pPr>
            <a:r>
              <a:rPr lang="en-US" sz="1600" dirty="0" err="1"/>
              <a:t>microsized</a:t>
            </a:r>
            <a:r>
              <a:rPr lang="en-US" sz="1600" dirty="0"/>
              <a:t> and highly parallelized micro chemical reactors</a:t>
            </a:r>
            <a:endParaRPr lang="en-US" sz="1600" b="1" dirty="0">
              <a:solidFill>
                <a:srgbClr val="FF0000"/>
              </a:solidFill>
            </a:endParaRPr>
          </a:p>
          <a:p>
            <a:pPr algn="l" rtl="0"/>
            <a:endParaRPr lang="en-US" sz="2000" b="1" dirty="0">
              <a:solidFill>
                <a:srgbClr val="FF0000"/>
              </a:solidFill>
            </a:endParaRPr>
          </a:p>
          <a:p>
            <a:pPr algn="l" rtl="0">
              <a:buFont typeface="Wingdings" panose="05000000000000000000" pitchFamily="2" charset="2"/>
              <a:buChar char="q"/>
            </a:pPr>
            <a:r>
              <a:rPr lang="en-US" sz="2000" b="1" dirty="0">
                <a:solidFill>
                  <a:srgbClr val="FF0000"/>
                </a:solidFill>
              </a:rPr>
              <a:t>Advantages:</a:t>
            </a:r>
          </a:p>
          <a:p>
            <a:pPr lvl="1" algn="l" rtl="0"/>
            <a:r>
              <a:rPr lang="en-US" sz="1800" dirty="0"/>
              <a:t>cost efficiency</a:t>
            </a:r>
          </a:p>
          <a:p>
            <a:pPr lvl="1" algn="l" rtl="0"/>
            <a:r>
              <a:rPr lang="en-US" sz="1800" dirty="0"/>
              <a:t>Parallelization</a:t>
            </a:r>
          </a:p>
          <a:p>
            <a:pPr lvl="1" algn="l" rtl="0"/>
            <a:r>
              <a:rPr lang="en-US" sz="1800" dirty="0"/>
              <a:t>diagnostic speed </a:t>
            </a:r>
          </a:p>
          <a:p>
            <a:pPr lvl="1" algn="l" rtl="0"/>
            <a:r>
              <a:rPr lang="en-US" sz="1800" dirty="0"/>
              <a:t>sensitivity</a:t>
            </a:r>
            <a:endParaRPr lang="fa-IR" sz="1800" b="1" dirty="0">
              <a:solidFill>
                <a:srgbClr val="FF0000"/>
              </a:solidFill>
            </a:endParaRPr>
          </a:p>
        </p:txBody>
      </p:sp>
      <p:sp>
        <p:nvSpPr>
          <p:cNvPr id="4" name="Slide Number Placeholder 3"/>
          <p:cNvSpPr>
            <a:spLocks noGrp="1"/>
          </p:cNvSpPr>
          <p:nvPr>
            <p:ph type="sldNum" sz="quarter" idx="12"/>
          </p:nvPr>
        </p:nvSpPr>
        <p:spPr/>
        <p:txBody>
          <a:bodyPr/>
          <a:lstStyle/>
          <a:p>
            <a:fld id="{B4AB5629-04B7-4BEA-8C71-9575FBB19B91}" type="slidenum">
              <a:rPr lang="en-US" smtClean="0"/>
              <a:t>16</a:t>
            </a:fld>
            <a:endParaRPr lang="en-US"/>
          </a:p>
        </p:txBody>
      </p:sp>
      <p:pic>
        <p:nvPicPr>
          <p:cNvPr id="6" name="Picture 5"/>
          <p:cNvPicPr>
            <a:picLocks noChangeAspect="1"/>
          </p:cNvPicPr>
          <p:nvPr/>
        </p:nvPicPr>
        <p:blipFill>
          <a:blip r:embed="rId2"/>
          <a:stretch>
            <a:fillRect/>
          </a:stretch>
        </p:blipFill>
        <p:spPr>
          <a:xfrm>
            <a:off x="9703489" y="100395"/>
            <a:ext cx="2208095" cy="1317243"/>
          </a:xfrm>
          <a:prstGeom prst="rect">
            <a:avLst/>
          </a:prstGeom>
        </p:spPr>
      </p:pic>
      <p:pic>
        <p:nvPicPr>
          <p:cNvPr id="1026" name="Picture 2" descr="2 Lab-on-a-Chip devices for point of care applications usually compris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419" y="3537111"/>
            <a:ext cx="3758139" cy="279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35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Wearable technologies</a:t>
            </a:r>
            <a:endParaRPr lang="fa-IR" sz="2800" b="1" dirty="0"/>
          </a:p>
        </p:txBody>
      </p:sp>
      <p:sp>
        <p:nvSpPr>
          <p:cNvPr id="3" name="Content Placeholder 2"/>
          <p:cNvSpPr>
            <a:spLocks noGrp="1"/>
          </p:cNvSpPr>
          <p:nvPr>
            <p:ph idx="1"/>
          </p:nvPr>
        </p:nvSpPr>
        <p:spPr>
          <a:xfrm>
            <a:off x="677334" y="1340968"/>
            <a:ext cx="8596668" cy="3880773"/>
          </a:xfrm>
        </p:spPr>
        <p:txBody>
          <a:bodyPr>
            <a:normAutofit/>
          </a:bodyPr>
          <a:lstStyle/>
          <a:p>
            <a:pPr algn="l" rtl="0"/>
            <a:r>
              <a:rPr lang="en-US" sz="2000" dirty="0"/>
              <a:t>Devices attached to human body to capture biomedical symptoms.</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17</a:t>
            </a:fld>
            <a:endParaRPr lang="en-US"/>
          </a:p>
        </p:txBody>
      </p:sp>
      <p:pic>
        <p:nvPicPr>
          <p:cNvPr id="6" name="Picture 5"/>
          <p:cNvPicPr>
            <a:picLocks noChangeAspect="1"/>
          </p:cNvPicPr>
          <p:nvPr/>
        </p:nvPicPr>
        <p:blipFill>
          <a:blip r:embed="rId2"/>
          <a:stretch>
            <a:fillRect/>
          </a:stretch>
        </p:blipFill>
        <p:spPr>
          <a:xfrm>
            <a:off x="7150989" y="2394246"/>
            <a:ext cx="4638675" cy="37433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59" y="2195013"/>
            <a:ext cx="2877727" cy="21726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759" y="4480861"/>
            <a:ext cx="2877727" cy="2158295"/>
          </a:xfrm>
          <a:prstGeom prst="rect">
            <a:avLst/>
          </a:prstGeom>
        </p:spPr>
      </p:pic>
    </p:spTree>
    <p:extLst>
      <p:ext uri="{BB962C8B-B14F-4D97-AF65-F5344CB8AC3E}">
        <p14:creationId xmlns:p14="http://schemas.microsoft.com/office/powerpoint/2010/main" val="395644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Internet of medical things (</a:t>
            </a:r>
            <a:r>
              <a:rPr lang="en-US" sz="2800" b="1" dirty="0" err="1"/>
              <a:t>IOmT</a:t>
            </a:r>
            <a:r>
              <a:rPr lang="en-US" sz="2800" b="1" dirty="0"/>
              <a:t>)</a:t>
            </a:r>
            <a:endParaRPr lang="fa-IR" sz="2800" b="1" dirty="0"/>
          </a:p>
        </p:txBody>
      </p:sp>
      <p:sp>
        <p:nvSpPr>
          <p:cNvPr id="3" name="Content Placeholder 2"/>
          <p:cNvSpPr>
            <a:spLocks noGrp="1"/>
          </p:cNvSpPr>
          <p:nvPr>
            <p:ph idx="1"/>
          </p:nvPr>
        </p:nvSpPr>
        <p:spPr>
          <a:xfrm>
            <a:off x="677334" y="1444309"/>
            <a:ext cx="8596668" cy="3880773"/>
          </a:xfrm>
        </p:spPr>
        <p:txBody>
          <a:bodyPr>
            <a:normAutofit/>
          </a:bodyPr>
          <a:lstStyle/>
          <a:p>
            <a:pPr algn="l" rtl="0"/>
            <a:r>
              <a:rPr lang="en-US" sz="2400" dirty="0"/>
              <a:t>The </a:t>
            </a:r>
            <a:r>
              <a:rPr lang="en-US" sz="2400" b="1" dirty="0"/>
              <a:t>Internet of things</a:t>
            </a:r>
            <a:r>
              <a:rPr lang="en-US" sz="2400" dirty="0"/>
              <a:t> (</a:t>
            </a:r>
            <a:r>
              <a:rPr lang="en-US" sz="2400" b="1" dirty="0" err="1"/>
              <a:t>IoT</a:t>
            </a:r>
            <a:r>
              <a:rPr lang="en-US" sz="2400" dirty="0"/>
              <a:t>) </a:t>
            </a:r>
            <a:r>
              <a:rPr lang="en-US" sz="2400" dirty="0">
                <a:sym typeface="Wingdings" panose="05000000000000000000" pitchFamily="2" charset="2"/>
              </a:rPr>
              <a:t> </a:t>
            </a:r>
            <a:r>
              <a:rPr lang="en-US" sz="2400" dirty="0">
                <a:hlinkClick r:id="rId2" tooltip="Sensor"/>
              </a:rPr>
              <a:t>sensors</a:t>
            </a:r>
            <a:r>
              <a:rPr lang="en-US" sz="2400" dirty="0"/>
              <a:t> + processing </a:t>
            </a:r>
            <a:r>
              <a:rPr lang="en-US" sz="2400" dirty="0">
                <a:hlinkClick r:id="rId3" tooltip="Software"/>
              </a:rPr>
              <a:t>software</a:t>
            </a:r>
            <a:r>
              <a:rPr lang="en-US" sz="2400" dirty="0"/>
              <a:t> and +connect and exchange data with </a:t>
            </a:r>
            <a:r>
              <a:rPr lang="en-US" sz="2400" dirty="0">
                <a:hlinkClick r:id="rId4" tooltip="Internet"/>
              </a:rPr>
              <a:t>Internet</a:t>
            </a:r>
            <a:r>
              <a:rPr lang="en-US" sz="2400" dirty="0"/>
              <a:t> or other communications networks</a:t>
            </a:r>
            <a:endParaRPr lang="fa-IR" sz="2400" dirty="0"/>
          </a:p>
        </p:txBody>
      </p:sp>
      <p:sp>
        <p:nvSpPr>
          <p:cNvPr id="4" name="Slide Number Placeholder 3"/>
          <p:cNvSpPr>
            <a:spLocks noGrp="1"/>
          </p:cNvSpPr>
          <p:nvPr>
            <p:ph type="sldNum" sz="quarter" idx="12"/>
          </p:nvPr>
        </p:nvSpPr>
        <p:spPr/>
        <p:txBody>
          <a:bodyPr/>
          <a:lstStyle/>
          <a:p>
            <a:fld id="{B4AB5629-04B7-4BEA-8C71-9575FBB19B91}" type="slidenum">
              <a:rPr lang="en-US" smtClean="0"/>
              <a:t>18</a:t>
            </a:fld>
            <a:endParaRPr lang="en-US"/>
          </a:p>
        </p:txBody>
      </p:sp>
      <p:pic>
        <p:nvPicPr>
          <p:cNvPr id="5" name="Picture 4"/>
          <p:cNvPicPr>
            <a:picLocks noChangeAspect="1"/>
          </p:cNvPicPr>
          <p:nvPr/>
        </p:nvPicPr>
        <p:blipFill>
          <a:blip r:embed="rId5"/>
          <a:stretch>
            <a:fillRect/>
          </a:stretch>
        </p:blipFill>
        <p:spPr>
          <a:xfrm>
            <a:off x="3082840" y="2836190"/>
            <a:ext cx="6565339" cy="3707485"/>
          </a:xfrm>
          <a:prstGeom prst="rect">
            <a:avLst/>
          </a:prstGeom>
        </p:spPr>
      </p:pic>
    </p:spTree>
    <p:extLst>
      <p:ext uri="{BB962C8B-B14F-4D97-AF65-F5344CB8AC3E}">
        <p14:creationId xmlns:p14="http://schemas.microsoft.com/office/powerpoint/2010/main" val="364186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AB5629-04B7-4BEA-8C71-9575FBB19B91}" type="slidenum">
              <a:rPr lang="en-US" smtClean="0"/>
              <a:t>19</a:t>
            </a:fld>
            <a:endParaRPr lang="en-US"/>
          </a:p>
        </p:txBody>
      </p:sp>
      <p:sp>
        <p:nvSpPr>
          <p:cNvPr id="5" name="Rectangle 4"/>
          <p:cNvSpPr/>
          <p:nvPr/>
        </p:nvSpPr>
        <p:spPr>
          <a:xfrm>
            <a:off x="3277386" y="2967335"/>
            <a:ext cx="5637248" cy="1015663"/>
          </a:xfrm>
          <a:prstGeom prst="rect">
            <a:avLst/>
          </a:prstGeom>
          <a:noFill/>
        </p:spPr>
        <p:txBody>
          <a:bodyPr wrap="none" lIns="91440" tIns="45720" rIns="91440" bIns="45720">
            <a:spAutoFit/>
          </a:bodyPr>
          <a:lstStyle/>
          <a:p>
            <a:pPr algn="ctr"/>
            <a:r>
              <a:rPr lang="en-US" sz="3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Current practical applications </a:t>
            </a:r>
          </a:p>
          <a:p>
            <a:pPr algn="ctr"/>
            <a:r>
              <a:rPr lang="en-US" sz="3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 AI in healthcare</a:t>
            </a:r>
          </a:p>
        </p:txBody>
      </p:sp>
    </p:spTree>
    <p:extLst>
      <p:ext uri="{BB962C8B-B14F-4D97-AF65-F5344CB8AC3E}">
        <p14:creationId xmlns:p14="http://schemas.microsoft.com/office/powerpoint/2010/main" val="29949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06" y="213970"/>
            <a:ext cx="8596668" cy="482930"/>
          </a:xfrm>
        </p:spPr>
        <p:txBody>
          <a:bodyPr>
            <a:normAutofit fontScale="90000"/>
          </a:bodyPr>
          <a:lstStyle/>
          <a:p>
            <a:r>
              <a:rPr lang="en-US" sz="2800" b="1" dirty="0"/>
              <a:t>Common applications of AI in medicine</a:t>
            </a:r>
          </a:p>
        </p:txBody>
      </p:sp>
      <p:sp>
        <p:nvSpPr>
          <p:cNvPr id="3" name="Content Placeholder 2"/>
          <p:cNvSpPr>
            <a:spLocks noGrp="1"/>
          </p:cNvSpPr>
          <p:nvPr>
            <p:ph idx="1"/>
          </p:nvPr>
        </p:nvSpPr>
        <p:spPr>
          <a:xfrm>
            <a:off x="677334" y="2160589"/>
            <a:ext cx="5224702" cy="3278309"/>
          </a:xfrm>
        </p:spPr>
        <p:txBody>
          <a:bodyPr>
            <a:normAutofit/>
          </a:bodyPr>
          <a:lstStyle/>
          <a:p>
            <a:pPr marL="0" indent="0">
              <a:buNone/>
            </a:pPr>
            <a:endParaRPr lang="en-US" sz="1500" b="1" dirty="0"/>
          </a:p>
          <a:p>
            <a:endParaRPr lang="en-US" sz="1500" b="1" dirty="0"/>
          </a:p>
        </p:txBody>
      </p:sp>
      <p:sp>
        <p:nvSpPr>
          <p:cNvPr id="4" name="Cloud Callout 3"/>
          <p:cNvSpPr/>
          <p:nvPr/>
        </p:nvSpPr>
        <p:spPr>
          <a:xfrm>
            <a:off x="6602680" y="397643"/>
            <a:ext cx="5589319" cy="5623147"/>
          </a:xfrm>
          <a:prstGeom prst="cloudCallout">
            <a:avLst>
              <a:gd name="adj1" fmla="val -52901"/>
              <a:gd name="adj2" fmla="val 3811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Medical education</a:t>
            </a:r>
          </a:p>
          <a:p>
            <a:r>
              <a:rPr lang="en-US" b="1" u="sng" dirty="0">
                <a:solidFill>
                  <a:schemeClr val="tx1"/>
                </a:solidFill>
              </a:rPr>
              <a:t>Teacher tasks</a:t>
            </a:r>
          </a:p>
          <a:p>
            <a:r>
              <a:rPr lang="en-US" dirty="0">
                <a:solidFill>
                  <a:schemeClr val="accent5">
                    <a:lumMod val="75000"/>
                  </a:schemeClr>
                </a:solidFill>
              </a:rPr>
              <a:t>Lesson design</a:t>
            </a:r>
            <a:r>
              <a:rPr lang="en-US" dirty="0">
                <a:solidFill>
                  <a:schemeClr val="tx1"/>
                </a:solidFill>
              </a:rPr>
              <a:t>: determine the main topic of the lesson and its place in the unit and the course</a:t>
            </a:r>
            <a:r>
              <a:rPr lang="en-US" sz="1600" dirty="0">
                <a:solidFill>
                  <a:schemeClr val="tx1"/>
                </a:solidFill>
              </a:rPr>
              <a:t>.</a:t>
            </a:r>
          </a:p>
          <a:p>
            <a:r>
              <a:rPr lang="en-US" sz="1600" dirty="0">
                <a:solidFill>
                  <a:schemeClr val="accent5">
                    <a:lumMod val="75000"/>
                  </a:schemeClr>
                </a:solidFill>
              </a:rPr>
              <a:t>Content creation </a:t>
            </a:r>
            <a:r>
              <a:rPr lang="en-US" sz="1600" b="1" dirty="0">
                <a:solidFill>
                  <a:schemeClr val="tx1"/>
                </a:solidFill>
              </a:rPr>
              <a:t>(PowerPoint design, Image design,…)</a:t>
            </a:r>
          </a:p>
          <a:p>
            <a:r>
              <a:rPr lang="en-US" sz="1600" dirty="0">
                <a:solidFill>
                  <a:schemeClr val="accent5">
                    <a:lumMod val="75000"/>
                  </a:schemeClr>
                </a:solidFill>
              </a:rPr>
              <a:t>Evaluation</a:t>
            </a:r>
            <a:r>
              <a:rPr lang="en-US" sz="1600" b="1" dirty="0">
                <a:solidFill>
                  <a:schemeClr val="tx1"/>
                </a:solidFill>
              </a:rPr>
              <a:t> (quiz, Homework, Final exam,…)</a:t>
            </a:r>
          </a:p>
          <a:p>
            <a:r>
              <a:rPr lang="en-US" b="1" u="sng" dirty="0">
                <a:solidFill>
                  <a:schemeClr val="tx1"/>
                </a:solidFill>
              </a:rPr>
              <a:t>Student tasks</a:t>
            </a:r>
          </a:p>
          <a:p>
            <a:r>
              <a:rPr lang="en-US" dirty="0">
                <a:solidFill>
                  <a:schemeClr val="accent5">
                    <a:lumMod val="75000"/>
                  </a:schemeClr>
                </a:solidFill>
              </a:rPr>
              <a:t>Note taking</a:t>
            </a:r>
            <a:endParaRPr lang="fa-IR" dirty="0">
              <a:solidFill>
                <a:schemeClr val="accent5">
                  <a:lumMod val="75000"/>
                </a:schemeClr>
              </a:solidFill>
            </a:endParaRPr>
          </a:p>
          <a:p>
            <a:r>
              <a:rPr lang="en-US" dirty="0">
                <a:solidFill>
                  <a:schemeClr val="accent5">
                    <a:lumMod val="75000"/>
                  </a:schemeClr>
                </a:solidFill>
              </a:rPr>
              <a:t>Create contents</a:t>
            </a:r>
          </a:p>
          <a:p>
            <a:r>
              <a:rPr lang="en-US" dirty="0">
                <a:solidFill>
                  <a:schemeClr val="accent5">
                    <a:lumMod val="75000"/>
                  </a:schemeClr>
                </a:solidFill>
              </a:rPr>
              <a:t>Make presentations</a:t>
            </a:r>
          </a:p>
          <a:p>
            <a:endParaRPr lang="en-US" dirty="0">
              <a:solidFill>
                <a:schemeClr val="tx1"/>
              </a:solidFill>
            </a:endParaRPr>
          </a:p>
          <a:p>
            <a:pPr algn="ctr"/>
            <a:endParaRPr lang="en-US" dirty="0"/>
          </a:p>
        </p:txBody>
      </p:sp>
      <p:sp>
        <p:nvSpPr>
          <p:cNvPr id="5" name="Cloud Callout 4"/>
          <p:cNvSpPr/>
          <p:nvPr/>
        </p:nvSpPr>
        <p:spPr>
          <a:xfrm>
            <a:off x="0" y="891926"/>
            <a:ext cx="4511040" cy="4634579"/>
          </a:xfrm>
          <a:prstGeom prst="cloudCallout">
            <a:avLst>
              <a:gd name="adj1" fmla="val 34663"/>
              <a:gd name="adj2" fmla="val 4503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Medical research</a:t>
            </a:r>
          </a:p>
          <a:p>
            <a:pPr marL="285750" indent="-285750">
              <a:buFont typeface="Arial" panose="020B0604020202020204" pitchFamily="34" charset="0"/>
              <a:buChar char="•"/>
            </a:pPr>
            <a:r>
              <a:rPr lang="en-US" dirty="0">
                <a:solidFill>
                  <a:schemeClr val="tx1"/>
                </a:solidFill>
              </a:rPr>
              <a:t>Helpful Comments to be a researcher</a:t>
            </a:r>
          </a:p>
          <a:p>
            <a:pPr marL="285750" indent="-285750">
              <a:buFont typeface="Arial" panose="020B0604020202020204" pitchFamily="34" charset="0"/>
              <a:buChar char="•"/>
            </a:pPr>
            <a:r>
              <a:rPr lang="en-US" dirty="0">
                <a:solidFill>
                  <a:schemeClr val="tx1"/>
                </a:solidFill>
              </a:rPr>
              <a:t>Manuscript/thesis/proposal preparation</a:t>
            </a:r>
          </a:p>
          <a:p>
            <a:pPr marL="285750" indent="-285750">
              <a:buFont typeface="Arial" panose="020B0604020202020204" pitchFamily="34" charset="0"/>
              <a:buChar char="•"/>
            </a:pPr>
            <a:r>
              <a:rPr lang="en-US" dirty="0">
                <a:solidFill>
                  <a:schemeClr val="tx1"/>
                </a:solidFill>
              </a:rPr>
              <a:t>Literature review process</a:t>
            </a:r>
          </a:p>
          <a:p>
            <a:pPr marL="285750" indent="-285750">
              <a:buFont typeface="Arial" panose="020B0604020202020204" pitchFamily="34" charset="0"/>
              <a:buChar char="•"/>
            </a:pPr>
            <a:r>
              <a:rPr lang="en-US" dirty="0">
                <a:solidFill>
                  <a:schemeClr val="tx1"/>
                </a:solidFill>
              </a:rPr>
              <a:t>Summarizing a scientific document</a:t>
            </a:r>
          </a:p>
          <a:p>
            <a:pPr algn="ctr"/>
            <a:endParaRPr lang="en-US" dirty="0">
              <a:solidFill>
                <a:schemeClr val="tx1"/>
              </a:solidFill>
            </a:endParaRPr>
          </a:p>
        </p:txBody>
      </p:sp>
      <p:pic>
        <p:nvPicPr>
          <p:cNvPr id="7" name="Picture 6"/>
          <p:cNvPicPr>
            <a:picLocks noChangeAspect="1"/>
          </p:cNvPicPr>
          <p:nvPr/>
        </p:nvPicPr>
        <p:blipFill>
          <a:blip r:embed="rId2"/>
          <a:stretch>
            <a:fillRect/>
          </a:stretch>
        </p:blipFill>
        <p:spPr>
          <a:xfrm>
            <a:off x="4373447" y="4897618"/>
            <a:ext cx="1704975" cy="1647825"/>
          </a:xfrm>
          <a:prstGeom prst="rect">
            <a:avLst/>
          </a:prstGeom>
        </p:spPr>
      </p:pic>
    </p:spTree>
    <p:extLst>
      <p:ext uri="{BB962C8B-B14F-4D97-AF65-F5344CB8AC3E}">
        <p14:creationId xmlns:p14="http://schemas.microsoft.com/office/powerpoint/2010/main" val="528249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135" y="281384"/>
            <a:ext cx="9956800" cy="621991"/>
          </a:xfrm>
        </p:spPr>
        <p:txBody>
          <a:bodyPr>
            <a:normAutofit/>
          </a:bodyPr>
          <a:lstStyle/>
          <a:p>
            <a:pPr rtl="0"/>
            <a:r>
              <a:rPr lang="en-US" sz="2800" b="1" dirty="0"/>
              <a:t>Alzheimer’s Disease </a:t>
            </a:r>
            <a:endParaRPr lang="fa-IR" sz="2800" b="1" dirty="0"/>
          </a:p>
        </p:txBody>
      </p:sp>
      <p:sp>
        <p:nvSpPr>
          <p:cNvPr id="3" name="Content Placeholder 2"/>
          <p:cNvSpPr>
            <a:spLocks noGrp="1"/>
          </p:cNvSpPr>
          <p:nvPr>
            <p:ph idx="1"/>
          </p:nvPr>
        </p:nvSpPr>
        <p:spPr>
          <a:xfrm>
            <a:off x="335664" y="1027194"/>
            <a:ext cx="8596668" cy="3880773"/>
          </a:xfrm>
        </p:spPr>
        <p:txBody>
          <a:bodyPr>
            <a:normAutofit/>
          </a:bodyPr>
          <a:lstStyle/>
          <a:p>
            <a:pPr algn="l" rtl="0">
              <a:buFont typeface="Wingdings" panose="05000000000000000000" pitchFamily="2" charset="2"/>
              <a:buChar char="q"/>
            </a:pPr>
            <a:r>
              <a:rPr lang="en-US" sz="2000" dirty="0"/>
              <a:t>Purpose: early Alzheimer’s diagnosis</a:t>
            </a:r>
          </a:p>
          <a:p>
            <a:pPr algn="l" rtl="0"/>
            <a:r>
              <a:rPr lang="en-US" sz="2000" dirty="0"/>
              <a:t>microscopic abnormalities in brain tissues found in MRI scan may be early indicators of Alzheimer’s Disease. </a:t>
            </a:r>
          </a:p>
          <a:p>
            <a:pPr algn="l" rtl="0">
              <a:buFont typeface="Wingdings" panose="05000000000000000000" pitchFamily="2" charset="2"/>
              <a:buChar char="q"/>
            </a:pPr>
            <a:r>
              <a:rPr lang="en-US" sz="2000" dirty="0"/>
              <a:t>Problem: accurate and fast MRI data processing is time-consuming and difficult.</a:t>
            </a:r>
          </a:p>
          <a:p>
            <a:pPr algn="l" rtl="0">
              <a:buFont typeface="Wingdings" panose="05000000000000000000" pitchFamily="2" charset="2"/>
              <a:buChar char="q"/>
            </a:pPr>
            <a:r>
              <a:rPr lang="en-US" sz="2000" dirty="0"/>
              <a:t>Solution: </a:t>
            </a:r>
          </a:p>
          <a:p>
            <a:pPr algn="l" rtl="0"/>
            <a:r>
              <a:rPr lang="en-US" sz="2000" dirty="0"/>
              <a:t>AI with image processing is a promising tool (accuracy for AD prediction: 99%).</a:t>
            </a:r>
          </a:p>
          <a:p>
            <a:pPr marL="82296" indent="0" algn="l" rtl="0">
              <a:buNone/>
            </a:pPr>
            <a:endParaRPr lang="en-US"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20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291" y="3977156"/>
            <a:ext cx="6798589" cy="2566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733" y="3977156"/>
            <a:ext cx="3479267" cy="2615644"/>
          </a:xfrm>
          <a:prstGeom prst="rect">
            <a:avLst/>
          </a:prstGeom>
        </p:spPr>
      </p:pic>
    </p:spTree>
    <p:extLst>
      <p:ext uri="{BB962C8B-B14F-4D97-AF65-F5344CB8AC3E}">
        <p14:creationId xmlns:p14="http://schemas.microsoft.com/office/powerpoint/2010/main" val="3901864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478" y="144009"/>
            <a:ext cx="6505461" cy="544759"/>
          </a:xfrm>
        </p:spPr>
        <p:txBody>
          <a:bodyPr>
            <a:noAutofit/>
          </a:bodyPr>
          <a:lstStyle/>
          <a:p>
            <a:pPr rtl="0"/>
            <a:r>
              <a:rPr lang="en-US" sz="2800" b="1" dirty="0">
                <a:effectLst>
                  <a:outerShdw blurRad="38100" dist="38100" dir="2700000" algn="tl">
                    <a:srgbClr val="000000">
                      <a:alpha val="43137"/>
                    </a:srgbClr>
                  </a:outerShdw>
                </a:effectLst>
              </a:rPr>
              <a:t>AI researches in Parkinson’s disease</a:t>
            </a:r>
            <a:endParaRPr lang="fa-IR" sz="28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4AB5629-04B7-4BEA-8C71-9575FBB19B91}" type="slidenum">
              <a:rPr lang="en-US" smtClean="0"/>
              <a:t>21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224" y="688768"/>
            <a:ext cx="4647538" cy="6169231"/>
          </a:xfrm>
          <a:prstGeom prst="rect">
            <a:avLst/>
          </a:prstGeom>
        </p:spPr>
      </p:pic>
      <p:sp>
        <p:nvSpPr>
          <p:cNvPr id="7" name="TextBox 6"/>
          <p:cNvSpPr txBox="1"/>
          <p:nvPr/>
        </p:nvSpPr>
        <p:spPr>
          <a:xfrm>
            <a:off x="6394860" y="3570192"/>
            <a:ext cx="5605153" cy="2862322"/>
          </a:xfrm>
          <a:prstGeom prst="rect">
            <a:avLst/>
          </a:prstGeom>
          <a:noFill/>
        </p:spPr>
        <p:txBody>
          <a:bodyPr wrap="square" rtlCol="1">
            <a:spAutoFit/>
          </a:bodyPr>
          <a:lstStyle/>
          <a:p>
            <a:r>
              <a:rPr lang="en-US" b="1" dirty="0"/>
              <a:t>Parkinson’s disease: </a:t>
            </a:r>
          </a:p>
          <a:p>
            <a:pPr marL="285750" indent="-285750">
              <a:buFont typeface="Arial" pitchFamily="34" charset="0"/>
              <a:buChar char="•"/>
            </a:pPr>
            <a:r>
              <a:rPr lang="en-US" b="1" dirty="0"/>
              <a:t>Motor symptoms</a:t>
            </a:r>
          </a:p>
          <a:p>
            <a:pPr marL="285750" indent="-285750">
              <a:buFont typeface="Arial" pitchFamily="34" charset="0"/>
              <a:buChar char="•"/>
            </a:pPr>
            <a:r>
              <a:rPr lang="en-US" b="1" dirty="0"/>
              <a:t>Tremors</a:t>
            </a:r>
          </a:p>
          <a:p>
            <a:pPr marL="285750" indent="-285750">
              <a:buFont typeface="Arial" pitchFamily="34" charset="0"/>
              <a:buChar char="•"/>
            </a:pPr>
            <a:r>
              <a:rPr lang="en-US" b="1" dirty="0"/>
              <a:t>Stiffness</a:t>
            </a:r>
          </a:p>
          <a:p>
            <a:pPr marL="285750" indent="-285750">
              <a:buFont typeface="Arial" pitchFamily="34" charset="0"/>
              <a:buChar char="•"/>
            </a:pPr>
            <a:r>
              <a:rPr lang="en-US" b="1" dirty="0"/>
              <a:t>Rigidity</a:t>
            </a:r>
          </a:p>
          <a:p>
            <a:pPr marL="285750" indent="-285750">
              <a:buFont typeface="Arial" pitchFamily="34" charset="0"/>
              <a:buChar char="•"/>
            </a:pPr>
            <a:r>
              <a:rPr lang="en-US" b="1" dirty="0"/>
              <a:t> Slowness</a:t>
            </a:r>
          </a:p>
          <a:p>
            <a:pPr marL="285750" indent="-285750">
              <a:buFont typeface="Arial" pitchFamily="34" charset="0"/>
              <a:buChar char="•"/>
            </a:pPr>
            <a:r>
              <a:rPr lang="en-US" b="1" dirty="0"/>
              <a:t>Imbalance</a:t>
            </a:r>
          </a:p>
          <a:p>
            <a:endParaRPr lang="en-US" b="1" dirty="0">
              <a:solidFill>
                <a:srgbClr val="FF0000"/>
              </a:solidFill>
            </a:endParaRPr>
          </a:p>
          <a:p>
            <a:r>
              <a:rPr lang="en-US" b="1" dirty="0">
                <a:solidFill>
                  <a:srgbClr val="FF0000"/>
                </a:solidFill>
              </a:rPr>
              <a:t>These symptoms often appear several years (about 5 years) after the disease</a:t>
            </a:r>
            <a:endParaRPr lang="fa-IR"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888" y="979528"/>
            <a:ext cx="3778718" cy="2276228"/>
          </a:xfrm>
          <a:prstGeom prst="rect">
            <a:avLst/>
          </a:prstGeom>
        </p:spPr>
      </p:pic>
    </p:spTree>
    <p:extLst>
      <p:ext uri="{BB962C8B-B14F-4D97-AF65-F5344CB8AC3E}">
        <p14:creationId xmlns:p14="http://schemas.microsoft.com/office/powerpoint/2010/main" val="390480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353" y="1182348"/>
            <a:ext cx="8596668" cy="3880773"/>
          </a:xfrm>
        </p:spPr>
        <p:txBody>
          <a:bodyPr>
            <a:normAutofit/>
          </a:bodyPr>
          <a:lstStyle/>
          <a:p>
            <a:pPr algn="l" rtl="0"/>
            <a:r>
              <a:rPr lang="en-US" sz="2000" dirty="0"/>
              <a:t>PD prediction models based on AI</a:t>
            </a:r>
          </a:p>
          <a:p>
            <a:pPr algn="l" rtl="0"/>
            <a:r>
              <a:rPr lang="en-US" sz="2000" dirty="0"/>
              <a:t>An artificial intelligence model that can detect Parkinson’s from reading a person’s breathing patterns.</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22</a:t>
            </a:fld>
            <a:endParaRPr lang="en-US"/>
          </a:p>
        </p:txBody>
      </p:sp>
      <p:sp>
        <p:nvSpPr>
          <p:cNvPr id="5" name="Title 1"/>
          <p:cNvSpPr>
            <a:spLocks noGrp="1"/>
          </p:cNvSpPr>
          <p:nvPr>
            <p:ph type="title"/>
          </p:nvPr>
        </p:nvSpPr>
        <p:spPr>
          <a:xfrm>
            <a:off x="1914143" y="274638"/>
            <a:ext cx="6196703" cy="544759"/>
          </a:xfrm>
        </p:spPr>
        <p:txBody>
          <a:bodyPr>
            <a:normAutofit/>
          </a:bodyPr>
          <a:lstStyle/>
          <a:p>
            <a:pPr rtl="0"/>
            <a:r>
              <a:rPr lang="en-US" sz="2800" b="1" dirty="0"/>
              <a:t>AI researches in Parkinson’s disease</a:t>
            </a:r>
            <a:endParaRPr lang="fa-IR" sz="2800" b="1" dirty="0"/>
          </a:p>
        </p:txBody>
      </p:sp>
      <p:sp>
        <p:nvSpPr>
          <p:cNvPr id="2" name="TextBox 1"/>
          <p:cNvSpPr txBox="1"/>
          <p:nvPr/>
        </p:nvSpPr>
        <p:spPr>
          <a:xfrm>
            <a:off x="1520042" y="2933205"/>
            <a:ext cx="4049485" cy="1754326"/>
          </a:xfrm>
          <a:prstGeom prst="rect">
            <a:avLst/>
          </a:prstGeom>
          <a:solidFill>
            <a:schemeClr val="bg2"/>
          </a:solidFill>
        </p:spPr>
        <p:txBody>
          <a:bodyPr wrap="square" rtlCol="1">
            <a:spAutoFit/>
          </a:bodyPr>
          <a:lstStyle/>
          <a:p>
            <a:r>
              <a:rPr lang="en-US" dirty="0"/>
              <a:t>A relationship between Parkinson’s and breathing was noted as early as 1817, in the work of Dr. James Parkinson. This motivated us to consider the potential of detecting the disease from one’s breathing without looking at movements,</a:t>
            </a:r>
            <a:endParaRPr lang="fa-IR" dirty="0"/>
          </a:p>
        </p:txBody>
      </p:sp>
      <p:sp>
        <p:nvSpPr>
          <p:cNvPr id="6" name="Right Arrow 5"/>
          <p:cNvSpPr/>
          <p:nvPr/>
        </p:nvSpPr>
        <p:spPr>
          <a:xfrm>
            <a:off x="5723906" y="3586348"/>
            <a:ext cx="676894" cy="617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TextBox 6"/>
          <p:cNvSpPr txBox="1"/>
          <p:nvPr/>
        </p:nvSpPr>
        <p:spPr>
          <a:xfrm>
            <a:off x="1520042" y="4904509"/>
            <a:ext cx="4049485" cy="923330"/>
          </a:xfrm>
          <a:prstGeom prst="rect">
            <a:avLst/>
          </a:prstGeom>
          <a:solidFill>
            <a:schemeClr val="bg2"/>
          </a:solidFill>
        </p:spPr>
        <p:txBody>
          <a:bodyPr wrap="square" rtlCol="1">
            <a:spAutoFit/>
          </a:bodyPr>
          <a:lstStyle/>
          <a:p>
            <a:r>
              <a:rPr lang="en-US" dirty="0"/>
              <a:t>Some medical studies have shown that respiratory symptoms manifest years before motor symptoms</a:t>
            </a:r>
            <a:endParaRPr lang="fa-I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805" y="2775879"/>
            <a:ext cx="5559649" cy="35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482436" y="6363199"/>
            <a:ext cx="8482940" cy="400110"/>
          </a:xfrm>
          <a:prstGeom prst="rect">
            <a:avLst/>
          </a:prstGeom>
        </p:spPr>
        <p:txBody>
          <a:bodyPr wrap="square">
            <a:spAutoFit/>
          </a:bodyPr>
          <a:lstStyle/>
          <a:p>
            <a:r>
              <a:rPr lang="en-US" sz="1000" dirty="0"/>
              <a:t>Yang, Y., Yuan, Y., Zhang, G. </a:t>
            </a:r>
            <a:r>
              <a:rPr lang="en-US" sz="1000" i="1" dirty="0"/>
              <a:t>et al.</a:t>
            </a:r>
            <a:r>
              <a:rPr lang="en-US" sz="1000" dirty="0"/>
              <a:t> Artificial intelligence-enabled detection and assessment of Parkinson’s disease using nocturnal breathing signals. </a:t>
            </a:r>
            <a:r>
              <a:rPr lang="en-US" sz="1000" i="1" dirty="0"/>
              <a:t>Nat Med</a:t>
            </a:r>
            <a:r>
              <a:rPr lang="en-US" sz="1000" dirty="0"/>
              <a:t> </a:t>
            </a:r>
            <a:r>
              <a:rPr lang="en-US" sz="1000" b="1" dirty="0"/>
              <a:t>28</a:t>
            </a:r>
            <a:r>
              <a:rPr lang="en-US" sz="1000" dirty="0"/>
              <a:t>, 2207–2215 (2022). https://doi.org/10.1038/s41591-022-01932-x</a:t>
            </a:r>
            <a:endParaRPr lang="fa-IR" sz="1000" dirty="0"/>
          </a:p>
        </p:txBody>
      </p:sp>
    </p:spTree>
    <p:extLst>
      <p:ext uri="{BB962C8B-B14F-4D97-AF65-F5344CB8AC3E}">
        <p14:creationId xmlns:p14="http://schemas.microsoft.com/office/powerpoint/2010/main" val="406562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sz="2000" dirty="0"/>
              <a:t>Prediction of PD using pattern of movement</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23</a:t>
            </a:fld>
            <a:endParaRPr lang="en-US"/>
          </a:p>
        </p:txBody>
      </p:sp>
      <p:sp>
        <p:nvSpPr>
          <p:cNvPr id="5" name="Title 1"/>
          <p:cNvSpPr>
            <a:spLocks noGrp="1"/>
          </p:cNvSpPr>
          <p:nvPr>
            <p:ph type="title"/>
          </p:nvPr>
        </p:nvSpPr>
        <p:spPr>
          <a:xfrm>
            <a:off x="1914143" y="274638"/>
            <a:ext cx="7657369" cy="865393"/>
          </a:xfrm>
        </p:spPr>
        <p:txBody>
          <a:bodyPr>
            <a:normAutofit/>
          </a:bodyPr>
          <a:lstStyle/>
          <a:p>
            <a:pPr rtl="0"/>
            <a:r>
              <a:rPr lang="en-US" sz="2800" b="1" dirty="0"/>
              <a:t>AI researches in Parkinson’s disease</a:t>
            </a:r>
            <a:br>
              <a:rPr lang="en-US" sz="2800" b="1" dirty="0"/>
            </a:br>
            <a:r>
              <a:rPr lang="en-US" sz="2200" b="1" dirty="0"/>
              <a:t>Gait analysis</a:t>
            </a:r>
            <a:endParaRPr lang="fa-IR" sz="22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6114" y="3627776"/>
            <a:ext cx="2736067" cy="246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Insole optical fiber Bragg grating sensors network for dynamic vertical  force monito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610" y="1769422"/>
            <a:ext cx="3273374" cy="1673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784" y="2102786"/>
            <a:ext cx="69818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68580" y="6292426"/>
            <a:ext cx="9884230" cy="461665"/>
          </a:xfrm>
          <a:prstGeom prst="rect">
            <a:avLst/>
          </a:prstGeom>
        </p:spPr>
        <p:txBody>
          <a:bodyPr wrap="square">
            <a:spAutoFit/>
          </a:bodyPr>
          <a:lstStyle/>
          <a:p>
            <a:r>
              <a:rPr lang="en-US" sz="1200" dirty="0" err="1"/>
              <a:t>Farashi</a:t>
            </a:r>
            <a:r>
              <a:rPr lang="en-US" sz="1200" dirty="0"/>
              <a:t> S, Analysis of the stance phase of the gait cycle in Parkinson’s disease and its potency for Parkinson’s disease discrimination, Journal of Biomechanics, 129,2021</a:t>
            </a:r>
          </a:p>
        </p:txBody>
      </p:sp>
    </p:spTree>
    <p:extLst>
      <p:ext uri="{BB962C8B-B14F-4D97-AF65-F5344CB8AC3E}">
        <p14:creationId xmlns:p14="http://schemas.microsoft.com/office/powerpoint/2010/main" val="441401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643" y="357766"/>
            <a:ext cx="9997440" cy="639762"/>
          </a:xfrm>
        </p:spPr>
        <p:txBody>
          <a:bodyPr>
            <a:noAutofit/>
          </a:bodyPr>
          <a:lstStyle/>
          <a:p>
            <a:pPr rtl="0"/>
            <a:r>
              <a:rPr lang="en-US" sz="2800" b="1" dirty="0"/>
              <a:t>AI in electronic health records</a:t>
            </a:r>
            <a:br>
              <a:rPr lang="en-US" sz="2800" b="1" dirty="0"/>
            </a:br>
            <a:endParaRPr lang="fa-IR" sz="2800" b="1" dirty="0"/>
          </a:p>
        </p:txBody>
      </p:sp>
      <p:sp>
        <p:nvSpPr>
          <p:cNvPr id="3" name="Content Placeholder 2"/>
          <p:cNvSpPr>
            <a:spLocks noGrp="1"/>
          </p:cNvSpPr>
          <p:nvPr>
            <p:ph idx="1"/>
          </p:nvPr>
        </p:nvSpPr>
        <p:spPr/>
        <p:txBody>
          <a:bodyPr>
            <a:normAutofit fontScale="77500" lnSpcReduction="20000"/>
          </a:bodyPr>
          <a:lstStyle/>
          <a:p>
            <a:pPr algn="l" rtl="0"/>
            <a:r>
              <a:rPr lang="en-US" sz="2000" dirty="0"/>
              <a:t>Electronic health records (EHR)</a:t>
            </a:r>
          </a:p>
          <a:p>
            <a:pPr lvl="1" algn="l" rtl="0"/>
            <a:r>
              <a:rPr lang="en-US" sz="1600" dirty="0"/>
              <a:t>digital version of a patient's paper chart</a:t>
            </a:r>
          </a:p>
          <a:p>
            <a:pPr lvl="1" algn="l" rtl="0"/>
            <a:r>
              <a:rPr lang="en-US" sz="1600" dirty="0"/>
              <a:t>may include a range of data, including demographics, medical history, medication and allergies, immunization status, laboratory test results, radiology images, vital signs, personal statistics like age and weight, and billing information</a:t>
            </a:r>
          </a:p>
          <a:p>
            <a:pPr algn="l" rtl="0"/>
            <a:r>
              <a:rPr lang="en-US" sz="2000" dirty="0"/>
              <a:t>Advantages of EHR : </a:t>
            </a:r>
          </a:p>
          <a:p>
            <a:pPr lvl="1" algn="l" rtl="0"/>
            <a:r>
              <a:rPr lang="en-US" sz="1600" dirty="0"/>
              <a:t>Records are </a:t>
            </a:r>
            <a:r>
              <a:rPr lang="en-US" sz="1600" b="1" dirty="0">
                <a:solidFill>
                  <a:srgbClr val="FF0000"/>
                </a:solidFill>
              </a:rPr>
              <a:t>shared</a:t>
            </a:r>
            <a:r>
              <a:rPr lang="en-US" sz="1600" dirty="0"/>
              <a:t> through network-connected systems. </a:t>
            </a:r>
          </a:p>
          <a:p>
            <a:pPr lvl="1" algn="l" rtl="0"/>
            <a:r>
              <a:rPr lang="en-US" sz="1600" dirty="0"/>
              <a:t>Can be up-to-date easily</a:t>
            </a:r>
          </a:p>
          <a:p>
            <a:pPr lvl="1" algn="l" rtl="0"/>
            <a:r>
              <a:rPr lang="en-US" sz="1600" dirty="0"/>
              <a:t>Security</a:t>
            </a:r>
          </a:p>
          <a:p>
            <a:pPr lvl="1" algn="l" rtl="0"/>
            <a:r>
              <a:rPr lang="en-US" sz="1600" dirty="0"/>
              <a:t>More quick access</a:t>
            </a:r>
          </a:p>
          <a:p>
            <a:pPr lvl="1" algn="l" rtl="0"/>
            <a:endParaRPr lang="en-US" sz="1600" dirty="0"/>
          </a:p>
          <a:p>
            <a:pPr algn="l" rtl="0"/>
            <a:r>
              <a:rPr lang="en-US" sz="2000" b="1" dirty="0"/>
              <a:t>Problem: </a:t>
            </a:r>
            <a:r>
              <a:rPr lang="en-US" sz="2000" dirty="0"/>
              <a:t>According to a recent study, physicians devote 62 percent of their time per patient reviewing EHRs (clinical data review).</a:t>
            </a:r>
          </a:p>
          <a:p>
            <a:pPr algn="l" rtl="0"/>
            <a:r>
              <a:rPr lang="en-US" sz="2000" b="1" dirty="0"/>
              <a:t>Solution</a:t>
            </a:r>
            <a:r>
              <a:rPr lang="en-US" sz="2000" dirty="0"/>
              <a:t>: Reduce the time needed to extract clinical information from patient referral records using AI.</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24</a:t>
            </a:fld>
            <a:endParaRPr lang="en-US"/>
          </a:p>
        </p:txBody>
      </p:sp>
    </p:spTree>
    <p:extLst>
      <p:ext uri="{BB962C8B-B14F-4D97-AF65-F5344CB8AC3E}">
        <p14:creationId xmlns:p14="http://schemas.microsoft.com/office/powerpoint/2010/main" val="322642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in electronic health records</a:t>
            </a:r>
            <a:endParaRPr lang="fa-IR" sz="2800" b="1" dirty="0"/>
          </a:p>
        </p:txBody>
      </p:sp>
      <p:sp>
        <p:nvSpPr>
          <p:cNvPr id="3" name="Content Placeholder 2"/>
          <p:cNvSpPr>
            <a:spLocks noGrp="1"/>
          </p:cNvSpPr>
          <p:nvPr>
            <p:ph idx="1"/>
          </p:nvPr>
        </p:nvSpPr>
        <p:spPr/>
        <p:txBody>
          <a:bodyPr>
            <a:normAutofit fontScale="92500"/>
          </a:bodyPr>
          <a:lstStyle/>
          <a:p>
            <a:pPr algn="l" rtl="0"/>
            <a:r>
              <a:rPr lang="en-US" sz="1800" u="sng" dirty="0">
                <a:solidFill>
                  <a:srgbClr val="FF0000"/>
                </a:solidFill>
              </a:rPr>
              <a:t>a pipeline of AI algorithms </a:t>
            </a:r>
            <a:r>
              <a:rPr lang="en-US" sz="1800" dirty="0">
                <a:sym typeface="Wingdings" pitchFamily="2" charset="2"/>
              </a:rPr>
              <a:t></a:t>
            </a:r>
            <a:r>
              <a:rPr lang="en-US" sz="1800" dirty="0"/>
              <a:t> organize relevant clinical information from a patient referral record </a:t>
            </a:r>
            <a:r>
              <a:rPr lang="en-US" sz="1800" dirty="0">
                <a:sym typeface="Wingdings" pitchFamily="2" charset="2"/>
              </a:rPr>
              <a:t></a:t>
            </a:r>
            <a:r>
              <a:rPr lang="en-US" sz="1800" dirty="0"/>
              <a:t>present information to the clinician in a web interface. </a:t>
            </a:r>
          </a:p>
          <a:p>
            <a:pPr algn="l" rtl="0"/>
            <a:endParaRPr lang="en-US" sz="1800" dirty="0"/>
          </a:p>
          <a:p>
            <a:pPr algn="l" rtl="0">
              <a:buFont typeface="Wingdings" pitchFamily="2" charset="2"/>
              <a:buChar char="q"/>
            </a:pPr>
            <a:r>
              <a:rPr lang="en-US" sz="1800" dirty="0"/>
              <a:t>Algorithms:</a:t>
            </a:r>
          </a:p>
          <a:p>
            <a:pPr algn="l" rtl="0"/>
            <a:r>
              <a:rPr lang="en-US" sz="1800" dirty="0"/>
              <a:t>Read text in PDF to extract dates, laboratory findings, and social history</a:t>
            </a:r>
          </a:p>
          <a:p>
            <a:pPr algn="l" rtl="0"/>
            <a:r>
              <a:rPr lang="en-US" sz="1800" dirty="0"/>
              <a:t>Text-processing algorithm for laboratory and note information(keyword searching).  </a:t>
            </a:r>
          </a:p>
          <a:p>
            <a:pPr algn="l" rtl="0"/>
            <a:r>
              <a:rPr lang="en-US" sz="1800" dirty="0"/>
              <a:t>Organize the record’s pages by content category</a:t>
            </a:r>
          </a:p>
          <a:p>
            <a:pPr algn="l" rtl="0"/>
            <a:r>
              <a:rPr lang="en-US" sz="1800" dirty="0"/>
              <a:t>Convolutional neural networks for image processing (First page of scanned documents, clinical images,…)</a:t>
            </a:r>
          </a:p>
          <a:p>
            <a:pPr algn="l" rtl="0"/>
            <a:r>
              <a:rPr lang="en-US" sz="1800" dirty="0"/>
              <a:t>Reporting obtained (refined) results in a user-friendly interface. </a:t>
            </a:r>
            <a:endParaRPr lang="fa-IR" sz="1800" dirty="0"/>
          </a:p>
        </p:txBody>
      </p:sp>
      <p:sp>
        <p:nvSpPr>
          <p:cNvPr id="4" name="Slide Number Placeholder 3"/>
          <p:cNvSpPr>
            <a:spLocks noGrp="1"/>
          </p:cNvSpPr>
          <p:nvPr>
            <p:ph type="sldNum" sz="quarter" idx="12"/>
          </p:nvPr>
        </p:nvSpPr>
        <p:spPr/>
        <p:txBody>
          <a:bodyPr/>
          <a:lstStyle/>
          <a:p>
            <a:fld id="{B4AB5629-04B7-4BEA-8C71-9575FBB19B91}" type="slidenum">
              <a:rPr lang="en-US" smtClean="0"/>
              <a:t>25</a:t>
            </a:fld>
            <a:endParaRPr lang="en-US"/>
          </a:p>
        </p:txBody>
      </p:sp>
      <p:sp>
        <p:nvSpPr>
          <p:cNvPr id="5" name="Rectangle 4"/>
          <p:cNvSpPr/>
          <p:nvPr/>
        </p:nvSpPr>
        <p:spPr>
          <a:xfrm>
            <a:off x="1421080" y="6296430"/>
            <a:ext cx="10109860" cy="415498"/>
          </a:xfrm>
          <a:prstGeom prst="rect">
            <a:avLst/>
          </a:prstGeom>
        </p:spPr>
        <p:txBody>
          <a:bodyPr wrap="square">
            <a:spAutoFit/>
          </a:bodyPr>
          <a:lstStyle/>
          <a:p>
            <a:r>
              <a:rPr lang="en-US" sz="1050" dirty="0"/>
              <a:t>Chi EA, Chi G, </a:t>
            </a:r>
            <a:r>
              <a:rPr lang="en-US" sz="1050" dirty="0" err="1"/>
              <a:t>Tsui</a:t>
            </a:r>
            <a:r>
              <a:rPr lang="en-US" sz="1050" dirty="0"/>
              <a:t> CT, et al. Development and Validation of an Artificial Intelligence System to Optimize Clinician Review of Patient Records. </a:t>
            </a:r>
            <a:r>
              <a:rPr lang="en-US" sz="1050" i="1" dirty="0"/>
              <a:t>JAMA </a:t>
            </a:r>
            <a:r>
              <a:rPr lang="en-US" sz="1050" i="1" dirty="0" err="1"/>
              <a:t>Netw</a:t>
            </a:r>
            <a:r>
              <a:rPr lang="en-US" sz="1050" i="1" dirty="0"/>
              <a:t> Open.</a:t>
            </a:r>
            <a:r>
              <a:rPr lang="en-US" sz="1050" dirty="0"/>
              <a:t> 2021;4(7):e2117391. doi:10.1001/jamanetworkopen.2021.17391</a:t>
            </a:r>
            <a:endParaRPr lang="fa-IR" sz="1050" dirty="0"/>
          </a:p>
        </p:txBody>
      </p:sp>
    </p:spTree>
    <p:extLst>
      <p:ext uri="{BB962C8B-B14F-4D97-AF65-F5344CB8AC3E}">
        <p14:creationId xmlns:p14="http://schemas.microsoft.com/office/powerpoint/2010/main" val="295909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in nursing</a:t>
            </a:r>
            <a:endParaRPr lang="fa-IR" sz="2800" b="1" dirty="0"/>
          </a:p>
        </p:txBody>
      </p:sp>
      <p:sp>
        <p:nvSpPr>
          <p:cNvPr id="3" name="Content Placeholder 2"/>
          <p:cNvSpPr>
            <a:spLocks noGrp="1"/>
          </p:cNvSpPr>
          <p:nvPr>
            <p:ph idx="1"/>
          </p:nvPr>
        </p:nvSpPr>
        <p:spPr>
          <a:xfrm>
            <a:off x="335664" y="1297059"/>
            <a:ext cx="8596668" cy="3880773"/>
          </a:xfrm>
        </p:spPr>
        <p:txBody>
          <a:bodyPr>
            <a:normAutofit/>
          </a:bodyPr>
          <a:lstStyle/>
          <a:p>
            <a:pPr algn="l" rtl="0">
              <a:buFont typeface="Wingdings" pitchFamily="2" charset="2"/>
              <a:buChar char="q"/>
            </a:pPr>
            <a:r>
              <a:rPr lang="en-US" sz="1800" b="1" dirty="0" err="1">
                <a:latin typeface="Times New Roman" pitchFamily="18" charset="0"/>
                <a:cs typeface="Times New Roman" pitchFamily="18" charset="0"/>
              </a:rPr>
              <a:t>Telenursing</a:t>
            </a:r>
            <a:r>
              <a:rPr lang="en-US" sz="1800" b="1" dirty="0">
                <a:latin typeface="Times New Roman" pitchFamily="18" charset="0"/>
                <a:cs typeface="Times New Roman" pitchFamily="18" charset="0"/>
              </a:rPr>
              <a:t> (Remote nursing against face-to-face nursing)</a:t>
            </a:r>
          </a:p>
          <a:p>
            <a:pPr lvl="1" algn="l" rtl="0"/>
            <a:r>
              <a:rPr lang="en-US" sz="1800" dirty="0">
                <a:latin typeface="Times New Roman" pitchFamily="18" charset="0"/>
                <a:cs typeface="Times New Roman" pitchFamily="18" charset="0"/>
              </a:rPr>
              <a:t>remote care</a:t>
            </a:r>
          </a:p>
          <a:p>
            <a:pPr lvl="1" algn="l" rtl="0"/>
            <a:r>
              <a:rPr lang="en-US" sz="1800" dirty="0">
                <a:latin typeface="Times New Roman" pitchFamily="18" charset="0"/>
                <a:cs typeface="Times New Roman" pitchFamily="18" charset="0"/>
              </a:rPr>
              <a:t>remote health state monitoring</a:t>
            </a:r>
          </a:p>
          <a:p>
            <a:pPr lvl="1" algn="l" rtl="0"/>
            <a:r>
              <a:rPr lang="en-US" sz="1800" dirty="0">
                <a:latin typeface="Times New Roman" pitchFamily="18" charset="0"/>
                <a:cs typeface="Times New Roman" pitchFamily="18" charset="0"/>
              </a:rPr>
              <a:t>remote consultations on symptoms</a:t>
            </a:r>
          </a:p>
          <a:p>
            <a:pPr lvl="1" algn="l" rtl="0"/>
            <a:r>
              <a:rPr lang="en-US" sz="1800" dirty="0">
                <a:latin typeface="Times New Roman" pitchFamily="18" charset="0"/>
                <a:cs typeface="Times New Roman" pitchFamily="18" charset="0"/>
              </a:rPr>
              <a:t>remote rehabilitation</a:t>
            </a:r>
            <a:endParaRPr lang="fa-IR" sz="1800" dirty="0">
              <a:latin typeface="Times New Roman" pitchFamily="18" charset="0"/>
              <a:cs typeface="Times New Roman" pitchFamily="18" charset="0"/>
            </a:endParaRPr>
          </a:p>
          <a:p>
            <a:pPr algn="l" rtl="0">
              <a:buFont typeface="Wingdings" pitchFamily="2" charset="2"/>
              <a:buChar char="q"/>
            </a:pPr>
            <a:r>
              <a:rPr lang="en-US" sz="1800" b="1" dirty="0">
                <a:latin typeface="Times New Roman" pitchFamily="18" charset="0"/>
                <a:cs typeface="Times New Roman" pitchFamily="18" charset="0"/>
              </a:rPr>
              <a:t>Purposes</a:t>
            </a:r>
          </a:p>
          <a:p>
            <a:pPr lvl="3" algn="l" rtl="0"/>
            <a:r>
              <a:rPr lang="en-US" sz="1800" dirty="0">
                <a:latin typeface="Times New Roman" pitchFamily="18" charset="0"/>
                <a:cs typeface="Times New Roman" pitchFamily="18" charset="0"/>
              </a:rPr>
              <a:t>Reduce workload on nurses</a:t>
            </a:r>
          </a:p>
          <a:p>
            <a:pPr lvl="3" algn="l" rtl="0"/>
            <a:r>
              <a:rPr lang="en-US" sz="1800" dirty="0">
                <a:latin typeface="Times New Roman" pitchFamily="18" charset="0"/>
                <a:cs typeface="Times New Roman" pitchFamily="18" charset="0"/>
              </a:rPr>
              <a:t>Reduce re-admission</a:t>
            </a:r>
            <a:endParaRPr lang="fa-IR" sz="1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B4AB5629-04B7-4BEA-8C71-9575FBB19B91}" type="slidenum">
              <a:rPr lang="en-US" smtClean="0"/>
              <a:t>26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224" y="2808140"/>
            <a:ext cx="5575556" cy="387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973" y="4858812"/>
            <a:ext cx="3605027" cy="182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22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in nursing</a:t>
            </a:r>
            <a:endParaRPr lang="fa-IR" sz="2800" b="1" dirty="0"/>
          </a:p>
        </p:txBody>
      </p:sp>
      <p:sp>
        <p:nvSpPr>
          <p:cNvPr id="3" name="Content Placeholder 2"/>
          <p:cNvSpPr>
            <a:spLocks noGrp="1"/>
          </p:cNvSpPr>
          <p:nvPr>
            <p:ph idx="1"/>
          </p:nvPr>
        </p:nvSpPr>
        <p:spPr/>
        <p:txBody>
          <a:bodyPr>
            <a:normAutofit fontScale="92500" lnSpcReduction="20000"/>
          </a:bodyPr>
          <a:lstStyle/>
          <a:p>
            <a:pPr algn="l" rtl="0">
              <a:buFont typeface="Wingdings" pitchFamily="2" charset="2"/>
              <a:buChar char="q"/>
            </a:pPr>
            <a:r>
              <a:rPr lang="en-US" sz="2000" b="1" dirty="0"/>
              <a:t>Patient data gathering (data capture) and analysis</a:t>
            </a:r>
          </a:p>
          <a:p>
            <a:pPr lvl="1" algn="l" rtl="0"/>
            <a:r>
              <a:rPr lang="en-US" sz="1600" b="1" dirty="0"/>
              <a:t>Data gathering in dangerous situation </a:t>
            </a:r>
            <a:r>
              <a:rPr lang="en-US" sz="1600" b="1" dirty="0">
                <a:sym typeface="Wingdings" pitchFamily="2" charset="2"/>
              </a:rPr>
              <a:t> wearable devices + IOT</a:t>
            </a:r>
            <a:endParaRPr lang="en-US" sz="1600" b="1" dirty="0"/>
          </a:p>
          <a:p>
            <a:pPr algn="l" rtl="0">
              <a:buFont typeface="Wingdings" pitchFamily="2" charset="2"/>
              <a:buChar char="q"/>
            </a:pPr>
            <a:r>
              <a:rPr lang="en-US" sz="2000" b="1" dirty="0"/>
              <a:t>Performing automated tasks in nursing</a:t>
            </a:r>
          </a:p>
          <a:p>
            <a:pPr lvl="1" algn="l" rtl="0">
              <a:buFont typeface="Wingdings" pitchFamily="2" charset="2"/>
              <a:buChar char="§"/>
            </a:pPr>
            <a:r>
              <a:rPr lang="en-US" sz="1600" b="1" dirty="0"/>
              <a:t>Clinical decision making</a:t>
            </a:r>
            <a:r>
              <a:rPr lang="en-US" sz="1600" dirty="0"/>
              <a:t>: </a:t>
            </a:r>
            <a:r>
              <a:rPr lang="en-US" sz="1800" dirty="0"/>
              <a:t>Nurses are constantly faced with important decisions</a:t>
            </a:r>
            <a:r>
              <a:rPr lang="en-US" sz="1800" dirty="0">
                <a:sym typeface="Wingdings" pitchFamily="2" charset="2"/>
              </a:rPr>
              <a:t> </a:t>
            </a:r>
            <a:r>
              <a:rPr lang="en-US" sz="1800" dirty="0"/>
              <a:t>impact of </a:t>
            </a:r>
            <a:r>
              <a:rPr lang="en-US" sz="1800" b="1" dirty="0">
                <a:solidFill>
                  <a:srgbClr val="FF0000"/>
                </a:solidFill>
              </a:rPr>
              <a:t>decision fatigue </a:t>
            </a:r>
            <a:r>
              <a:rPr lang="en-US" sz="1800" dirty="0"/>
              <a:t>and </a:t>
            </a:r>
            <a:r>
              <a:rPr lang="en-US" sz="1800" b="1" dirty="0">
                <a:solidFill>
                  <a:srgbClr val="FF0000"/>
                </a:solidFill>
              </a:rPr>
              <a:t>false alarm frustration. </a:t>
            </a:r>
            <a:r>
              <a:rPr lang="en-US" sz="1800" b="1" dirty="0"/>
              <a:t> </a:t>
            </a:r>
          </a:p>
          <a:p>
            <a:pPr lvl="1" algn="l" rtl="0">
              <a:buFont typeface="Wingdings" pitchFamily="2" charset="2"/>
              <a:buChar char="§"/>
            </a:pPr>
            <a:r>
              <a:rPr lang="en-US" sz="1800" b="1" dirty="0">
                <a:solidFill>
                  <a:srgbClr val="FF0000"/>
                </a:solidFill>
              </a:rPr>
              <a:t>How does AI help?</a:t>
            </a:r>
          </a:p>
          <a:p>
            <a:pPr lvl="2" algn="l" rtl="0">
              <a:buFont typeface="Wingdings" pitchFamily="2" charset="2"/>
              <a:buChar char="§"/>
            </a:pPr>
            <a:r>
              <a:rPr lang="en-US" sz="1800" b="1" dirty="0"/>
              <a:t>Sensor-based technology</a:t>
            </a:r>
            <a:r>
              <a:rPr lang="en-US" sz="1800" dirty="0"/>
              <a:t> </a:t>
            </a:r>
            <a:r>
              <a:rPr lang="en-US" sz="1800" dirty="0">
                <a:sym typeface="Wingdings" pitchFamily="2" charset="2"/>
              </a:rPr>
              <a:t></a:t>
            </a:r>
            <a:r>
              <a:rPr lang="en-US" sz="1800" dirty="0"/>
              <a:t>remote sensor technology </a:t>
            </a:r>
            <a:r>
              <a:rPr lang="en-US" sz="1800" dirty="0">
                <a:sym typeface="Wingdings" pitchFamily="2" charset="2"/>
              </a:rPr>
              <a:t></a:t>
            </a:r>
            <a:r>
              <a:rPr lang="en-US" sz="1800" dirty="0"/>
              <a:t>AI can help </a:t>
            </a:r>
            <a:r>
              <a:rPr lang="en-US" sz="1800" b="1" dirty="0">
                <a:solidFill>
                  <a:srgbClr val="FF0000"/>
                </a:solidFill>
              </a:rPr>
              <a:t>gather data </a:t>
            </a:r>
            <a:r>
              <a:rPr lang="en-US" sz="1800" dirty="0"/>
              <a:t>and facilitate </a:t>
            </a:r>
            <a:r>
              <a:rPr lang="en-US" sz="1800" b="1" dirty="0">
                <a:solidFill>
                  <a:srgbClr val="FF0000"/>
                </a:solidFill>
              </a:rPr>
              <a:t>patient monitoring</a:t>
            </a:r>
            <a:r>
              <a:rPr lang="en-US" sz="1800" dirty="0"/>
              <a:t>, as well as </a:t>
            </a:r>
            <a:r>
              <a:rPr lang="en-US" sz="1800" b="1" dirty="0">
                <a:solidFill>
                  <a:srgbClr val="FF0000"/>
                </a:solidFill>
              </a:rPr>
              <a:t>recommend treatments </a:t>
            </a:r>
            <a:r>
              <a:rPr lang="en-US" sz="1800" dirty="0"/>
              <a:t>based on the data. </a:t>
            </a:r>
          </a:p>
          <a:p>
            <a:pPr lvl="2" algn="l" rtl="0">
              <a:buFont typeface="Wingdings" pitchFamily="2" charset="2"/>
              <a:buChar char="§"/>
            </a:pPr>
            <a:r>
              <a:rPr lang="en-US" sz="1800" b="1" dirty="0"/>
              <a:t>Mobile technology</a:t>
            </a:r>
            <a:r>
              <a:rPr lang="en-US" sz="1800" dirty="0"/>
              <a:t>: AI can help interpretation of data for mobile technology.</a:t>
            </a:r>
          </a:p>
          <a:p>
            <a:pPr lvl="1" algn="l" rtl="0">
              <a:buFont typeface="Wingdings" pitchFamily="2" charset="2"/>
              <a:buChar char="§"/>
            </a:pPr>
            <a:r>
              <a:rPr lang="en-US" sz="1800" b="1" dirty="0"/>
              <a:t>Voice assistants and robotics</a:t>
            </a:r>
            <a:r>
              <a:rPr lang="en-US" sz="1800" dirty="0"/>
              <a:t>:  A voice assistant can remind patients to take medication. </a:t>
            </a:r>
          </a:p>
          <a:p>
            <a:pPr algn="l" rtl="0"/>
            <a:endParaRPr lang="en-US" sz="1800" b="1" dirty="0"/>
          </a:p>
          <a:p>
            <a:pPr algn="l" rtl="0"/>
            <a:endParaRPr lang="fa-IR" dirty="0"/>
          </a:p>
        </p:txBody>
      </p:sp>
      <p:sp>
        <p:nvSpPr>
          <p:cNvPr id="4" name="Slide Number Placeholder 3"/>
          <p:cNvSpPr>
            <a:spLocks noGrp="1"/>
          </p:cNvSpPr>
          <p:nvPr>
            <p:ph type="sldNum" sz="quarter" idx="12"/>
          </p:nvPr>
        </p:nvSpPr>
        <p:spPr/>
        <p:txBody>
          <a:bodyPr/>
          <a:lstStyle/>
          <a:p>
            <a:fld id="{B4AB5629-04B7-4BEA-8C71-9575FBB19B91}" type="slidenum">
              <a:rPr lang="en-US" smtClean="0"/>
              <a:t>27</a:t>
            </a:fld>
            <a:endParaRPr lang="en-US"/>
          </a:p>
        </p:txBody>
      </p:sp>
    </p:spTree>
    <p:extLst>
      <p:ext uri="{BB962C8B-B14F-4D97-AF65-F5344CB8AC3E}">
        <p14:creationId xmlns:p14="http://schemas.microsoft.com/office/powerpoint/2010/main" val="3716970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in nursing</a:t>
            </a:r>
            <a:endParaRPr lang="fa-IR" sz="2800" b="1" dirty="0"/>
          </a:p>
        </p:txBody>
      </p:sp>
      <p:sp>
        <p:nvSpPr>
          <p:cNvPr id="3" name="Content Placeholder 2"/>
          <p:cNvSpPr>
            <a:spLocks noGrp="1"/>
          </p:cNvSpPr>
          <p:nvPr>
            <p:ph idx="1"/>
          </p:nvPr>
        </p:nvSpPr>
        <p:spPr>
          <a:xfrm>
            <a:off x="523167" y="1603708"/>
            <a:ext cx="8596668" cy="3880773"/>
          </a:xfrm>
        </p:spPr>
        <p:txBody>
          <a:bodyPr>
            <a:normAutofit fontScale="92500" lnSpcReduction="20000"/>
          </a:bodyPr>
          <a:lstStyle/>
          <a:p>
            <a:pPr algn="l" rtl="0">
              <a:buFont typeface="Wingdings" pitchFamily="2" charset="2"/>
              <a:buChar char="q"/>
            </a:pPr>
            <a:r>
              <a:rPr lang="en-US" sz="2000" b="1" dirty="0"/>
              <a:t>AI in nursing education</a:t>
            </a:r>
          </a:p>
          <a:p>
            <a:pPr lvl="1" algn="l" rtl="0">
              <a:buFont typeface="Wingdings" pitchFamily="2" charset="2"/>
              <a:buChar char="§"/>
            </a:pPr>
            <a:r>
              <a:rPr lang="en-US" sz="1800" b="1" dirty="0"/>
              <a:t>Evaluation of student emotions during procedures</a:t>
            </a:r>
          </a:p>
          <a:p>
            <a:pPr lvl="2" algn="l" rtl="0">
              <a:buFont typeface="Wingdings" pitchFamily="2" charset="2"/>
              <a:buChar char="§"/>
            </a:pPr>
            <a:r>
              <a:rPr lang="en-US" sz="1800" b="1" dirty="0"/>
              <a:t>Face tracker software*: </a:t>
            </a:r>
            <a:r>
              <a:rPr lang="en-US" sz="1800" dirty="0"/>
              <a:t>A software that uses ML to evaluate emotional factors in patient care during clinical scenarios through </a:t>
            </a:r>
            <a:r>
              <a:rPr lang="en-US" sz="1800" b="1" dirty="0">
                <a:solidFill>
                  <a:srgbClr val="FF0000"/>
                </a:solidFill>
              </a:rPr>
              <a:t>facial analysis. </a:t>
            </a:r>
          </a:p>
          <a:p>
            <a:pPr lvl="2" algn="l" rtl="0">
              <a:buFont typeface="Wingdings" pitchFamily="2" charset="2"/>
              <a:buChar char="§"/>
            </a:pPr>
            <a:r>
              <a:rPr lang="en-US" sz="1800" dirty="0"/>
              <a:t>This technology may help students to better understand emotion in their patients</a:t>
            </a:r>
            <a:endParaRPr lang="en-US" sz="1800" b="1" dirty="0">
              <a:solidFill>
                <a:srgbClr val="FF0000"/>
              </a:solidFill>
            </a:endParaRPr>
          </a:p>
          <a:p>
            <a:pPr lvl="1" algn="l" rtl="0">
              <a:buFont typeface="Wingdings" pitchFamily="2" charset="2"/>
              <a:buChar char="§"/>
            </a:pPr>
            <a:r>
              <a:rPr lang="en-US" sz="1800" b="1" dirty="0"/>
              <a:t>Evaluating the quality of procedure</a:t>
            </a:r>
          </a:p>
          <a:p>
            <a:pPr lvl="2" algn="l" rtl="0">
              <a:buFont typeface="Wingdings" pitchFamily="2" charset="2"/>
              <a:buChar char="§"/>
            </a:pPr>
            <a:r>
              <a:rPr lang="en-US" sz="1800" dirty="0" err="1"/>
              <a:t>Myo</a:t>
            </a:r>
            <a:r>
              <a:rPr lang="en-US" sz="1800" dirty="0"/>
              <a:t> wearable armband to measure correctness of hand washing #</a:t>
            </a:r>
            <a:endParaRPr lang="en-US" sz="1800" b="1" dirty="0"/>
          </a:p>
          <a:p>
            <a:pPr lvl="2" algn="l" rtl="0"/>
            <a:r>
              <a:rPr lang="en-US" sz="1800" dirty="0"/>
              <a:t>sensors to recognize the activity of the forearm, palm and fingers + signal processing + Machine learning</a:t>
            </a:r>
            <a:r>
              <a:rPr lang="en-US" sz="1800" dirty="0">
                <a:sym typeface="Wingdings" pitchFamily="2" charset="2"/>
              </a:rPr>
              <a:t> quality assessment</a:t>
            </a:r>
          </a:p>
          <a:p>
            <a:pPr lvl="2" algn="l" rtl="0"/>
            <a:endParaRPr lang="en-US" sz="1800" dirty="0">
              <a:sym typeface="Wingdings" pitchFamily="2" charset="2"/>
            </a:endParaRPr>
          </a:p>
          <a:p>
            <a:pPr lvl="1" algn="l" rtl="0">
              <a:buFont typeface="Wingdings" pitchFamily="2" charset="2"/>
              <a:buChar char="§"/>
            </a:pPr>
            <a:r>
              <a:rPr lang="en-US" sz="1800" dirty="0">
                <a:sym typeface="Wingdings" pitchFamily="2" charset="2"/>
              </a:rPr>
              <a:t>Simulating real situation using virtual reality</a:t>
            </a:r>
            <a:endParaRPr lang="fa-IR" sz="1800" dirty="0"/>
          </a:p>
        </p:txBody>
      </p:sp>
      <p:sp>
        <p:nvSpPr>
          <p:cNvPr id="4" name="Slide Number Placeholder 3"/>
          <p:cNvSpPr>
            <a:spLocks noGrp="1"/>
          </p:cNvSpPr>
          <p:nvPr>
            <p:ph type="sldNum" sz="quarter" idx="12"/>
          </p:nvPr>
        </p:nvSpPr>
        <p:spPr/>
        <p:txBody>
          <a:bodyPr/>
          <a:lstStyle/>
          <a:p>
            <a:fld id="{B4AB5629-04B7-4BEA-8C71-9575FBB19B91}" type="slidenum">
              <a:rPr lang="en-US" smtClean="0"/>
              <a:t>28</a:t>
            </a:fld>
            <a:endParaRPr lang="en-US"/>
          </a:p>
        </p:txBody>
      </p:sp>
      <p:sp>
        <p:nvSpPr>
          <p:cNvPr id="5" name="Rectangle 4"/>
          <p:cNvSpPr/>
          <p:nvPr/>
        </p:nvSpPr>
        <p:spPr>
          <a:xfrm>
            <a:off x="1848592" y="6541805"/>
            <a:ext cx="9504218" cy="246221"/>
          </a:xfrm>
          <a:prstGeom prst="rect">
            <a:avLst/>
          </a:prstGeom>
        </p:spPr>
        <p:txBody>
          <a:bodyPr wrap="square">
            <a:spAutoFit/>
          </a:bodyPr>
          <a:lstStyle/>
          <a:p>
            <a:r>
              <a:rPr lang="en-US" sz="1000" dirty="0"/>
              <a:t>#</a:t>
            </a:r>
            <a:r>
              <a:rPr lang="en-US" sz="1000" dirty="0" err="1"/>
              <a:t>Kutafina</a:t>
            </a:r>
            <a:r>
              <a:rPr lang="en-US" sz="1000" dirty="0"/>
              <a:t> E, </a:t>
            </a:r>
            <a:r>
              <a:rPr lang="en-US" sz="1000" dirty="0" err="1"/>
              <a:t>Laukamp</a:t>
            </a:r>
            <a:r>
              <a:rPr lang="en-US" sz="1000" dirty="0"/>
              <a:t> D, Jonas S. Wearable Sensors in Medical Education: Supporting Hand Hygiene Training with a Forearm EMG. Stud Health </a:t>
            </a:r>
            <a:r>
              <a:rPr lang="en-US" sz="1000" dirty="0" err="1"/>
              <a:t>Technol</a:t>
            </a:r>
            <a:r>
              <a:rPr lang="en-US" sz="1000" dirty="0"/>
              <a:t> Inform 2015;211:286-291. </a:t>
            </a:r>
            <a:endParaRPr lang="fa-IR" sz="1000" dirty="0"/>
          </a:p>
        </p:txBody>
      </p:sp>
      <p:sp>
        <p:nvSpPr>
          <p:cNvPr id="6" name="Rectangle 5"/>
          <p:cNvSpPr/>
          <p:nvPr/>
        </p:nvSpPr>
        <p:spPr>
          <a:xfrm>
            <a:off x="1539834" y="6307459"/>
            <a:ext cx="9812976" cy="246221"/>
          </a:xfrm>
          <a:prstGeom prst="rect">
            <a:avLst/>
          </a:prstGeom>
        </p:spPr>
        <p:txBody>
          <a:bodyPr wrap="square">
            <a:spAutoFit/>
          </a:bodyPr>
          <a:lstStyle/>
          <a:p>
            <a:r>
              <a:rPr lang="en-US" sz="1000" dirty="0"/>
              <a:t>*Mano L, </a:t>
            </a:r>
            <a:r>
              <a:rPr lang="en-US" sz="1000" dirty="0" err="1"/>
              <a:t>Mazzo</a:t>
            </a:r>
            <a:r>
              <a:rPr lang="en-US" sz="1000" dirty="0"/>
              <a:t> A, </a:t>
            </a:r>
            <a:r>
              <a:rPr lang="en-US" sz="1000" dirty="0" err="1"/>
              <a:t>Neto</a:t>
            </a:r>
            <a:r>
              <a:rPr lang="en-US" sz="1000" dirty="0"/>
              <a:t> J, </a:t>
            </a:r>
            <a:r>
              <a:rPr lang="en-US" sz="1000" dirty="0" err="1"/>
              <a:t>Meska</a:t>
            </a:r>
            <a:r>
              <a:rPr lang="en-US" sz="1000" dirty="0"/>
              <a:t> M, </a:t>
            </a:r>
            <a:r>
              <a:rPr lang="en-US" sz="1000" dirty="0" err="1"/>
              <a:t>Giancristofaro</a:t>
            </a:r>
            <a:r>
              <a:rPr lang="en-US" sz="1000" dirty="0"/>
              <a:t> G, </a:t>
            </a:r>
            <a:r>
              <a:rPr lang="en-US" sz="1000" dirty="0" err="1"/>
              <a:t>Ueyama</a:t>
            </a:r>
            <a:r>
              <a:rPr lang="en-US" sz="1000" dirty="0"/>
              <a:t> J, et al. Using emotion recognition to assess simulation-based learning. Nurse </a:t>
            </a:r>
            <a:r>
              <a:rPr lang="en-US" sz="1000" dirty="0" err="1"/>
              <a:t>Educ</a:t>
            </a:r>
            <a:r>
              <a:rPr lang="en-US" sz="1000" dirty="0"/>
              <a:t> </a:t>
            </a:r>
            <a:r>
              <a:rPr lang="en-US" sz="1000" dirty="0" err="1"/>
              <a:t>Pract</a:t>
            </a:r>
            <a:r>
              <a:rPr lang="en-US" sz="1000" dirty="0"/>
              <a:t> 2019 Mar;36:13-19</a:t>
            </a:r>
            <a:endParaRPr lang="fa-IR" sz="1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424" y="4632244"/>
            <a:ext cx="4463409" cy="140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07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researches in emotion perception/recognition</a:t>
            </a:r>
            <a:endParaRPr lang="fa-IR" sz="2800" b="1" dirty="0"/>
          </a:p>
        </p:txBody>
      </p:sp>
      <p:sp>
        <p:nvSpPr>
          <p:cNvPr id="3" name="Content Placeholder 2"/>
          <p:cNvSpPr>
            <a:spLocks noGrp="1"/>
          </p:cNvSpPr>
          <p:nvPr>
            <p:ph idx="1"/>
          </p:nvPr>
        </p:nvSpPr>
        <p:spPr>
          <a:xfrm>
            <a:off x="677334" y="1348885"/>
            <a:ext cx="8596668" cy="3880773"/>
          </a:xfrm>
        </p:spPr>
        <p:txBody>
          <a:bodyPr>
            <a:normAutofit/>
          </a:bodyPr>
          <a:lstStyle/>
          <a:p>
            <a:pPr algn="l" rtl="0"/>
            <a:r>
              <a:rPr lang="en-US" sz="2000" dirty="0"/>
              <a:t>Emotion recognition using brain waves, connectivity and ML</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29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115" y="3651663"/>
            <a:ext cx="3602171" cy="256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110" y="2398816"/>
            <a:ext cx="2350133" cy="283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Electronics | Free Full-Text | Cross-Day EEG-Based Emotion Recognition  Using Transfer Component Analysis | HTM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8371" y="2398816"/>
            <a:ext cx="5199315" cy="25056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65110" y="6218279"/>
            <a:ext cx="7632576" cy="461665"/>
          </a:xfrm>
          <a:prstGeom prst="rect">
            <a:avLst/>
          </a:prstGeom>
        </p:spPr>
        <p:txBody>
          <a:bodyPr wrap="square">
            <a:spAutoFit/>
          </a:bodyPr>
          <a:lstStyle/>
          <a:p>
            <a:r>
              <a:rPr lang="en-US" sz="1200" dirty="0"/>
              <a:t>S </a:t>
            </a:r>
            <a:r>
              <a:rPr lang="en-US" sz="1200" dirty="0" err="1"/>
              <a:t>Farashi</a:t>
            </a:r>
            <a:r>
              <a:rPr lang="en-US" sz="1200" dirty="0"/>
              <a:t>, R </a:t>
            </a:r>
            <a:r>
              <a:rPr lang="en-US" sz="1200" dirty="0" err="1"/>
              <a:t>Khosrowabadi</a:t>
            </a:r>
            <a:r>
              <a:rPr lang="en-US" sz="1200" dirty="0"/>
              <a:t> , EEG based emotion recognition using minimum spanning tree, Physical and Engineering Sciences in Medicine, 2020</a:t>
            </a:r>
          </a:p>
        </p:txBody>
      </p:sp>
    </p:spTree>
    <p:extLst>
      <p:ext uri="{BB962C8B-B14F-4D97-AF65-F5344CB8AC3E}">
        <p14:creationId xmlns:p14="http://schemas.microsoft.com/office/powerpoint/2010/main" val="328698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160589"/>
            <a:ext cx="3114655" cy="3880773"/>
          </a:xfrm>
        </p:spPr>
        <p:txBody>
          <a:bodyPr/>
          <a:lstStyle/>
          <a:p>
            <a:pPr marL="0" indent="0">
              <a:buNone/>
            </a:pPr>
            <a:endParaRPr lang="en-US" dirty="0"/>
          </a:p>
        </p:txBody>
      </p:sp>
      <p:sp>
        <p:nvSpPr>
          <p:cNvPr id="4" name="Title 1"/>
          <p:cNvSpPr>
            <a:spLocks noGrp="1"/>
          </p:cNvSpPr>
          <p:nvPr>
            <p:ph type="title"/>
          </p:nvPr>
        </p:nvSpPr>
        <p:spPr>
          <a:xfrm>
            <a:off x="212706" y="213970"/>
            <a:ext cx="8596668" cy="482930"/>
          </a:xfrm>
        </p:spPr>
        <p:txBody>
          <a:bodyPr>
            <a:normAutofit fontScale="90000"/>
          </a:bodyPr>
          <a:lstStyle/>
          <a:p>
            <a:r>
              <a:rPr lang="en-US" sz="2800" b="1" dirty="0"/>
              <a:t>Common applications of AI in medicine</a:t>
            </a:r>
          </a:p>
        </p:txBody>
      </p:sp>
      <p:pic>
        <p:nvPicPr>
          <p:cNvPr id="5" name="Picture 4"/>
          <p:cNvPicPr>
            <a:picLocks noChangeAspect="1"/>
          </p:cNvPicPr>
          <p:nvPr/>
        </p:nvPicPr>
        <p:blipFill>
          <a:blip r:embed="rId2"/>
          <a:stretch>
            <a:fillRect/>
          </a:stretch>
        </p:blipFill>
        <p:spPr>
          <a:xfrm>
            <a:off x="4784927" y="4989058"/>
            <a:ext cx="1704975" cy="1647825"/>
          </a:xfrm>
          <a:prstGeom prst="rect">
            <a:avLst/>
          </a:prstGeom>
        </p:spPr>
      </p:pic>
      <p:sp>
        <p:nvSpPr>
          <p:cNvPr id="6" name="Cloud Callout 5"/>
          <p:cNvSpPr/>
          <p:nvPr/>
        </p:nvSpPr>
        <p:spPr>
          <a:xfrm>
            <a:off x="7482840" y="2160589"/>
            <a:ext cx="4099560" cy="3297418"/>
          </a:xfrm>
          <a:prstGeom prst="cloudCallout">
            <a:avLst>
              <a:gd name="adj1" fmla="val -72937"/>
              <a:gd name="adj2" fmla="val 41053"/>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Biomedical system design and modeling</a:t>
            </a:r>
          </a:p>
          <a:p>
            <a:pPr marL="285750" indent="-285750">
              <a:buFont typeface="Arial" panose="020B0604020202020204" pitchFamily="34" charset="0"/>
              <a:buChar char="•"/>
            </a:pPr>
            <a:r>
              <a:rPr lang="en-US" dirty="0">
                <a:solidFill>
                  <a:schemeClr val="tx1"/>
                </a:solidFill>
              </a:rPr>
              <a:t>Machine learning</a:t>
            </a:r>
          </a:p>
          <a:p>
            <a:pPr marL="285750" indent="-285750">
              <a:buFont typeface="Arial" panose="020B0604020202020204" pitchFamily="34" charset="0"/>
              <a:buChar char="•"/>
            </a:pPr>
            <a:r>
              <a:rPr lang="en-US" dirty="0">
                <a:solidFill>
                  <a:schemeClr val="tx1"/>
                </a:solidFill>
              </a:rPr>
              <a:t>Deep learning</a:t>
            </a:r>
          </a:p>
          <a:p>
            <a:pPr marL="285750" indent="-285750">
              <a:buFont typeface="Arial" panose="020B0604020202020204" pitchFamily="34" charset="0"/>
              <a:buChar char="•"/>
            </a:pPr>
            <a:r>
              <a:rPr lang="en-US" dirty="0">
                <a:solidFill>
                  <a:schemeClr val="tx1"/>
                </a:solidFill>
              </a:rPr>
              <a:t>Neural Networks</a:t>
            </a:r>
          </a:p>
        </p:txBody>
      </p:sp>
      <p:sp>
        <p:nvSpPr>
          <p:cNvPr id="7" name="Cloud Callout 6"/>
          <p:cNvSpPr/>
          <p:nvPr/>
        </p:nvSpPr>
        <p:spPr>
          <a:xfrm>
            <a:off x="807720" y="960121"/>
            <a:ext cx="4160520" cy="2834640"/>
          </a:xfrm>
          <a:prstGeom prst="cloudCallout">
            <a:avLst>
              <a:gd name="adj1" fmla="val 56652"/>
              <a:gd name="adj2" fmla="val 8987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Robots in medicine</a:t>
            </a:r>
          </a:p>
          <a:p>
            <a:pPr algn="ctr"/>
            <a:r>
              <a:rPr lang="en-US" dirty="0" err="1">
                <a:solidFill>
                  <a:schemeClr val="tx1"/>
                </a:solidFill>
              </a:rPr>
              <a:t>Chabots</a:t>
            </a:r>
            <a:r>
              <a:rPr lang="en-US" dirty="0">
                <a:solidFill>
                  <a:schemeClr val="tx1"/>
                </a:solidFill>
              </a:rPr>
              <a:t> in medicine</a:t>
            </a:r>
          </a:p>
          <a:p>
            <a:pPr algn="ctr"/>
            <a:endParaRPr lang="en-US" dirty="0">
              <a:solidFill>
                <a:schemeClr val="tx1"/>
              </a:solidFill>
            </a:endParaRPr>
          </a:p>
        </p:txBody>
      </p:sp>
    </p:spTree>
    <p:extLst>
      <p:ext uri="{BB962C8B-B14F-4D97-AF65-F5344CB8AC3E}">
        <p14:creationId xmlns:p14="http://schemas.microsoft.com/office/powerpoint/2010/main" val="785369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763748"/>
          </a:xfrm>
        </p:spPr>
        <p:txBody>
          <a:bodyPr>
            <a:normAutofit/>
          </a:bodyPr>
          <a:lstStyle/>
          <a:p>
            <a:pPr rtl="0"/>
            <a:r>
              <a:rPr lang="en-US" sz="2800" b="1" dirty="0"/>
              <a:t>AI research in urinary tract infection (UTI) diseases</a:t>
            </a:r>
            <a:endParaRPr lang="fa-IR" sz="2800" b="1" dirty="0"/>
          </a:p>
        </p:txBody>
      </p:sp>
      <p:sp>
        <p:nvSpPr>
          <p:cNvPr id="3" name="Content Placeholder 2"/>
          <p:cNvSpPr>
            <a:spLocks noGrp="1"/>
          </p:cNvSpPr>
          <p:nvPr>
            <p:ph idx="1"/>
          </p:nvPr>
        </p:nvSpPr>
        <p:spPr>
          <a:xfrm>
            <a:off x="677334" y="1201944"/>
            <a:ext cx="8596668" cy="3880773"/>
          </a:xfrm>
        </p:spPr>
        <p:txBody>
          <a:bodyPr>
            <a:normAutofit/>
          </a:bodyPr>
          <a:lstStyle/>
          <a:p>
            <a:pPr algn="l" rtl="0"/>
            <a:r>
              <a:rPr lang="en-US" sz="1600" b="1" dirty="0"/>
              <a:t>Gold standard for suspected UTI cas</a:t>
            </a:r>
            <a:r>
              <a:rPr lang="en-US" sz="1600" dirty="0"/>
              <a:t>es</a:t>
            </a:r>
            <a:r>
              <a:rPr lang="en-US" sz="1600" dirty="0">
                <a:sym typeface="Wingdings" panose="05000000000000000000" pitchFamily="2" charset="2"/>
              </a:rPr>
              <a:t> urinary examination </a:t>
            </a:r>
          </a:p>
          <a:p>
            <a:pPr algn="l" rtl="0"/>
            <a:r>
              <a:rPr lang="en-US" sz="1600" b="1" dirty="0">
                <a:sym typeface="Wingdings" panose="05000000000000000000" pitchFamily="2" charset="2"/>
              </a:rPr>
              <a:t>Problem</a:t>
            </a:r>
            <a:r>
              <a:rPr lang="en-US" sz="1600" dirty="0">
                <a:sym typeface="Wingdings" panose="05000000000000000000" pitchFamily="2" charset="2"/>
              </a:rPr>
              <a:t>: it needs at least 48 hours for test response (Golden time for antibiotic prescription).</a:t>
            </a:r>
          </a:p>
          <a:p>
            <a:pPr algn="l" rtl="0"/>
            <a:r>
              <a:rPr lang="en-US" sz="1600" b="1" dirty="0">
                <a:sym typeface="Wingdings" panose="05000000000000000000" pitchFamily="2" charset="2"/>
              </a:rPr>
              <a:t>Solution</a:t>
            </a:r>
            <a:r>
              <a:rPr lang="en-US" sz="1600" dirty="0">
                <a:sym typeface="Wingdings" panose="05000000000000000000" pitchFamily="2" charset="2"/>
              </a:rPr>
              <a:t>: An automatic algorithm for predicting the chance of UTI</a:t>
            </a:r>
            <a:endParaRPr lang="fa-IR" sz="1600" dirty="0"/>
          </a:p>
        </p:txBody>
      </p:sp>
      <p:sp>
        <p:nvSpPr>
          <p:cNvPr id="4" name="Slide Number Placeholder 3"/>
          <p:cNvSpPr>
            <a:spLocks noGrp="1"/>
          </p:cNvSpPr>
          <p:nvPr>
            <p:ph type="sldNum" sz="quarter" idx="12"/>
          </p:nvPr>
        </p:nvSpPr>
        <p:spPr/>
        <p:txBody>
          <a:bodyPr/>
          <a:lstStyle/>
          <a:p>
            <a:fld id="{B4AB5629-04B7-4BEA-8C71-9575FBB19B91}" type="slidenum">
              <a:rPr lang="en-US" smtClean="0"/>
              <a:t>30</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0531" y="2562891"/>
            <a:ext cx="7904135" cy="4236117"/>
          </a:xfrm>
          <a:prstGeom prst="rect">
            <a:avLst/>
          </a:prstGeom>
        </p:spPr>
      </p:pic>
    </p:spTree>
    <p:extLst>
      <p:ext uri="{BB962C8B-B14F-4D97-AF65-F5344CB8AC3E}">
        <p14:creationId xmlns:p14="http://schemas.microsoft.com/office/powerpoint/2010/main" val="3036104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AI in traditional medicine</a:t>
            </a:r>
          </a:p>
        </p:txBody>
      </p:sp>
      <p:sp>
        <p:nvSpPr>
          <p:cNvPr id="3" name="Content Placeholder 2"/>
          <p:cNvSpPr>
            <a:spLocks noGrp="1"/>
          </p:cNvSpPr>
          <p:nvPr>
            <p:ph idx="1"/>
          </p:nvPr>
        </p:nvSpPr>
        <p:spPr/>
        <p:txBody>
          <a:bodyPr>
            <a:normAutofit/>
          </a:bodyPr>
          <a:lstStyle/>
          <a:p>
            <a:pPr algn="l" rtl="0"/>
            <a:r>
              <a:rPr lang="en-US" sz="1800" dirty="0"/>
              <a:t>Temperament Survey</a:t>
            </a:r>
          </a:p>
        </p:txBody>
      </p:sp>
      <p:sp>
        <p:nvSpPr>
          <p:cNvPr id="4" name="Slide Number Placeholder 3"/>
          <p:cNvSpPr>
            <a:spLocks noGrp="1"/>
          </p:cNvSpPr>
          <p:nvPr>
            <p:ph type="sldNum" sz="quarter" idx="12"/>
          </p:nvPr>
        </p:nvSpPr>
        <p:spPr/>
        <p:txBody>
          <a:bodyPr/>
          <a:lstStyle/>
          <a:p>
            <a:fld id="{B4AB5629-04B7-4BEA-8C71-9575FBB19B91}" type="slidenum">
              <a:rPr lang="en-US" smtClean="0"/>
              <a:t>31</a:t>
            </a:fld>
            <a:endParaRPr lang="en-US"/>
          </a:p>
        </p:txBody>
      </p:sp>
      <p:pic>
        <p:nvPicPr>
          <p:cNvPr id="6" name="Picture 5"/>
          <p:cNvPicPr>
            <a:picLocks noChangeAspect="1"/>
          </p:cNvPicPr>
          <p:nvPr/>
        </p:nvPicPr>
        <p:blipFill>
          <a:blip r:embed="rId2"/>
          <a:stretch>
            <a:fillRect/>
          </a:stretch>
        </p:blipFill>
        <p:spPr>
          <a:xfrm>
            <a:off x="5490606" y="2090457"/>
            <a:ext cx="3356630" cy="3688885"/>
          </a:xfrm>
          <a:prstGeom prst="rect">
            <a:avLst/>
          </a:prstGeom>
        </p:spPr>
      </p:pic>
      <p:pic>
        <p:nvPicPr>
          <p:cNvPr id="7" name="Picture 6"/>
          <p:cNvPicPr>
            <a:picLocks noChangeAspect="1"/>
          </p:cNvPicPr>
          <p:nvPr/>
        </p:nvPicPr>
        <p:blipFill>
          <a:blip r:embed="rId3"/>
          <a:stretch>
            <a:fillRect/>
          </a:stretch>
        </p:blipFill>
        <p:spPr>
          <a:xfrm>
            <a:off x="8935113" y="2090457"/>
            <a:ext cx="2981221" cy="3688885"/>
          </a:xfrm>
          <a:prstGeom prst="rect">
            <a:avLst/>
          </a:prstGeom>
        </p:spPr>
      </p:pic>
      <p:pic>
        <p:nvPicPr>
          <p:cNvPr id="8" name="Picture 7"/>
          <p:cNvPicPr>
            <a:picLocks noChangeAspect="1"/>
          </p:cNvPicPr>
          <p:nvPr/>
        </p:nvPicPr>
        <p:blipFill>
          <a:blip r:embed="rId4"/>
          <a:stretch>
            <a:fillRect/>
          </a:stretch>
        </p:blipFill>
        <p:spPr>
          <a:xfrm>
            <a:off x="890031" y="1907738"/>
            <a:ext cx="4600575" cy="3752850"/>
          </a:xfrm>
          <a:prstGeom prst="rect">
            <a:avLst/>
          </a:prstGeom>
        </p:spPr>
      </p:pic>
      <p:sp>
        <p:nvSpPr>
          <p:cNvPr id="11" name="Rectangle 10"/>
          <p:cNvSpPr/>
          <p:nvPr/>
        </p:nvSpPr>
        <p:spPr>
          <a:xfrm>
            <a:off x="1923803" y="6478428"/>
            <a:ext cx="9535886" cy="276999"/>
          </a:xfrm>
          <a:prstGeom prst="rect">
            <a:avLst/>
          </a:prstGeom>
        </p:spPr>
        <p:txBody>
          <a:bodyPr wrap="square">
            <a:spAutoFit/>
          </a:bodyPr>
          <a:lstStyle/>
          <a:p>
            <a:pPr algn="r" rtl="1"/>
            <a:r>
              <a:rPr lang="fa-IR" sz="1200" b="1" dirty="0">
                <a:cs typeface="B Nazanin" pitchFamily="2" charset="-78"/>
              </a:rPr>
              <a:t>رضایی و همکاران، ارائه‌ مدلی بر مبنای درخت تصمیم فازی جهت تشخیص مزاج در طب سنتی ایرانی، مجله طب سنتی، جلد ۹ شماره ۳ صفحات ۲۳۷-۲۲۷</a:t>
            </a:r>
          </a:p>
        </p:txBody>
      </p:sp>
    </p:spTree>
    <p:extLst>
      <p:ext uri="{BB962C8B-B14F-4D97-AF65-F5344CB8AC3E}">
        <p14:creationId xmlns:p14="http://schemas.microsoft.com/office/powerpoint/2010/main" val="2088914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085" y="247285"/>
            <a:ext cx="9720072" cy="1101080"/>
          </a:xfrm>
        </p:spPr>
        <p:txBody>
          <a:bodyPr>
            <a:normAutofit/>
          </a:bodyPr>
          <a:lstStyle/>
          <a:p>
            <a:pPr rtl="0"/>
            <a:r>
              <a:rPr lang="en-US" sz="2800" b="1" dirty="0"/>
              <a:t>AI is the future of surgery</a:t>
            </a:r>
            <a:endParaRPr lang="fa-IR" sz="2800" b="1" dirty="0"/>
          </a:p>
        </p:txBody>
      </p:sp>
      <p:sp>
        <p:nvSpPr>
          <p:cNvPr id="3" name="Content Placeholder 2"/>
          <p:cNvSpPr>
            <a:spLocks noGrp="1"/>
          </p:cNvSpPr>
          <p:nvPr>
            <p:ph idx="1"/>
          </p:nvPr>
        </p:nvSpPr>
        <p:spPr>
          <a:xfrm>
            <a:off x="647183" y="1490209"/>
            <a:ext cx="9720073" cy="4409308"/>
          </a:xfrm>
        </p:spPr>
        <p:txBody>
          <a:bodyPr/>
          <a:lstStyle/>
          <a:p>
            <a:pPr algn="l" rtl="0"/>
            <a:r>
              <a:rPr lang="en-US" sz="2000" dirty="0"/>
              <a:t>Preoperative planning</a:t>
            </a:r>
          </a:p>
          <a:p>
            <a:pPr lvl="6" algn="l" rtl="0"/>
            <a:r>
              <a:rPr lang="en-US" dirty="0"/>
              <a:t>The stage in which surgeons plan the surgical intervention </a:t>
            </a:r>
          </a:p>
          <a:p>
            <a:pPr lvl="7" algn="l" rtl="0"/>
            <a:r>
              <a:rPr lang="en-US" dirty="0"/>
              <a:t>Image-analysis techniques</a:t>
            </a:r>
          </a:p>
          <a:p>
            <a:pPr lvl="8" algn="l" rtl="0"/>
            <a:r>
              <a:rPr lang="en-US" dirty="0"/>
              <a:t>identify from CT scans abnormalities such as:</a:t>
            </a:r>
          </a:p>
          <a:p>
            <a:pPr lvl="8" algn="l" rtl="0"/>
            <a:r>
              <a:rPr lang="en-US" dirty="0"/>
              <a:t> </a:t>
            </a:r>
            <a:r>
              <a:rPr lang="en-US" dirty="0" err="1"/>
              <a:t>calvarial</a:t>
            </a:r>
            <a:r>
              <a:rPr lang="en-US" dirty="0"/>
              <a:t> fracture</a:t>
            </a:r>
          </a:p>
          <a:p>
            <a:pPr lvl="8" algn="l" rtl="0"/>
            <a:r>
              <a:rPr lang="en-US" dirty="0"/>
              <a:t>intracranial hemorrhage</a:t>
            </a:r>
          </a:p>
          <a:p>
            <a:pPr lvl="7" algn="l" rtl="0"/>
            <a:r>
              <a:rPr lang="en-US" dirty="0"/>
              <a:t>Classification</a:t>
            </a:r>
          </a:p>
          <a:p>
            <a:pPr algn="l" rtl="0"/>
            <a:r>
              <a:rPr lang="en-US" sz="2000" dirty="0"/>
              <a:t>Intraoperative planning</a:t>
            </a:r>
          </a:p>
          <a:p>
            <a:pPr lvl="2" algn="l" rtl="0"/>
            <a:r>
              <a:rPr lang="en-US" sz="2000" dirty="0"/>
              <a:t>tracking of tissue deformation </a:t>
            </a:r>
          </a:p>
          <a:p>
            <a:pPr algn="l" rtl="0"/>
            <a:endParaRPr lang="fa-IR" dirty="0"/>
          </a:p>
        </p:txBody>
      </p:sp>
      <p:sp>
        <p:nvSpPr>
          <p:cNvPr id="4" name="Slide Number Placeholder 3"/>
          <p:cNvSpPr>
            <a:spLocks noGrp="1"/>
          </p:cNvSpPr>
          <p:nvPr>
            <p:ph type="sldNum" sz="quarter" idx="12"/>
          </p:nvPr>
        </p:nvSpPr>
        <p:spPr/>
        <p:txBody>
          <a:bodyPr/>
          <a:lstStyle/>
          <a:p>
            <a:fld id="{B4AB5629-04B7-4BEA-8C71-9575FBB19B91}" type="slidenum">
              <a:rPr lang="en-US" smtClean="0"/>
              <a:t>32</a:t>
            </a:fld>
            <a:endParaRPr lang="en-US"/>
          </a:p>
        </p:txBody>
      </p:sp>
    </p:spTree>
    <p:extLst>
      <p:ext uri="{BB962C8B-B14F-4D97-AF65-F5344CB8AC3E}">
        <p14:creationId xmlns:p14="http://schemas.microsoft.com/office/powerpoint/2010/main" val="324920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796" y="39756"/>
            <a:ext cx="9997440" cy="1116012"/>
          </a:xfrm>
        </p:spPr>
        <p:txBody>
          <a:bodyPr>
            <a:normAutofit/>
          </a:bodyPr>
          <a:lstStyle/>
          <a:p>
            <a:pPr rtl="0"/>
            <a:r>
              <a:rPr lang="en-US" sz="2800" b="1" dirty="0"/>
              <a:t>AI is the future of surgery [Cont.]</a:t>
            </a:r>
            <a:br>
              <a:rPr lang="en-US" sz="2800" b="1" dirty="0"/>
            </a:br>
            <a:r>
              <a:rPr lang="en-US" sz="2000" b="1" dirty="0" err="1"/>
              <a:t>Microsure’s</a:t>
            </a:r>
            <a:r>
              <a:rPr lang="en-US" sz="2000" b="1" dirty="0"/>
              <a:t> MUS : A device for Lymphedema treatment </a:t>
            </a:r>
          </a:p>
        </p:txBody>
      </p:sp>
      <p:sp>
        <p:nvSpPr>
          <p:cNvPr id="3" name="Content Placeholder 2"/>
          <p:cNvSpPr>
            <a:spLocks noGrp="1"/>
          </p:cNvSpPr>
          <p:nvPr>
            <p:ph idx="1"/>
          </p:nvPr>
        </p:nvSpPr>
        <p:spPr/>
        <p:txBody>
          <a:bodyPr>
            <a:normAutofit fontScale="92500" lnSpcReduction="20000"/>
          </a:bodyPr>
          <a:lstStyle/>
          <a:p>
            <a:pPr algn="l" rtl="0"/>
            <a:r>
              <a:rPr lang="en-US" b="1" dirty="0" err="1"/>
              <a:t>Microsure</a:t>
            </a:r>
            <a:r>
              <a:rPr lang="en-US" dirty="0"/>
              <a:t> : AI-driven robot in a microsurgery intervention</a:t>
            </a:r>
          </a:p>
          <a:p>
            <a:pPr algn="l" rtl="0"/>
            <a:endParaRPr lang="en-US" dirty="0"/>
          </a:p>
          <a:p>
            <a:pPr marL="82296" indent="0" algn="l" rtl="0">
              <a:buNone/>
            </a:pPr>
            <a:r>
              <a:rPr lang="en-US" b="1" dirty="0"/>
              <a:t>Problem</a:t>
            </a:r>
          </a:p>
          <a:p>
            <a:pPr algn="l" rtl="0"/>
            <a:r>
              <a:rPr lang="en-US" dirty="0"/>
              <a:t>Lymphedema, accumulation of protein-rich fluid that's usually drained through the body's lymphatic</a:t>
            </a:r>
          </a:p>
          <a:p>
            <a:pPr algn="l" rtl="0"/>
            <a:r>
              <a:rPr lang="en-US" dirty="0"/>
              <a:t>Lymphedema is often a side effect that occurs during treatment of breast cancer that causes swelling. </a:t>
            </a:r>
            <a:endParaRPr lang="fa-IR" dirty="0"/>
          </a:p>
          <a:p>
            <a:pPr marL="82296" indent="0" algn="l" rtl="0">
              <a:buNone/>
            </a:pPr>
            <a:r>
              <a:rPr lang="en-US" b="1" dirty="0">
                <a:solidFill>
                  <a:srgbClr val="FF0000"/>
                </a:solidFill>
              </a:rPr>
              <a:t>Solution  New treatment using AI :  super-microsurgery,</a:t>
            </a:r>
          </a:p>
          <a:p>
            <a:pPr algn="l" rtl="0"/>
            <a:r>
              <a:rPr lang="en-US" dirty="0"/>
              <a:t> Small lymphatic vessels are connected to blood vessels to restore the flow of lymphatic fluid and alleviate swelling.</a:t>
            </a:r>
          </a:p>
          <a:p>
            <a:pPr algn="l" rtl="0"/>
            <a:r>
              <a:rPr lang="en-US" dirty="0"/>
              <a:t>The surgical robot was used to suture blood </a:t>
            </a:r>
            <a:r>
              <a:rPr lang="en-US" b="1" dirty="0">
                <a:solidFill>
                  <a:srgbClr val="0070C0"/>
                </a:solidFill>
              </a:rPr>
              <a:t>vessels between 0.03 and 0.08 millimeters</a:t>
            </a:r>
            <a:r>
              <a:rPr lang="en-US" dirty="0"/>
              <a:t> in a patient affected by lymphedema (</a:t>
            </a:r>
            <a:r>
              <a:rPr lang="en-US" b="1" dirty="0">
                <a:solidFill>
                  <a:srgbClr val="FF0000"/>
                </a:solidFill>
              </a:rPr>
              <a:t>needs very accurate intervention</a:t>
            </a:r>
            <a:r>
              <a:rPr lang="en-US" dirty="0"/>
              <a:t>).</a:t>
            </a:r>
          </a:p>
        </p:txBody>
      </p:sp>
      <p:sp>
        <p:nvSpPr>
          <p:cNvPr id="4" name="Slide Number Placeholder 3"/>
          <p:cNvSpPr>
            <a:spLocks noGrp="1"/>
          </p:cNvSpPr>
          <p:nvPr>
            <p:ph type="sldNum" sz="quarter" idx="12"/>
          </p:nvPr>
        </p:nvSpPr>
        <p:spPr/>
        <p:txBody>
          <a:bodyPr/>
          <a:lstStyle/>
          <a:p>
            <a:fld id="{B4AB5629-04B7-4BEA-8C71-9575FBB19B91}" type="slidenum">
              <a:rPr lang="en-US" smtClean="0"/>
              <a:t>33</a:t>
            </a:fld>
            <a:endParaRPr lang="en-US"/>
          </a:p>
        </p:txBody>
      </p:sp>
    </p:spTree>
    <p:extLst>
      <p:ext uri="{BB962C8B-B14F-4D97-AF65-F5344CB8AC3E}">
        <p14:creationId xmlns:p14="http://schemas.microsoft.com/office/powerpoint/2010/main" val="871122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7796" y="4781550"/>
            <a:ext cx="5950783" cy="1762125"/>
          </a:xfrm>
        </p:spPr>
      </p:pic>
      <p:sp>
        <p:nvSpPr>
          <p:cNvPr id="4" name="Slide Number Placeholder 3"/>
          <p:cNvSpPr>
            <a:spLocks noGrp="1"/>
          </p:cNvSpPr>
          <p:nvPr>
            <p:ph type="sldNum" sz="quarter" idx="12"/>
          </p:nvPr>
        </p:nvSpPr>
        <p:spPr/>
        <p:txBody>
          <a:bodyPr/>
          <a:lstStyle/>
          <a:p>
            <a:fld id="{B4AB5629-04B7-4BEA-8C71-9575FBB19B91}" type="slidenum">
              <a:rPr lang="en-US" smtClean="0"/>
              <a:t>34</a:t>
            </a:fld>
            <a:endParaRPr lang="en-US"/>
          </a:p>
        </p:txBody>
      </p:sp>
      <p:sp>
        <p:nvSpPr>
          <p:cNvPr id="7" name="Title 1"/>
          <p:cNvSpPr>
            <a:spLocks noGrp="1"/>
          </p:cNvSpPr>
          <p:nvPr>
            <p:ph type="title"/>
          </p:nvPr>
        </p:nvSpPr>
        <p:spPr>
          <a:xfrm>
            <a:off x="1317796" y="39756"/>
            <a:ext cx="9997440" cy="1116012"/>
          </a:xfrm>
        </p:spPr>
        <p:txBody>
          <a:bodyPr>
            <a:normAutofit/>
          </a:bodyPr>
          <a:lstStyle/>
          <a:p>
            <a:pPr rtl="0"/>
            <a:r>
              <a:rPr lang="en-US" sz="2800" b="1" dirty="0"/>
              <a:t>AI is the future of surgery [Cont.]</a:t>
            </a:r>
            <a:br>
              <a:rPr lang="en-US" sz="3100" b="1" dirty="0"/>
            </a:br>
            <a:r>
              <a:rPr lang="en-US" sz="2000" dirty="0" err="1"/>
              <a:t>Microsure’s</a:t>
            </a:r>
            <a:r>
              <a:rPr lang="en-US" sz="2000" dirty="0"/>
              <a:t> MUS : A device for Lymphedema treatment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1442" y="3224005"/>
            <a:ext cx="4018222" cy="3319670"/>
          </a:xfrm>
          <a:prstGeom prst="rect">
            <a:avLst/>
          </a:prstGeom>
        </p:spPr>
      </p:pic>
      <p:sp>
        <p:nvSpPr>
          <p:cNvPr id="9" name="TextBox 8"/>
          <p:cNvSpPr txBox="1"/>
          <p:nvPr/>
        </p:nvSpPr>
        <p:spPr>
          <a:xfrm>
            <a:off x="1590261" y="1590261"/>
            <a:ext cx="5678318" cy="2523768"/>
          </a:xfrm>
          <a:prstGeom prst="rect">
            <a:avLst/>
          </a:prstGeom>
          <a:noFill/>
        </p:spPr>
        <p:txBody>
          <a:bodyPr wrap="square" rtlCol="0">
            <a:spAutoFit/>
          </a:bodyPr>
          <a:lstStyle/>
          <a:p>
            <a:r>
              <a:rPr lang="en-US" sz="2000" dirty="0"/>
              <a:t>How does it work?</a:t>
            </a:r>
          </a:p>
          <a:p>
            <a:pPr marL="285750" indent="-285750">
              <a:buFont typeface="Arial" panose="020B0604020202020204" pitchFamily="34" charset="0"/>
              <a:buChar char="•"/>
            </a:pPr>
            <a:r>
              <a:rPr lang="en-US" sz="2000" dirty="0"/>
              <a:t>Camera captures surgeon hand position.</a:t>
            </a:r>
          </a:p>
          <a:p>
            <a:pPr marL="285750" indent="-285750">
              <a:buFont typeface="Arial" panose="020B0604020202020204" pitchFamily="34" charset="0"/>
              <a:buChar char="•"/>
            </a:pPr>
            <a:r>
              <a:rPr lang="en-US" sz="2000" dirty="0"/>
              <a:t>A software analyzes the image, calculates hand movement</a:t>
            </a:r>
          </a:p>
          <a:p>
            <a:pPr marL="285750" indent="-285750">
              <a:buFont typeface="Arial" panose="020B0604020202020204" pitchFamily="34" charset="0"/>
              <a:buChar char="•"/>
            </a:pPr>
            <a:r>
              <a:rPr lang="en-US" sz="2000" dirty="0"/>
              <a:t>The trembles in surgeon’s movement are canceled. </a:t>
            </a:r>
          </a:p>
          <a:p>
            <a:pPr marL="285750" indent="-285750">
              <a:buFont typeface="Arial" panose="020B0604020202020204" pitchFamily="34" charset="0"/>
              <a:buChar char="•"/>
            </a:pPr>
            <a:r>
              <a:rPr lang="en-US" sz="2000" dirty="0"/>
              <a:t>The hand movement is translated to very fine movement</a:t>
            </a:r>
          </a:p>
          <a:p>
            <a:endParaRPr lang="en-US" dirty="0"/>
          </a:p>
        </p:txBody>
      </p:sp>
      <p:pic>
        <p:nvPicPr>
          <p:cNvPr id="10" name="Picture 9"/>
          <p:cNvPicPr>
            <a:picLocks noChangeAspect="1"/>
          </p:cNvPicPr>
          <p:nvPr/>
        </p:nvPicPr>
        <p:blipFill>
          <a:blip r:embed="rId4"/>
          <a:stretch>
            <a:fillRect/>
          </a:stretch>
        </p:blipFill>
        <p:spPr>
          <a:xfrm>
            <a:off x="7771441" y="1205098"/>
            <a:ext cx="4130627" cy="2018907"/>
          </a:xfrm>
          <a:prstGeom prst="rect">
            <a:avLst/>
          </a:prstGeom>
        </p:spPr>
      </p:pic>
    </p:spTree>
    <p:extLst>
      <p:ext uri="{BB962C8B-B14F-4D97-AF65-F5344CB8AC3E}">
        <p14:creationId xmlns:p14="http://schemas.microsoft.com/office/powerpoint/2010/main" val="815710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2800" b="1" dirty="0"/>
              <a:t>AI in cancer treatments</a:t>
            </a:r>
            <a:br>
              <a:rPr lang="en-US" sz="2800" b="1" dirty="0"/>
            </a:br>
            <a:r>
              <a:rPr lang="en-US" sz="2000" b="1" dirty="0" err="1"/>
              <a:t>BioTrace</a:t>
            </a:r>
            <a:r>
              <a:rPr lang="en-US" sz="2000" b="1" dirty="0"/>
              <a:t>: real-time monitoring and control system for thermal ablation</a:t>
            </a:r>
          </a:p>
        </p:txBody>
      </p:sp>
      <p:sp>
        <p:nvSpPr>
          <p:cNvPr id="3" name="Content Placeholder 2"/>
          <p:cNvSpPr>
            <a:spLocks noGrp="1"/>
          </p:cNvSpPr>
          <p:nvPr>
            <p:ph idx="1"/>
          </p:nvPr>
        </p:nvSpPr>
        <p:spPr>
          <a:xfrm>
            <a:off x="794574" y="1930400"/>
            <a:ext cx="10720092" cy="4800600"/>
          </a:xfrm>
        </p:spPr>
        <p:txBody>
          <a:bodyPr>
            <a:normAutofit/>
          </a:bodyPr>
          <a:lstStyle/>
          <a:p>
            <a:pPr algn="l" rtl="0"/>
            <a:r>
              <a:rPr lang="en-US" sz="1800" dirty="0"/>
              <a:t>Cancer treatment</a:t>
            </a:r>
          </a:p>
          <a:p>
            <a:pPr lvl="2" algn="l" rtl="0">
              <a:buFont typeface="Wingdings" panose="05000000000000000000" pitchFamily="2" charset="2"/>
              <a:buChar char="q"/>
            </a:pPr>
            <a:r>
              <a:rPr lang="en-US" sz="1800" dirty="0"/>
              <a:t>Surgery</a:t>
            </a:r>
          </a:p>
          <a:p>
            <a:pPr lvl="2" algn="l" rtl="0">
              <a:buFont typeface="Wingdings" panose="05000000000000000000" pitchFamily="2" charset="2"/>
              <a:buChar char="q"/>
            </a:pPr>
            <a:r>
              <a:rPr lang="en-US" sz="1800" dirty="0"/>
              <a:t>Chemotherapy</a:t>
            </a:r>
          </a:p>
          <a:p>
            <a:pPr lvl="2" algn="l" rtl="0">
              <a:buFont typeface="Wingdings" panose="05000000000000000000" pitchFamily="2" charset="2"/>
              <a:buChar char="q"/>
            </a:pPr>
            <a:r>
              <a:rPr lang="en-US" sz="1800" dirty="0"/>
              <a:t>Radiotherapy</a:t>
            </a:r>
          </a:p>
          <a:p>
            <a:pPr lvl="2" algn="l" rtl="0">
              <a:buFont typeface="Wingdings" panose="05000000000000000000" pitchFamily="2" charset="2"/>
              <a:buChar char="q"/>
            </a:pPr>
            <a:r>
              <a:rPr lang="en-US" sz="1800" dirty="0"/>
              <a:t>Tumor treating fields (</a:t>
            </a:r>
            <a:r>
              <a:rPr lang="en-US" sz="1800" dirty="0" err="1"/>
              <a:t>TTFields</a:t>
            </a:r>
            <a:r>
              <a:rPr lang="en-US" sz="1800" dirty="0"/>
              <a:t>)</a:t>
            </a:r>
          </a:p>
          <a:p>
            <a:pPr lvl="2" algn="l" rtl="0">
              <a:buFont typeface="Wingdings" panose="05000000000000000000" pitchFamily="2" charset="2"/>
              <a:buChar char="q"/>
            </a:pPr>
            <a:r>
              <a:rPr lang="en-US" sz="1800" dirty="0"/>
              <a:t>Thermal ablation :</a:t>
            </a:r>
            <a:r>
              <a:rPr lang="en-US" sz="1800" b="1" dirty="0"/>
              <a:t> to destroy an entire tumor by using heat (Hyperthermia)</a:t>
            </a:r>
            <a:r>
              <a:rPr lang="en-US" sz="1800" dirty="0"/>
              <a:t> </a:t>
            </a:r>
            <a:r>
              <a:rPr lang="en-US" sz="1800" b="1" dirty="0"/>
              <a:t>to kill the malignant cells in a minimally invasive fashion without damaging adjacent vital structures.</a:t>
            </a:r>
          </a:p>
          <a:p>
            <a:pPr lvl="2" algn="l" rtl="0">
              <a:buFont typeface="Wingdings" panose="05000000000000000000" pitchFamily="2" charset="2"/>
              <a:buChar char="q"/>
            </a:pPr>
            <a:endParaRPr lang="en-US" sz="1800" b="1" dirty="0"/>
          </a:p>
          <a:p>
            <a:pPr lvl="2" algn="l" rtl="0">
              <a:buFont typeface="Wingdings" panose="05000000000000000000" pitchFamily="2" charset="2"/>
              <a:buChar char="q"/>
            </a:pPr>
            <a:r>
              <a:rPr lang="en-US" sz="1800" dirty="0"/>
              <a:t> Thermal ablation techniques are effective treatment options for </a:t>
            </a:r>
          </a:p>
          <a:p>
            <a:pPr marL="658368" lvl="2" indent="0" algn="l" rtl="0">
              <a:buNone/>
            </a:pPr>
            <a:r>
              <a:rPr lang="en-US" sz="1800" dirty="0"/>
              <a:t>   1)patients who might have difficulty with surgery </a:t>
            </a:r>
          </a:p>
          <a:p>
            <a:pPr marL="658368" lvl="2" indent="0" algn="l" rtl="0">
              <a:buNone/>
            </a:pPr>
            <a:r>
              <a:rPr lang="en-US" sz="1800" dirty="0"/>
              <a:t>   2) whose tumors are less than one and a half inches in diameter.</a:t>
            </a:r>
          </a:p>
        </p:txBody>
      </p:sp>
      <p:sp>
        <p:nvSpPr>
          <p:cNvPr id="4" name="Slide Number Placeholder 3"/>
          <p:cNvSpPr>
            <a:spLocks noGrp="1"/>
          </p:cNvSpPr>
          <p:nvPr>
            <p:ph type="sldNum" sz="quarter" idx="12"/>
          </p:nvPr>
        </p:nvSpPr>
        <p:spPr/>
        <p:txBody>
          <a:bodyPr/>
          <a:lstStyle/>
          <a:p>
            <a:fld id="{B4AB5629-04B7-4BEA-8C71-9575FBB19B91}" type="slidenum">
              <a:rPr lang="en-US" smtClean="0"/>
              <a:t>35</a:t>
            </a:fld>
            <a:endParaRPr lang="en-US"/>
          </a:p>
        </p:txBody>
      </p:sp>
    </p:spTree>
    <p:extLst>
      <p:ext uri="{BB962C8B-B14F-4D97-AF65-F5344CB8AC3E}">
        <p14:creationId xmlns:p14="http://schemas.microsoft.com/office/powerpoint/2010/main" val="2644870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2800" b="1" dirty="0"/>
              <a:t>AI in cancer tumor treatments</a:t>
            </a:r>
            <a:br>
              <a:rPr lang="en-US" sz="2800" b="1" dirty="0"/>
            </a:br>
            <a:r>
              <a:rPr lang="en-US" sz="2000" b="1" dirty="0" err="1"/>
              <a:t>BioTrace</a:t>
            </a:r>
            <a:r>
              <a:rPr lang="en-US" sz="2000" b="1" dirty="0"/>
              <a:t>: real-time monitoring and control system for thermal ablation</a:t>
            </a:r>
            <a:endParaRPr lang="fa-IR" sz="2000" b="1" dirty="0"/>
          </a:p>
        </p:txBody>
      </p:sp>
      <p:sp>
        <p:nvSpPr>
          <p:cNvPr id="3" name="Content Placeholder 2"/>
          <p:cNvSpPr>
            <a:spLocks noGrp="1"/>
          </p:cNvSpPr>
          <p:nvPr>
            <p:ph idx="1"/>
          </p:nvPr>
        </p:nvSpPr>
        <p:spPr/>
        <p:txBody>
          <a:bodyPr>
            <a:normAutofit/>
          </a:bodyPr>
          <a:lstStyle/>
          <a:p>
            <a:pPr algn="l" rtl="0">
              <a:buFont typeface="Wingdings" pitchFamily="2" charset="2"/>
              <a:buChar char="q"/>
            </a:pPr>
            <a:r>
              <a:rPr lang="en-US" sz="2000" dirty="0"/>
              <a:t>Purpose</a:t>
            </a:r>
          </a:p>
          <a:p>
            <a:pPr lvl="2" algn="l" rtl="0"/>
            <a:r>
              <a:rPr lang="en-US" sz="2000" dirty="0"/>
              <a:t>Radiofrequency ablation </a:t>
            </a:r>
            <a:r>
              <a:rPr lang="en-US" sz="2000" dirty="0">
                <a:sym typeface="Wingdings" pitchFamily="2" charset="2"/>
              </a:rPr>
              <a:t> </a:t>
            </a:r>
            <a:r>
              <a:rPr lang="en-US" sz="2000" dirty="0"/>
              <a:t>direct application of RF energy to a target volume of tissue</a:t>
            </a:r>
          </a:p>
          <a:p>
            <a:pPr algn="l" rtl="0">
              <a:buFont typeface="Wingdings" pitchFamily="2" charset="2"/>
              <a:buChar char="q"/>
            </a:pPr>
            <a:r>
              <a:rPr lang="en-US" sz="2000" dirty="0"/>
              <a:t>Problem</a:t>
            </a:r>
          </a:p>
          <a:p>
            <a:pPr lvl="2" algn="l" rtl="0"/>
            <a:r>
              <a:rPr lang="en-US" sz="2000" dirty="0"/>
              <a:t>In practice, imprecise alignment of the ablation zone and the target results in incomplete destruction of the target </a:t>
            </a:r>
          </a:p>
          <a:p>
            <a:pPr algn="l" rtl="0">
              <a:buFont typeface="Wingdings" pitchFamily="2" charset="2"/>
              <a:buChar char="q"/>
            </a:pPr>
            <a:r>
              <a:rPr lang="en-US" sz="2000" dirty="0"/>
              <a:t>Solution</a:t>
            </a:r>
          </a:p>
          <a:p>
            <a:pPr lvl="2" algn="l" rtl="0"/>
            <a:r>
              <a:rPr lang="en-US" sz="2000" dirty="0"/>
              <a:t>AI helps to precisely locate the probe in tissue</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36</a:t>
            </a:fld>
            <a:endParaRPr lang="en-US"/>
          </a:p>
        </p:txBody>
      </p:sp>
      <p:pic>
        <p:nvPicPr>
          <p:cNvPr id="6" name="Picture 5"/>
          <p:cNvPicPr>
            <a:picLocks noChangeAspect="1"/>
          </p:cNvPicPr>
          <p:nvPr/>
        </p:nvPicPr>
        <p:blipFill>
          <a:blip r:embed="rId3"/>
          <a:stretch>
            <a:fillRect/>
          </a:stretch>
        </p:blipFill>
        <p:spPr>
          <a:xfrm>
            <a:off x="9274002" y="3944517"/>
            <a:ext cx="2632152" cy="2461970"/>
          </a:xfrm>
          <a:prstGeom prst="rect">
            <a:avLst/>
          </a:prstGeom>
        </p:spPr>
      </p:pic>
    </p:spTree>
    <p:extLst>
      <p:ext uri="{BB962C8B-B14F-4D97-AF65-F5344CB8AC3E}">
        <p14:creationId xmlns:p14="http://schemas.microsoft.com/office/powerpoint/2010/main" val="52513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6272594" cy="968375"/>
          </a:xfrm>
        </p:spPr>
        <p:txBody>
          <a:bodyPr>
            <a:normAutofit/>
          </a:bodyPr>
          <a:lstStyle/>
          <a:p>
            <a:pPr rtl="0"/>
            <a:r>
              <a:rPr lang="en-US" sz="2800" b="1" dirty="0"/>
              <a:t>AI in skin cancer diagnosis</a:t>
            </a:r>
          </a:p>
        </p:txBody>
      </p:sp>
      <p:sp>
        <p:nvSpPr>
          <p:cNvPr id="3" name="Content Placeholder 2"/>
          <p:cNvSpPr>
            <a:spLocks noGrp="1"/>
          </p:cNvSpPr>
          <p:nvPr>
            <p:ph idx="1"/>
          </p:nvPr>
        </p:nvSpPr>
        <p:spPr>
          <a:xfrm>
            <a:off x="389334" y="1419225"/>
            <a:ext cx="9997440" cy="4800600"/>
          </a:xfrm>
        </p:spPr>
        <p:txBody>
          <a:bodyPr>
            <a:normAutofit/>
          </a:bodyPr>
          <a:lstStyle/>
          <a:p>
            <a:pPr algn="l" rtl="0"/>
            <a:r>
              <a:rPr lang="en-US" sz="1800" dirty="0"/>
              <a:t>Skin cancers( especially melanoma)</a:t>
            </a:r>
          </a:p>
          <a:p>
            <a:pPr algn="l" rtl="0"/>
            <a:r>
              <a:rPr lang="en-US" sz="1800" dirty="0"/>
              <a:t>Current diagnostic solution: </a:t>
            </a:r>
            <a:r>
              <a:rPr lang="en-US" sz="1800" b="1" dirty="0" err="1">
                <a:solidFill>
                  <a:srgbClr val="FF0000"/>
                </a:solidFill>
              </a:rPr>
              <a:t>Dermoscopy</a:t>
            </a:r>
            <a:endParaRPr lang="en-US" sz="1800" b="1" dirty="0">
              <a:solidFill>
                <a:srgbClr val="FF0000"/>
              </a:solidFill>
            </a:endParaRPr>
          </a:p>
          <a:p>
            <a:pPr lvl="1" algn="l" rtl="0"/>
            <a:r>
              <a:rPr lang="en-US" sz="1400" dirty="0">
                <a:solidFill>
                  <a:srgbClr val="FF0000"/>
                </a:solidFill>
              </a:rPr>
              <a:t> </a:t>
            </a:r>
            <a:r>
              <a:rPr lang="en-US" sz="1400" dirty="0"/>
              <a:t>is a noninvasive, in vivo technique</a:t>
            </a:r>
          </a:p>
          <a:p>
            <a:pPr lvl="1" algn="l" rtl="0"/>
            <a:r>
              <a:rPr lang="en-US" sz="1400" dirty="0"/>
              <a:t>is performed with a handheld instrument called a </a:t>
            </a:r>
            <a:r>
              <a:rPr lang="en-US" sz="1400" dirty="0" err="1"/>
              <a:t>dermatoscope</a:t>
            </a:r>
            <a:endParaRPr lang="en-US" sz="1400" dirty="0"/>
          </a:p>
          <a:p>
            <a:pPr lvl="1" algn="l" rtl="0"/>
            <a:r>
              <a:rPr lang="en-US" sz="1400" dirty="0"/>
              <a:t>visualization of subsurface skin structures in the epidermis, dermis (these structures are usually not visible to the naked eye)</a:t>
            </a:r>
          </a:p>
          <a:p>
            <a:pPr algn="l" rtl="0"/>
            <a:endParaRPr lang="en-US" sz="1800" dirty="0"/>
          </a:p>
          <a:p>
            <a:pPr algn="l" rtl="0"/>
            <a:r>
              <a:rPr lang="en-US" sz="1800" dirty="0"/>
              <a:t>Purpose of AI in dermatology: </a:t>
            </a:r>
          </a:p>
          <a:p>
            <a:pPr lvl="2" algn="l" rtl="0"/>
            <a:r>
              <a:rPr lang="en-US" sz="1800" dirty="0"/>
              <a:t>developing machine learning systems that facilitate classification and decision support for skin cancer management.</a:t>
            </a:r>
          </a:p>
        </p:txBody>
      </p:sp>
      <p:sp>
        <p:nvSpPr>
          <p:cNvPr id="4" name="Slide Number Placeholder 3"/>
          <p:cNvSpPr>
            <a:spLocks noGrp="1"/>
          </p:cNvSpPr>
          <p:nvPr>
            <p:ph type="sldNum" sz="quarter" idx="12"/>
          </p:nvPr>
        </p:nvSpPr>
        <p:spPr/>
        <p:txBody>
          <a:bodyPr/>
          <a:lstStyle/>
          <a:p>
            <a:fld id="{B4AB5629-04B7-4BEA-8C71-9575FBB19B91}" type="slidenum">
              <a:rPr lang="en-US" smtClean="0"/>
              <a:t>37</a:t>
            </a:fld>
            <a:endParaRPr lang="en-US"/>
          </a:p>
        </p:txBody>
      </p:sp>
      <p:sp>
        <p:nvSpPr>
          <p:cNvPr id="5" name="AutoShape 2" descr="Dermoscopy (Dermatoscopy) — DermNet"/>
          <p:cNvSpPr>
            <a:spLocks noChangeAspect="1" noChangeArrowheads="1"/>
          </p:cNvSpPr>
          <p:nvPr/>
        </p:nvSpPr>
        <p:spPr bwMode="auto">
          <a:xfrm>
            <a:off x="11657013" y="-822325"/>
            <a:ext cx="22764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762" y="4848227"/>
            <a:ext cx="2457450" cy="1857375"/>
          </a:xfrm>
          <a:prstGeom prst="rect">
            <a:avLst/>
          </a:prstGeom>
        </p:spPr>
      </p:pic>
      <p:pic>
        <p:nvPicPr>
          <p:cNvPr id="1028" name="Picture 4" descr="Melano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3535" y="152398"/>
            <a:ext cx="2474677"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37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AB5629-04B7-4BEA-8C71-9575FBB19B91}" type="slidenum">
              <a:rPr lang="en-US" smtClean="0"/>
              <a:t>38</a:t>
            </a:fld>
            <a:endParaRPr lang="en-US"/>
          </a:p>
        </p:txBody>
      </p:sp>
      <p:sp>
        <p:nvSpPr>
          <p:cNvPr id="5" name="AutoShape 2" descr="figure 1"/>
          <p:cNvSpPr>
            <a:spLocks noChangeAspect="1" noChangeArrowheads="1"/>
          </p:cNvSpPr>
          <p:nvPr/>
        </p:nvSpPr>
        <p:spPr bwMode="auto">
          <a:xfrm>
            <a:off x="11314113" y="-1562100"/>
            <a:ext cx="6524625" cy="3267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2166938"/>
            <a:ext cx="68961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47788" y="6334126"/>
            <a:ext cx="10572750" cy="461665"/>
          </a:xfrm>
          <a:prstGeom prst="rect">
            <a:avLst/>
          </a:prstGeom>
        </p:spPr>
        <p:txBody>
          <a:bodyPr wrap="square">
            <a:spAutoFit/>
          </a:bodyPr>
          <a:lstStyle/>
          <a:p>
            <a:r>
              <a:rPr lang="en-US" sz="1200" dirty="0"/>
              <a:t>Pham, TC., </a:t>
            </a:r>
            <a:r>
              <a:rPr lang="en-US" sz="1200" dirty="0" err="1"/>
              <a:t>Luong</a:t>
            </a:r>
            <a:r>
              <a:rPr lang="en-US" sz="1200" dirty="0"/>
              <a:t>, CM., Hoang, VD. </a:t>
            </a:r>
            <a:r>
              <a:rPr lang="en-US" sz="1200" i="1" dirty="0"/>
              <a:t>et al.</a:t>
            </a:r>
            <a:r>
              <a:rPr lang="en-US" sz="1200" dirty="0"/>
              <a:t> AI outperformed every dermatologist in </a:t>
            </a:r>
            <a:r>
              <a:rPr lang="en-US" sz="1200" dirty="0" err="1"/>
              <a:t>dermoscopic</a:t>
            </a:r>
            <a:r>
              <a:rPr lang="en-US" sz="1200" dirty="0"/>
              <a:t> melanoma diagnosis, using an optimized deep-CNN architecture with custom mini-batch logic and loss function. </a:t>
            </a:r>
            <a:r>
              <a:rPr lang="en-US" sz="1200" i="1" dirty="0" err="1"/>
              <a:t>Sci</a:t>
            </a:r>
            <a:r>
              <a:rPr lang="en-US" sz="1200" i="1" dirty="0"/>
              <a:t> Rep</a:t>
            </a:r>
            <a:r>
              <a:rPr lang="en-US" sz="1200" dirty="0"/>
              <a:t> </a:t>
            </a:r>
            <a:r>
              <a:rPr lang="en-US" sz="1200" b="1" dirty="0"/>
              <a:t>11</a:t>
            </a:r>
            <a:r>
              <a:rPr lang="en-US" sz="1200" dirty="0"/>
              <a:t>, 17485 (2021). https://doi.org/10.1038/s41598-021-96707-8</a:t>
            </a:r>
            <a:endParaRPr lang="fa-IR" sz="1200" dirty="0"/>
          </a:p>
        </p:txBody>
      </p:sp>
      <p:sp>
        <p:nvSpPr>
          <p:cNvPr id="8" name="Title 1"/>
          <p:cNvSpPr>
            <a:spLocks noGrp="1"/>
          </p:cNvSpPr>
          <p:nvPr>
            <p:ph type="title"/>
          </p:nvPr>
        </p:nvSpPr>
        <p:spPr>
          <a:xfrm>
            <a:off x="1914144" y="274638"/>
            <a:ext cx="6272594" cy="968375"/>
          </a:xfrm>
        </p:spPr>
        <p:txBody>
          <a:bodyPr>
            <a:normAutofit/>
          </a:bodyPr>
          <a:lstStyle/>
          <a:p>
            <a:pPr rtl="0"/>
            <a:r>
              <a:rPr lang="en-US" sz="2800" b="1" dirty="0"/>
              <a:t>AI in skin cancer diagnosis [Cont.]</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74" y="3507357"/>
            <a:ext cx="3076575" cy="239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158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Cardiovascular disease prediction using eye images</a:t>
            </a:r>
          </a:p>
        </p:txBody>
      </p:sp>
      <p:sp>
        <p:nvSpPr>
          <p:cNvPr id="3" name="Content Placeholder 2"/>
          <p:cNvSpPr>
            <a:spLocks noGrp="1"/>
          </p:cNvSpPr>
          <p:nvPr>
            <p:ph idx="1"/>
          </p:nvPr>
        </p:nvSpPr>
        <p:spPr>
          <a:xfrm>
            <a:off x="757270" y="1528003"/>
            <a:ext cx="9536224" cy="3880773"/>
          </a:xfrm>
        </p:spPr>
        <p:txBody>
          <a:bodyPr>
            <a:normAutofit/>
          </a:bodyPr>
          <a:lstStyle/>
          <a:p>
            <a:pPr algn="l" rtl="0">
              <a:buFont typeface="Wingdings" panose="05000000000000000000" pitchFamily="2" charset="2"/>
              <a:buChar char="q"/>
            </a:pPr>
            <a:r>
              <a:rPr lang="en-US" sz="1800" dirty="0"/>
              <a:t>Cardiovascular disease (CVD) accounts for 80% of death in males and 75% in females.</a:t>
            </a:r>
          </a:p>
          <a:p>
            <a:pPr algn="l" rtl="0"/>
            <a:endParaRPr lang="en-US" sz="1800" dirty="0"/>
          </a:p>
          <a:p>
            <a:pPr algn="l" rtl="0">
              <a:buFont typeface="Wingdings" panose="05000000000000000000" pitchFamily="2" charset="2"/>
              <a:buChar char="q"/>
            </a:pPr>
            <a:r>
              <a:rPr lang="en-US" sz="1800" dirty="0"/>
              <a:t>Retinopathies obtained from fundus photographs were associated with the presence of any degree of coronary artery calcification (CAC)</a:t>
            </a:r>
          </a:p>
          <a:p>
            <a:pPr marL="0" indent="0" algn="l" rtl="0">
              <a:buNone/>
            </a:pPr>
            <a:endParaRPr lang="en-US" sz="1800" dirty="0"/>
          </a:p>
          <a:p>
            <a:pPr marL="82296" indent="0" algn="l" rtl="0">
              <a:buNone/>
            </a:pPr>
            <a:r>
              <a:rPr lang="en-US" sz="1800" dirty="0"/>
              <a:t>A new solution for CVD prediction: retinal vessels analysis using AI</a:t>
            </a:r>
          </a:p>
          <a:p>
            <a:pPr algn="l" rtl="0">
              <a:buFont typeface="Wingdings" pitchFamily="2" charset="2"/>
              <a:buChar char="q"/>
            </a:pPr>
            <a:r>
              <a:rPr lang="en-US" sz="1800" dirty="0"/>
              <a:t>The retinal image is filtered and then segmented</a:t>
            </a:r>
          </a:p>
          <a:p>
            <a:pPr algn="l" rtl="0">
              <a:buFont typeface="Wingdings" pitchFamily="2" charset="2"/>
              <a:buChar char="q"/>
            </a:pPr>
            <a:r>
              <a:rPr lang="en-US" sz="1800" dirty="0"/>
              <a:t>Arteries and vein classification through the support vector machine (SVM).</a:t>
            </a:r>
          </a:p>
          <a:p>
            <a:pPr algn="l" rtl="0">
              <a:buFont typeface="Wingdings" pitchFamily="2" charset="2"/>
              <a:buChar char="q"/>
            </a:pPr>
            <a:endParaRPr lang="en-US" sz="1800" dirty="0"/>
          </a:p>
        </p:txBody>
      </p:sp>
      <p:sp>
        <p:nvSpPr>
          <p:cNvPr id="4" name="Slide Number Placeholder 3"/>
          <p:cNvSpPr>
            <a:spLocks noGrp="1"/>
          </p:cNvSpPr>
          <p:nvPr>
            <p:ph type="sldNum" sz="quarter" idx="12"/>
          </p:nvPr>
        </p:nvSpPr>
        <p:spPr/>
        <p:txBody>
          <a:bodyPr/>
          <a:lstStyle/>
          <a:p>
            <a:fld id="{B4AB5629-04B7-4BEA-8C71-9575FBB19B91}" type="slidenum">
              <a:rPr lang="en-US" smtClean="0"/>
              <a:t>39</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506" y="5006378"/>
            <a:ext cx="240982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976" y="5006378"/>
            <a:ext cx="20097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2664" y="5006378"/>
            <a:ext cx="229552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3532" y="5006378"/>
            <a:ext cx="23526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6200000">
            <a:off x="-3012081" y="3172322"/>
            <a:ext cx="6788069" cy="430887"/>
          </a:xfrm>
          <a:prstGeom prst="rect">
            <a:avLst/>
          </a:prstGeom>
        </p:spPr>
        <p:txBody>
          <a:bodyPr wrap="square">
            <a:spAutoFit/>
          </a:bodyPr>
          <a:lstStyle/>
          <a:p>
            <a:r>
              <a:rPr lang="en-US" sz="1100" dirty="0"/>
              <a:t>Poplin, R., </a:t>
            </a:r>
            <a:r>
              <a:rPr lang="en-US" sz="1100" dirty="0" err="1"/>
              <a:t>Varadarajan</a:t>
            </a:r>
            <a:r>
              <a:rPr lang="en-US" sz="1100" dirty="0"/>
              <a:t>, A.V., </a:t>
            </a:r>
            <a:r>
              <a:rPr lang="en-US" sz="1100" dirty="0" err="1"/>
              <a:t>Blumer</a:t>
            </a:r>
            <a:r>
              <a:rPr lang="en-US" sz="1100" dirty="0"/>
              <a:t>, K. </a:t>
            </a:r>
            <a:r>
              <a:rPr lang="en-US" sz="1100" i="1" dirty="0"/>
              <a:t>et al.</a:t>
            </a:r>
            <a:r>
              <a:rPr lang="en-US" sz="1100" dirty="0"/>
              <a:t> Prediction of cardiovascular risk factors from retinal fundus photographs via deep learning. </a:t>
            </a:r>
            <a:r>
              <a:rPr lang="en-US" sz="1100" i="1" dirty="0"/>
              <a:t>Nat Biomed </a:t>
            </a:r>
            <a:r>
              <a:rPr lang="en-US" sz="1100" i="1" dirty="0" err="1"/>
              <a:t>Eng</a:t>
            </a:r>
            <a:r>
              <a:rPr lang="en-US" sz="1100" dirty="0"/>
              <a:t> </a:t>
            </a:r>
            <a:r>
              <a:rPr lang="en-US" sz="1100" b="1" dirty="0"/>
              <a:t>2</a:t>
            </a:r>
            <a:r>
              <a:rPr lang="en-US" sz="1100" dirty="0"/>
              <a:t>, 158–164 (2018). https://doi.org/10.1038/s41551-018-0195-0</a:t>
            </a:r>
          </a:p>
        </p:txBody>
      </p:sp>
    </p:spTree>
    <p:extLst>
      <p:ext uri="{BB962C8B-B14F-4D97-AF65-F5344CB8AC3E}">
        <p14:creationId xmlns:p14="http://schemas.microsoft.com/office/powerpoint/2010/main" val="223867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l" rtl="0"/>
            <a:r>
              <a:rPr lang="en-US" sz="2000" dirty="0"/>
              <a:t>An old human dream</a:t>
            </a:r>
            <a:r>
              <a:rPr lang="en-US" sz="2000" dirty="0">
                <a:sym typeface="Wingdings" pitchFamily="2" charset="2"/>
              </a:rPr>
              <a:t> synthesize </a:t>
            </a:r>
            <a:r>
              <a:rPr lang="en-US" sz="2000" b="1" dirty="0">
                <a:solidFill>
                  <a:srgbClr val="FF0000"/>
                </a:solidFill>
                <a:sym typeface="Wingdings" pitchFamily="2" charset="2"/>
              </a:rPr>
              <a:t>intelligent beings </a:t>
            </a:r>
            <a:r>
              <a:rPr lang="en-US" sz="2000" dirty="0">
                <a:sym typeface="Wingdings" pitchFamily="2" charset="2"/>
              </a:rPr>
              <a:t>with human functionality (decision-making, perception, recognition, motor actions and so on) to perform human tasks </a:t>
            </a:r>
            <a:r>
              <a:rPr lang="en-US" sz="2000" b="1" dirty="0">
                <a:solidFill>
                  <a:srgbClr val="FF0000"/>
                </a:solidFill>
                <a:sym typeface="Wingdings" pitchFamily="2" charset="2"/>
              </a:rPr>
              <a:t>automatically </a:t>
            </a:r>
          </a:p>
          <a:p>
            <a:pPr algn="l" rtl="0"/>
            <a:endParaRPr lang="en-US" sz="2000" dirty="0">
              <a:sym typeface="Wingdings" pitchFamily="2" charset="2"/>
            </a:endParaRPr>
          </a:p>
          <a:p>
            <a:pPr algn="l" rtl="0"/>
            <a:endParaRPr lang="en-US" sz="2000" dirty="0">
              <a:sym typeface="Wingdings" pitchFamily="2" charset="2"/>
            </a:endParaRPr>
          </a:p>
          <a:p>
            <a:pPr algn="l" rtl="0"/>
            <a:endParaRPr lang="en-US" sz="2000" dirty="0"/>
          </a:p>
          <a:p>
            <a:pPr algn="l" rtl="0"/>
            <a:endParaRPr lang="en-US" sz="2000" dirty="0"/>
          </a:p>
          <a:p>
            <a:pPr algn="l" rtl="0"/>
            <a:endParaRPr lang="en-US" sz="2000" dirty="0"/>
          </a:p>
          <a:p>
            <a:pPr algn="l" rtl="0"/>
            <a:r>
              <a:rPr lang="en-US" sz="2000" dirty="0"/>
              <a:t>The theory and development of computer systems enabled the human to facilitate such dream. </a:t>
            </a:r>
            <a:endParaRPr lang="fa-IR" sz="2000" dirty="0"/>
          </a:p>
        </p:txBody>
      </p:sp>
      <p:sp>
        <p:nvSpPr>
          <p:cNvPr id="4" name="Slide Number Placeholder 3"/>
          <p:cNvSpPr>
            <a:spLocks noGrp="1"/>
          </p:cNvSpPr>
          <p:nvPr>
            <p:ph type="sldNum" sz="quarter" idx="12"/>
          </p:nvPr>
        </p:nvSpPr>
        <p:spPr/>
        <p:txBody>
          <a:bodyPr/>
          <a:lstStyle/>
          <a:p>
            <a:fld id="{B4AB5629-04B7-4BEA-8C71-9575FBB19B91}" type="slidenum">
              <a:rPr lang="en-US" smtClean="0"/>
              <a:t>4</a:t>
            </a:fld>
            <a:endParaRPr lang="en-US"/>
          </a:p>
        </p:txBody>
      </p:sp>
      <p:sp>
        <p:nvSpPr>
          <p:cNvPr id="5" name="Title 1"/>
          <p:cNvSpPr>
            <a:spLocks noGrp="1"/>
          </p:cNvSpPr>
          <p:nvPr>
            <p:ph type="title"/>
          </p:nvPr>
        </p:nvSpPr>
        <p:spPr>
          <a:xfrm>
            <a:off x="1543792" y="269410"/>
            <a:ext cx="9720072" cy="504968"/>
          </a:xfrm>
        </p:spPr>
        <p:txBody>
          <a:bodyPr>
            <a:normAutofit fontScale="90000"/>
          </a:bodyPr>
          <a:lstStyle/>
          <a:p>
            <a:pPr rtl="0"/>
            <a:r>
              <a:rPr lang="en-US" sz="2800" b="1" cap="none" dirty="0"/>
              <a:t>What Is Artificial intelligence (AI)?</a:t>
            </a:r>
          </a:p>
        </p:txBody>
      </p:sp>
      <p:sp>
        <p:nvSpPr>
          <p:cNvPr id="6" name="AutoShape 2" descr="Intelligent robots: should we be scared? | Engineer Live"/>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7" name="AutoShape 4" descr="Intelligent robots: should we be scared? | Engineer Live"/>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4629" y="2327563"/>
            <a:ext cx="2147454" cy="1840675"/>
          </a:xfrm>
          <a:prstGeom prst="rect">
            <a:avLst/>
          </a:prstGeom>
        </p:spPr>
      </p:pic>
    </p:spTree>
    <p:extLst>
      <p:ext uri="{BB962C8B-B14F-4D97-AF65-F5344CB8AC3E}">
        <p14:creationId xmlns:p14="http://schemas.microsoft.com/office/powerpoint/2010/main" val="261698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Applications of AI In Dentistry</a:t>
            </a:r>
            <a:endParaRPr lang="fa-IR" sz="2800" b="1" dirty="0"/>
          </a:p>
        </p:txBody>
      </p:sp>
      <p:sp>
        <p:nvSpPr>
          <p:cNvPr id="3" name="Content Placeholder 2"/>
          <p:cNvSpPr>
            <a:spLocks noGrp="1"/>
          </p:cNvSpPr>
          <p:nvPr>
            <p:ph idx="1"/>
          </p:nvPr>
        </p:nvSpPr>
        <p:spPr>
          <a:xfrm>
            <a:off x="249381" y="1205684"/>
            <a:ext cx="8596668" cy="3880773"/>
          </a:xfrm>
        </p:spPr>
        <p:txBody>
          <a:bodyPr>
            <a:normAutofit/>
          </a:bodyPr>
          <a:lstStyle/>
          <a:p>
            <a:pPr algn="l" rtl="0"/>
            <a:r>
              <a:rPr lang="en-US" sz="1800" dirty="0"/>
              <a:t>Analysis of Panoramic dental radiography</a:t>
            </a:r>
          </a:p>
          <a:p>
            <a:pPr lvl="1" algn="l" rtl="0"/>
            <a:r>
              <a:rPr lang="en-US" sz="1800" dirty="0"/>
              <a:t>diagnose dental diseases + systemic diseases + osteoporosis</a:t>
            </a:r>
            <a:endParaRPr lang="en-US" sz="1800" dirty="0">
              <a:sym typeface="Wingdings" pitchFamily="2" charset="2"/>
            </a:endParaRPr>
          </a:p>
          <a:p>
            <a:pPr lvl="1" algn="l" rtl="0"/>
            <a:r>
              <a:rPr lang="en-US" sz="1800" dirty="0">
                <a:sym typeface="Wingdings" pitchFamily="2" charset="2"/>
              </a:rPr>
              <a:t>Problem: due to </a:t>
            </a:r>
            <a:r>
              <a:rPr lang="en-US" sz="1800" b="1" dirty="0">
                <a:solidFill>
                  <a:srgbClr val="FF0000"/>
                </a:solidFill>
              </a:rPr>
              <a:t>time constraints</a:t>
            </a:r>
            <a:r>
              <a:rPr lang="en-US" sz="1800" dirty="0"/>
              <a:t>, dental clinicians may concentrate </a:t>
            </a:r>
            <a:r>
              <a:rPr lang="en-US" sz="1800" b="1" dirty="0">
                <a:solidFill>
                  <a:srgbClr val="FF0000"/>
                </a:solidFill>
              </a:rPr>
              <a:t>only </a:t>
            </a:r>
            <a:r>
              <a:rPr lang="en-US" sz="1800" dirty="0"/>
              <a:t>on teeth with symptom</a:t>
            </a:r>
          </a:p>
          <a:p>
            <a:pPr lvl="1" algn="l" rtl="0"/>
            <a:r>
              <a:rPr lang="en-US" sz="1800" dirty="0">
                <a:sym typeface="Wingdings" pitchFamily="2" charset="2"/>
              </a:rPr>
              <a:t>Solution:  </a:t>
            </a:r>
            <a:r>
              <a:rPr lang="en-US" sz="1800" b="1" dirty="0">
                <a:solidFill>
                  <a:srgbClr val="FF0000"/>
                </a:solidFill>
                <a:sym typeface="Wingdings" pitchFamily="2" charset="2"/>
              </a:rPr>
              <a:t>automatic detectors </a:t>
            </a:r>
            <a:r>
              <a:rPr lang="en-US" sz="1800" dirty="0">
                <a:sym typeface="Wingdings" pitchFamily="2" charset="2"/>
              </a:rPr>
              <a:t>are needed. </a:t>
            </a:r>
          </a:p>
          <a:p>
            <a:pPr lvl="1" algn="l" rtl="0"/>
            <a:r>
              <a:rPr lang="en-US" sz="1800" dirty="0"/>
              <a:t>AI-based models use convolutional neural networks to classify images and detect objects.</a:t>
            </a:r>
            <a:endParaRPr lang="fa-IR" sz="1800" dirty="0"/>
          </a:p>
        </p:txBody>
      </p:sp>
      <p:sp>
        <p:nvSpPr>
          <p:cNvPr id="4" name="Slide Number Placeholder 3"/>
          <p:cNvSpPr>
            <a:spLocks noGrp="1"/>
          </p:cNvSpPr>
          <p:nvPr>
            <p:ph type="sldNum" sz="quarter" idx="12"/>
          </p:nvPr>
        </p:nvSpPr>
        <p:spPr/>
        <p:txBody>
          <a:bodyPr/>
          <a:lstStyle/>
          <a:p>
            <a:fld id="{B4AB5629-04B7-4BEA-8C71-9575FBB19B91}" type="slidenum">
              <a:rPr lang="en-US" smtClean="0"/>
              <a:t>40</a:t>
            </a:fld>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08" y="3697264"/>
            <a:ext cx="5043302" cy="198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863" y="5059518"/>
            <a:ext cx="3430265" cy="172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The architecture of Faster R-CNN. | Download Scientific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666" y="3384432"/>
            <a:ext cx="5013462" cy="1675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92669" y="5589184"/>
            <a:ext cx="6096000" cy="1200329"/>
          </a:xfrm>
          <a:prstGeom prst="rect">
            <a:avLst/>
          </a:prstGeom>
        </p:spPr>
        <p:txBody>
          <a:bodyPr>
            <a:spAutoFit/>
          </a:bodyPr>
          <a:lstStyle/>
          <a:p>
            <a:pPr marL="285750" indent="-285750">
              <a:buFont typeface="Arial" panose="020B0604020202020204" pitchFamily="34" charset="0"/>
              <a:buChar char="•"/>
            </a:pPr>
            <a:r>
              <a:rPr lang="en-US" dirty="0">
                <a:latin typeface="Times New Roman" pitchFamily="18" charset="0"/>
                <a:cs typeface="Times New Roman" pitchFamily="18" charset="0"/>
              </a:rPr>
              <a:t>Root Fractures Detection</a:t>
            </a:r>
          </a:p>
          <a:p>
            <a:pPr marL="285750" indent="-285750">
              <a:buFont typeface="Arial" panose="020B0604020202020204" pitchFamily="34" charset="0"/>
              <a:buChar char="•"/>
            </a:pPr>
            <a:r>
              <a:rPr lang="en-US" dirty="0">
                <a:latin typeface="Times New Roman" pitchFamily="18" charset="0"/>
                <a:cs typeface="Times New Roman" pitchFamily="18" charset="0"/>
              </a:rPr>
              <a:t>Determination of Working Length</a:t>
            </a:r>
          </a:p>
          <a:p>
            <a:pPr marL="285750" indent="-285750">
              <a:buFont typeface="Arial" panose="020B0604020202020204" pitchFamily="34" charset="0"/>
              <a:buChar char="•"/>
            </a:pPr>
            <a:r>
              <a:rPr lang="en-US" dirty="0">
                <a:latin typeface="Times New Roman" pitchFamily="18" charset="0"/>
                <a:cs typeface="Times New Roman" pitchFamily="18" charset="0"/>
              </a:rPr>
              <a:t>Morphology of Root and Root Canal System</a:t>
            </a:r>
          </a:p>
          <a:p>
            <a:pPr marL="285750" indent="-285750">
              <a:buFont typeface="Arial" panose="020B0604020202020204" pitchFamily="34" charset="0"/>
              <a:buChar char="•"/>
            </a:pPr>
            <a:r>
              <a:rPr lang="en-US" dirty="0">
                <a:latin typeface="Times New Roman" pitchFamily="18" charset="0"/>
                <a:cs typeface="Times New Roman" pitchFamily="18" charset="0"/>
              </a:rPr>
              <a:t>Prediction of the Viability of Stem Cells</a:t>
            </a:r>
          </a:p>
        </p:txBody>
      </p:sp>
    </p:spTree>
    <p:extLst>
      <p:ext uri="{BB962C8B-B14F-4D97-AF65-F5344CB8AC3E}">
        <p14:creationId xmlns:p14="http://schemas.microsoft.com/office/powerpoint/2010/main" val="756584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 Imaging modality fusion (Registration)</a:t>
            </a:r>
            <a:endParaRPr lang="fa-IR" sz="2800" b="1" dirty="0"/>
          </a:p>
        </p:txBody>
      </p:sp>
      <p:sp>
        <p:nvSpPr>
          <p:cNvPr id="3" name="Content Placeholder 2"/>
          <p:cNvSpPr>
            <a:spLocks noGrp="1"/>
          </p:cNvSpPr>
          <p:nvPr>
            <p:ph idx="1"/>
          </p:nvPr>
        </p:nvSpPr>
        <p:spPr>
          <a:xfrm>
            <a:off x="435221" y="1340851"/>
            <a:ext cx="8596668" cy="3880773"/>
          </a:xfrm>
        </p:spPr>
        <p:txBody>
          <a:bodyPr/>
          <a:lstStyle/>
          <a:p>
            <a:pPr algn="l" rtl="0"/>
            <a:r>
              <a:rPr lang="en-US" sz="1800" dirty="0"/>
              <a:t>Pre-operative planning: surgeons plan the surgical procedure on the basis of existing </a:t>
            </a:r>
            <a:r>
              <a:rPr lang="en-US" sz="1800" u="sng" dirty="0"/>
              <a:t>medical records </a:t>
            </a:r>
            <a:r>
              <a:rPr lang="en-US" sz="1800" dirty="0"/>
              <a:t> (imaging like X-ray, CT, ultrasound, and MRI, fMRI, PET)</a:t>
            </a:r>
          </a:p>
          <a:p>
            <a:pPr algn="l" rtl="0"/>
            <a:endParaRPr lang="fa-IR" dirty="0"/>
          </a:p>
        </p:txBody>
      </p:sp>
      <p:sp>
        <p:nvSpPr>
          <p:cNvPr id="4" name="Slide Number Placeholder 3"/>
          <p:cNvSpPr>
            <a:spLocks noGrp="1"/>
          </p:cNvSpPr>
          <p:nvPr>
            <p:ph type="sldNum" sz="quarter" idx="12"/>
          </p:nvPr>
        </p:nvSpPr>
        <p:spPr/>
        <p:txBody>
          <a:bodyPr/>
          <a:lstStyle/>
          <a:p>
            <a:fld id="{B4AB5629-04B7-4BEA-8C71-9575FBB19B91}" type="slidenum">
              <a:rPr lang="en-US" smtClean="0"/>
              <a:t>41</a:t>
            </a:fld>
            <a:endParaRPr lang="en-US"/>
          </a:p>
        </p:txBody>
      </p:sp>
      <p:pic>
        <p:nvPicPr>
          <p:cNvPr id="4098" name="Picture 2" descr="Secondary liver cancer, CT and PET scans - Stock Image - C016/6770 -  Science Photo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870" y="2525534"/>
            <a:ext cx="3061400" cy="2551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03629" y="5076701"/>
            <a:ext cx="1995054" cy="368135"/>
          </a:xfrm>
          <a:prstGeom prst="rect">
            <a:avLst/>
          </a:prstGeom>
          <a:noFill/>
        </p:spPr>
        <p:txBody>
          <a:bodyPr wrap="square" rtlCol="1">
            <a:spAutoFit/>
          </a:bodyPr>
          <a:lstStyle/>
          <a:p>
            <a:r>
              <a:rPr lang="en-US" dirty="0"/>
              <a:t>PET-CT scan fusion</a:t>
            </a:r>
            <a:endParaRPr lang="fa-IR" dirty="0"/>
          </a:p>
        </p:txBody>
      </p:sp>
      <p:pic>
        <p:nvPicPr>
          <p:cNvPr id="4100" name="Picture 4" descr="MRI and PET image registration. In the figure, a human brain imag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099" y="2117332"/>
            <a:ext cx="4604682" cy="20639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58446" y="4181313"/>
            <a:ext cx="2375065" cy="369332"/>
          </a:xfrm>
          <a:prstGeom prst="rect">
            <a:avLst/>
          </a:prstGeom>
          <a:noFill/>
        </p:spPr>
        <p:txBody>
          <a:bodyPr wrap="square" rtlCol="1">
            <a:spAutoFit/>
          </a:bodyPr>
          <a:lstStyle/>
          <a:p>
            <a:r>
              <a:rPr lang="en-US" dirty="0"/>
              <a:t>MRI-PET image fusion</a:t>
            </a:r>
            <a:endParaRPr lang="fa-IR"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079" y="4718404"/>
            <a:ext cx="5796585" cy="156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662056" y="6416159"/>
            <a:ext cx="3811979" cy="369332"/>
          </a:xfrm>
          <a:prstGeom prst="rect">
            <a:avLst/>
          </a:prstGeom>
          <a:noFill/>
        </p:spPr>
        <p:txBody>
          <a:bodyPr wrap="square" rtlCol="1">
            <a:spAutoFit/>
          </a:bodyPr>
          <a:lstStyle/>
          <a:p>
            <a:r>
              <a:rPr lang="en-US" dirty="0"/>
              <a:t>Radiography + Histology image fusion </a:t>
            </a:r>
            <a:endParaRPr lang="fa-IR" dirty="0"/>
          </a:p>
        </p:txBody>
      </p:sp>
    </p:spTree>
    <p:extLst>
      <p:ext uri="{BB962C8B-B14F-4D97-AF65-F5344CB8AC3E}">
        <p14:creationId xmlns:p14="http://schemas.microsoft.com/office/powerpoint/2010/main" val="2921420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800" b="1" dirty="0"/>
              <a:t>Imaging modality fusion (Registration)</a:t>
            </a:r>
            <a:endParaRPr lang="fa-IR" sz="2800" b="1" dirty="0"/>
          </a:p>
        </p:txBody>
      </p:sp>
      <p:sp>
        <p:nvSpPr>
          <p:cNvPr id="3" name="Content Placeholder 2"/>
          <p:cNvSpPr>
            <a:spLocks noGrp="1"/>
          </p:cNvSpPr>
          <p:nvPr>
            <p:ph idx="1"/>
          </p:nvPr>
        </p:nvSpPr>
        <p:spPr/>
        <p:txBody>
          <a:bodyPr>
            <a:normAutofit/>
          </a:bodyPr>
          <a:lstStyle/>
          <a:p>
            <a:pPr algn="l" rtl="0">
              <a:buFont typeface="Wingdings" pitchFamily="2" charset="2"/>
              <a:buChar char="q"/>
            </a:pPr>
            <a:r>
              <a:rPr lang="en-US" sz="1600" b="1" dirty="0"/>
              <a:t>Image registration needs:</a:t>
            </a:r>
          </a:p>
          <a:p>
            <a:pPr lvl="1" algn="l" rtl="0"/>
            <a:r>
              <a:rPr lang="en-US" sz="1600" b="1" dirty="0"/>
              <a:t>Image segmentation</a:t>
            </a:r>
          </a:p>
          <a:p>
            <a:pPr lvl="1" algn="l" rtl="0"/>
            <a:r>
              <a:rPr lang="en-US" sz="1600" b="1" dirty="0"/>
              <a:t>Marker detection</a:t>
            </a:r>
          </a:p>
          <a:p>
            <a:pPr lvl="1" algn="l" rtl="0"/>
            <a:r>
              <a:rPr lang="en-US" sz="1600" b="1" dirty="0"/>
              <a:t>Image alignment</a:t>
            </a:r>
          </a:p>
          <a:p>
            <a:pPr lvl="1" algn="l" rtl="0"/>
            <a:r>
              <a:rPr lang="en-US" sz="1600" b="1" dirty="0"/>
              <a:t>Image re-</a:t>
            </a:r>
            <a:r>
              <a:rPr lang="en-US" sz="1600" b="1" dirty="0" err="1"/>
              <a:t>scalling</a:t>
            </a:r>
            <a:r>
              <a:rPr lang="en-US" sz="1600" b="1" dirty="0"/>
              <a:t> and translation</a:t>
            </a:r>
            <a:endParaRPr lang="fa-IR" sz="1600" b="1" dirty="0"/>
          </a:p>
        </p:txBody>
      </p:sp>
      <p:sp>
        <p:nvSpPr>
          <p:cNvPr id="4" name="Slide Number Placeholder 3"/>
          <p:cNvSpPr>
            <a:spLocks noGrp="1"/>
          </p:cNvSpPr>
          <p:nvPr>
            <p:ph type="sldNum" sz="quarter" idx="12"/>
          </p:nvPr>
        </p:nvSpPr>
        <p:spPr/>
        <p:txBody>
          <a:bodyPr/>
          <a:lstStyle/>
          <a:p>
            <a:fld id="{B4AB5629-04B7-4BEA-8C71-9575FBB19B91}" type="slidenum">
              <a:rPr lang="en-US" smtClean="0"/>
              <a:t>42</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318" y="2917736"/>
            <a:ext cx="6026231" cy="186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9696" y="4780808"/>
            <a:ext cx="77152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866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B248-B59C-59D8-AA83-91F5442D5BE4}"/>
              </a:ext>
            </a:extLst>
          </p:cNvPr>
          <p:cNvSpPr>
            <a:spLocks noGrp="1"/>
          </p:cNvSpPr>
          <p:nvPr>
            <p:ph type="title"/>
          </p:nvPr>
        </p:nvSpPr>
        <p:spPr/>
        <p:txBody>
          <a:bodyPr/>
          <a:lstStyle/>
          <a:p>
            <a:r>
              <a:rPr lang="en-US" dirty="0"/>
              <a:t>Future of AI in medicine</a:t>
            </a:r>
          </a:p>
        </p:txBody>
      </p:sp>
      <p:sp>
        <p:nvSpPr>
          <p:cNvPr id="3" name="Content Placeholder 2">
            <a:extLst>
              <a:ext uri="{FF2B5EF4-FFF2-40B4-BE49-F238E27FC236}">
                <a16:creationId xmlns:a16="http://schemas.microsoft.com/office/drawing/2014/main" id="{1195E5A7-E66C-9A39-1921-B7AB7C6F305B}"/>
              </a:ext>
            </a:extLst>
          </p:cNvPr>
          <p:cNvSpPr>
            <a:spLocks noGrp="1"/>
          </p:cNvSpPr>
          <p:nvPr>
            <p:ph idx="1"/>
          </p:nvPr>
        </p:nvSpPr>
        <p:spPr>
          <a:xfrm>
            <a:off x="677333" y="2160589"/>
            <a:ext cx="10177479" cy="3880773"/>
          </a:xfrm>
        </p:spPr>
        <p:txBody>
          <a:bodyPr/>
          <a:lstStyle/>
          <a:p>
            <a:pPr marL="0" indent="0">
              <a:buNone/>
            </a:pPr>
            <a:r>
              <a:rPr lang="en-US" dirty="0"/>
              <a:t>Are AI systems capable to replace human personnel (physicians, nurses,…)?</a:t>
            </a:r>
          </a:p>
          <a:p>
            <a:pPr marL="0" indent="0">
              <a:buNone/>
            </a:pPr>
            <a:endParaRPr lang="en-US" dirty="0"/>
          </a:p>
          <a:p>
            <a:pPr marL="0" indent="0">
              <a:buNone/>
            </a:pPr>
            <a:endParaRPr lang="en-US" dirty="0"/>
          </a:p>
          <a:p>
            <a:pPr marL="0" indent="0">
              <a:buNone/>
            </a:pPr>
            <a:r>
              <a:rPr lang="en-US" dirty="0"/>
              <a:t>  </a:t>
            </a:r>
          </a:p>
        </p:txBody>
      </p:sp>
      <p:pic>
        <p:nvPicPr>
          <p:cNvPr id="1028" name="Picture 4" descr="AI in EHR systems, healthcare delivery ...">
            <a:extLst>
              <a:ext uri="{FF2B5EF4-FFF2-40B4-BE49-F238E27FC236}">
                <a16:creationId xmlns:a16="http://schemas.microsoft.com/office/drawing/2014/main" id="{43F2C4D0-201A-A442-4C28-9A62A15A3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7166" y="1640759"/>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6C6CC-C2E2-6B6B-5007-2ADD1716FC23}"/>
              </a:ext>
            </a:extLst>
          </p:cNvPr>
          <p:cNvSpPr/>
          <p:nvPr/>
        </p:nvSpPr>
        <p:spPr>
          <a:xfrm>
            <a:off x="4302753" y="2905780"/>
            <a:ext cx="1793247"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Yes or No?</a:t>
            </a:r>
          </a:p>
        </p:txBody>
      </p:sp>
    </p:spTree>
    <p:extLst>
      <p:ext uri="{BB962C8B-B14F-4D97-AF65-F5344CB8AC3E}">
        <p14:creationId xmlns:p14="http://schemas.microsoft.com/office/powerpoint/2010/main" val="429828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CCAF-959E-4669-318E-49CC657A111A}"/>
              </a:ext>
            </a:extLst>
          </p:cNvPr>
          <p:cNvSpPr>
            <a:spLocks noGrp="1"/>
          </p:cNvSpPr>
          <p:nvPr>
            <p:ph type="title"/>
          </p:nvPr>
        </p:nvSpPr>
        <p:spPr>
          <a:xfrm>
            <a:off x="677334" y="609600"/>
            <a:ext cx="8596668" cy="791497"/>
          </a:xfrm>
        </p:spPr>
        <p:txBody>
          <a:bodyPr/>
          <a:lstStyle/>
          <a:p>
            <a:r>
              <a:rPr lang="en-US" dirty="0"/>
              <a:t>Future MRI scanners</a:t>
            </a:r>
          </a:p>
        </p:txBody>
      </p:sp>
      <p:sp>
        <p:nvSpPr>
          <p:cNvPr id="3" name="Content Placeholder 2">
            <a:extLst>
              <a:ext uri="{FF2B5EF4-FFF2-40B4-BE49-F238E27FC236}">
                <a16:creationId xmlns:a16="http://schemas.microsoft.com/office/drawing/2014/main" id="{78EC2C58-4DB2-0C0F-1167-0B6F70AC0F83}"/>
              </a:ext>
            </a:extLst>
          </p:cNvPr>
          <p:cNvSpPr>
            <a:spLocks noGrp="1"/>
          </p:cNvSpPr>
          <p:nvPr>
            <p:ph idx="1"/>
          </p:nvPr>
        </p:nvSpPr>
        <p:spPr/>
        <p:txBody>
          <a:bodyPr/>
          <a:lstStyle/>
          <a:p>
            <a:endParaRPr lang="en-US" dirty="0"/>
          </a:p>
        </p:txBody>
      </p:sp>
      <p:pic>
        <p:nvPicPr>
          <p:cNvPr id="1030" name="Picture 6" descr="Head MRI Information | Mount Sinai - New York">
            <a:extLst>
              <a:ext uri="{FF2B5EF4-FFF2-40B4-BE49-F238E27FC236}">
                <a16:creationId xmlns:a16="http://schemas.microsoft.com/office/drawing/2014/main" id="{B65B93D1-CD8A-E5B7-5969-5620384A4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668" y="2576975"/>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78B6B0-BE8A-58BE-12B7-AA0B058165E6}"/>
              </a:ext>
            </a:extLst>
          </p:cNvPr>
          <p:cNvPicPr>
            <a:picLocks noChangeAspect="1"/>
          </p:cNvPicPr>
          <p:nvPr/>
        </p:nvPicPr>
        <p:blipFill>
          <a:blip r:embed="rId3"/>
          <a:stretch>
            <a:fillRect/>
          </a:stretch>
        </p:blipFill>
        <p:spPr>
          <a:xfrm>
            <a:off x="6737248" y="2176925"/>
            <a:ext cx="2876550" cy="3848100"/>
          </a:xfrm>
          <a:prstGeom prst="rect">
            <a:avLst/>
          </a:prstGeom>
        </p:spPr>
      </p:pic>
      <p:sp>
        <p:nvSpPr>
          <p:cNvPr id="6" name="Arrow: Right 5">
            <a:extLst>
              <a:ext uri="{FF2B5EF4-FFF2-40B4-BE49-F238E27FC236}">
                <a16:creationId xmlns:a16="http://schemas.microsoft.com/office/drawing/2014/main" id="{680A44B1-F2B0-2D38-BEA6-49BD2434ED7F}"/>
              </a:ext>
            </a:extLst>
          </p:cNvPr>
          <p:cNvSpPr/>
          <p:nvPr/>
        </p:nvSpPr>
        <p:spPr>
          <a:xfrm>
            <a:off x="5011104" y="3723918"/>
            <a:ext cx="1386348" cy="6341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4EE973-8388-2A0A-A4CD-D92974F95EE0}"/>
              </a:ext>
            </a:extLst>
          </p:cNvPr>
          <p:cNvSpPr txBox="1"/>
          <p:nvPr/>
        </p:nvSpPr>
        <p:spPr>
          <a:xfrm>
            <a:off x="7210394" y="6023437"/>
            <a:ext cx="2743200" cy="369332"/>
          </a:xfrm>
          <a:prstGeom prst="rect">
            <a:avLst/>
          </a:prstGeom>
          <a:noFill/>
        </p:spPr>
        <p:txBody>
          <a:bodyPr wrap="square" rtlCol="0">
            <a:spAutoFit/>
          </a:bodyPr>
          <a:lstStyle/>
          <a:p>
            <a:r>
              <a:rPr lang="en-US" b="1" dirty="0">
                <a:solidFill>
                  <a:srgbClr val="FF0000"/>
                </a:solidFill>
              </a:rPr>
              <a:t>Fast and accurate</a:t>
            </a:r>
          </a:p>
        </p:txBody>
      </p:sp>
    </p:spTree>
    <p:extLst>
      <p:ext uri="{BB962C8B-B14F-4D97-AF65-F5344CB8AC3E}">
        <p14:creationId xmlns:p14="http://schemas.microsoft.com/office/powerpoint/2010/main" val="299325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C88D-00E7-863A-23B0-A620C3820FE5}"/>
              </a:ext>
            </a:extLst>
          </p:cNvPr>
          <p:cNvSpPr>
            <a:spLocks noGrp="1"/>
          </p:cNvSpPr>
          <p:nvPr>
            <p:ph type="title"/>
          </p:nvPr>
        </p:nvSpPr>
        <p:spPr>
          <a:xfrm>
            <a:off x="677334" y="150197"/>
            <a:ext cx="8596668" cy="1320800"/>
          </a:xfrm>
        </p:spPr>
        <p:txBody>
          <a:bodyPr/>
          <a:lstStyle/>
          <a:p>
            <a:r>
              <a:rPr lang="en-US" dirty="0"/>
              <a:t>Future of medicine with AI </a:t>
            </a:r>
            <a:br>
              <a:rPr lang="en-US" dirty="0"/>
            </a:br>
            <a:r>
              <a:rPr lang="en-US" dirty="0"/>
              <a:t>Future of diagnosis</a:t>
            </a:r>
          </a:p>
        </p:txBody>
      </p:sp>
      <p:sp>
        <p:nvSpPr>
          <p:cNvPr id="3" name="Content Placeholder 2">
            <a:extLst>
              <a:ext uri="{FF2B5EF4-FFF2-40B4-BE49-F238E27FC236}">
                <a16:creationId xmlns:a16="http://schemas.microsoft.com/office/drawing/2014/main" id="{10AEF40D-9DA1-E06F-0774-1A7CF17FCE07}"/>
              </a:ext>
            </a:extLst>
          </p:cNvPr>
          <p:cNvSpPr>
            <a:spLocks noGrp="1"/>
          </p:cNvSpPr>
          <p:nvPr>
            <p:ph idx="1"/>
          </p:nvPr>
        </p:nvSpPr>
        <p:spPr/>
        <p:txBody>
          <a:bodyPr/>
          <a:lstStyle/>
          <a:p>
            <a:endParaRPr lang="en-US"/>
          </a:p>
        </p:txBody>
      </p:sp>
      <p:pic>
        <p:nvPicPr>
          <p:cNvPr id="2050" name="Picture 2" descr="Nanomaterial-based sensors as a volatolomic analytical platform:... |  Download Scientific Diagram">
            <a:extLst>
              <a:ext uri="{FF2B5EF4-FFF2-40B4-BE49-F238E27FC236}">
                <a16:creationId xmlns:a16="http://schemas.microsoft.com/office/drawing/2014/main" id="{734BFBED-84F6-312F-8DC8-5DC33B67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595132"/>
            <a:ext cx="6635410" cy="5011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88FED27-6515-0232-3E30-57A461F10B4B}"/>
              </a:ext>
            </a:extLst>
          </p:cNvPr>
          <p:cNvPicPr>
            <a:picLocks noChangeAspect="1"/>
          </p:cNvPicPr>
          <p:nvPr/>
        </p:nvPicPr>
        <p:blipFill>
          <a:blip r:embed="rId3"/>
          <a:stretch>
            <a:fillRect/>
          </a:stretch>
        </p:blipFill>
        <p:spPr>
          <a:xfrm>
            <a:off x="7903599" y="2491095"/>
            <a:ext cx="3257550" cy="2200275"/>
          </a:xfrm>
          <a:prstGeom prst="rect">
            <a:avLst/>
          </a:prstGeom>
        </p:spPr>
      </p:pic>
    </p:spTree>
    <p:extLst>
      <p:ext uri="{BB962C8B-B14F-4D97-AF65-F5344CB8AC3E}">
        <p14:creationId xmlns:p14="http://schemas.microsoft.com/office/powerpoint/2010/main" val="177751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CA12-B2C2-A312-85C6-AE78461A7E44}"/>
              </a:ext>
            </a:extLst>
          </p:cNvPr>
          <p:cNvSpPr>
            <a:spLocks noGrp="1"/>
          </p:cNvSpPr>
          <p:nvPr>
            <p:ph type="title"/>
          </p:nvPr>
        </p:nvSpPr>
        <p:spPr/>
        <p:txBody>
          <a:bodyPr/>
          <a:lstStyle/>
          <a:p>
            <a:r>
              <a:rPr lang="en-US" dirty="0"/>
              <a:t>Future of medicine with AI</a:t>
            </a:r>
            <a:br>
              <a:rPr lang="en-US" dirty="0"/>
            </a:br>
            <a:r>
              <a:rPr lang="en-US" dirty="0"/>
              <a:t>Patient’s at home monitoring</a:t>
            </a:r>
          </a:p>
        </p:txBody>
      </p:sp>
      <p:sp>
        <p:nvSpPr>
          <p:cNvPr id="3" name="Content Placeholder 2">
            <a:extLst>
              <a:ext uri="{FF2B5EF4-FFF2-40B4-BE49-F238E27FC236}">
                <a16:creationId xmlns:a16="http://schemas.microsoft.com/office/drawing/2014/main" id="{8D80AE3D-D1A3-94E3-8E85-E00308246EEF}"/>
              </a:ext>
            </a:extLst>
          </p:cNvPr>
          <p:cNvSpPr>
            <a:spLocks noGrp="1"/>
          </p:cNvSpPr>
          <p:nvPr>
            <p:ph idx="1"/>
          </p:nvPr>
        </p:nvSpPr>
        <p:spPr/>
        <p:txBody>
          <a:bodyPr/>
          <a:lstStyle/>
          <a:p>
            <a:endParaRPr lang="en-US"/>
          </a:p>
        </p:txBody>
      </p:sp>
      <p:pic>
        <p:nvPicPr>
          <p:cNvPr id="4098" name="Picture 2" descr="Continuous monitoring: transforming ...">
            <a:extLst>
              <a:ext uri="{FF2B5EF4-FFF2-40B4-BE49-F238E27FC236}">
                <a16:creationId xmlns:a16="http://schemas.microsoft.com/office/drawing/2014/main" id="{72A0856A-3142-4261-B179-33C9856B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025756"/>
            <a:ext cx="3466963" cy="21066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me monitoring of patients with chronic kidney disease | Nature Reviews  Nephrology">
            <a:extLst>
              <a:ext uri="{FF2B5EF4-FFF2-40B4-BE49-F238E27FC236}">
                <a16:creationId xmlns:a16="http://schemas.microsoft.com/office/drawing/2014/main" id="{10EADCB9-08C2-CDB2-3090-C36BD91DF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668" y="2934930"/>
            <a:ext cx="7139123" cy="324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84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6842-074E-8EAC-CE65-A4953F1EDB15}"/>
              </a:ext>
            </a:extLst>
          </p:cNvPr>
          <p:cNvSpPr>
            <a:spLocks noGrp="1"/>
          </p:cNvSpPr>
          <p:nvPr>
            <p:ph type="title"/>
          </p:nvPr>
        </p:nvSpPr>
        <p:spPr/>
        <p:txBody>
          <a:bodyPr/>
          <a:lstStyle/>
          <a:p>
            <a:r>
              <a:rPr lang="en-US" dirty="0"/>
              <a:t>Future of medicine with AI</a:t>
            </a:r>
            <a:br>
              <a:rPr lang="en-US" dirty="0"/>
            </a:br>
            <a:r>
              <a:rPr lang="en-US" dirty="0"/>
              <a:t>AI-powered surgery</a:t>
            </a:r>
          </a:p>
        </p:txBody>
      </p:sp>
      <p:sp>
        <p:nvSpPr>
          <p:cNvPr id="3" name="Content Placeholder 2">
            <a:extLst>
              <a:ext uri="{FF2B5EF4-FFF2-40B4-BE49-F238E27FC236}">
                <a16:creationId xmlns:a16="http://schemas.microsoft.com/office/drawing/2014/main" id="{02741B0C-C470-A488-5623-0587CAE74F06}"/>
              </a:ext>
            </a:extLst>
          </p:cNvPr>
          <p:cNvSpPr>
            <a:spLocks noGrp="1"/>
          </p:cNvSpPr>
          <p:nvPr>
            <p:ph idx="1"/>
          </p:nvPr>
        </p:nvSpPr>
        <p:spPr/>
        <p:txBody>
          <a:bodyPr/>
          <a:lstStyle/>
          <a:p>
            <a:r>
              <a:rPr lang="en-US" sz="2400" dirty="0"/>
              <a:t>Planning surgery procedure</a:t>
            </a:r>
          </a:p>
          <a:p>
            <a:r>
              <a:rPr lang="en-US" sz="2400" dirty="0"/>
              <a:t>Surgery with AI robots </a:t>
            </a:r>
          </a:p>
          <a:p>
            <a:pPr lvl="1"/>
            <a:r>
              <a:rPr lang="en-US" sz="2400" dirty="0"/>
              <a:t>Detailed movements in the body</a:t>
            </a:r>
          </a:p>
          <a:p>
            <a:pPr lvl="1"/>
            <a:r>
              <a:rPr lang="en-US" sz="2400" dirty="0"/>
              <a:t>More restricted motion in the sensitive areas</a:t>
            </a:r>
          </a:p>
          <a:p>
            <a:r>
              <a:rPr lang="en-US" sz="2400" dirty="0"/>
              <a:t>Processing real-time data from patients</a:t>
            </a:r>
          </a:p>
          <a:p>
            <a:pPr marL="0" indent="0">
              <a:buNone/>
            </a:pPr>
            <a:r>
              <a:rPr lang="en-US" dirty="0"/>
              <a:t> </a:t>
            </a:r>
          </a:p>
          <a:p>
            <a:endParaRPr lang="en-US" dirty="0"/>
          </a:p>
        </p:txBody>
      </p:sp>
      <p:pic>
        <p:nvPicPr>
          <p:cNvPr id="4" name="Picture 3">
            <a:extLst>
              <a:ext uri="{FF2B5EF4-FFF2-40B4-BE49-F238E27FC236}">
                <a16:creationId xmlns:a16="http://schemas.microsoft.com/office/drawing/2014/main" id="{D19A68C9-B9CC-FE9E-3EAA-EDC5D11EACA6}"/>
              </a:ext>
            </a:extLst>
          </p:cNvPr>
          <p:cNvPicPr>
            <a:picLocks noChangeAspect="1"/>
          </p:cNvPicPr>
          <p:nvPr/>
        </p:nvPicPr>
        <p:blipFill>
          <a:blip r:embed="rId2"/>
          <a:stretch>
            <a:fillRect/>
          </a:stretch>
        </p:blipFill>
        <p:spPr>
          <a:xfrm>
            <a:off x="471949" y="4782701"/>
            <a:ext cx="3380452" cy="1906921"/>
          </a:xfrm>
          <a:prstGeom prst="rect">
            <a:avLst/>
          </a:prstGeom>
        </p:spPr>
      </p:pic>
      <p:pic>
        <p:nvPicPr>
          <p:cNvPr id="6146" name="Picture 2" descr="Proprio Completes 50 Surgeries Using Paradigm AI-Powered Surgical Platform  - ODT">
            <a:extLst>
              <a:ext uri="{FF2B5EF4-FFF2-40B4-BE49-F238E27FC236}">
                <a16:creationId xmlns:a16="http://schemas.microsoft.com/office/drawing/2014/main" id="{1DA86ACF-14BE-EC92-3337-C0E0BBCBF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35" y="4782701"/>
            <a:ext cx="3380452" cy="19380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akeshore ENT at Oswego Health">
            <a:extLst>
              <a:ext uri="{FF2B5EF4-FFF2-40B4-BE49-F238E27FC236}">
                <a16:creationId xmlns:a16="http://schemas.microsoft.com/office/drawing/2014/main" id="{B44EB421-AB5D-D78C-F63C-156D0A6A0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513" y="4751567"/>
            <a:ext cx="2678778" cy="193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47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6DA3B-76D0-BCFB-D5F8-048F01A46EFC}"/>
              </a:ext>
            </a:extLst>
          </p:cNvPr>
          <p:cNvSpPr>
            <a:spLocks noGrp="1"/>
          </p:cNvSpPr>
          <p:nvPr>
            <p:ph type="title"/>
          </p:nvPr>
        </p:nvSpPr>
        <p:spPr/>
        <p:txBody>
          <a:bodyPr>
            <a:normAutofit fontScale="90000"/>
          </a:bodyPr>
          <a:lstStyle/>
          <a:p>
            <a:r>
              <a:rPr lang="en-US" dirty="0"/>
              <a:t>Future of medicine with AI</a:t>
            </a:r>
            <a:br>
              <a:rPr lang="en-US" dirty="0"/>
            </a:br>
            <a:r>
              <a:rPr lang="en-US" b="1" i="0" dirty="0">
                <a:solidFill>
                  <a:srgbClr val="404040"/>
                </a:solidFill>
                <a:effectLst/>
                <a:latin typeface="Inter"/>
              </a:rPr>
              <a:t>Virtual Health Assistants</a:t>
            </a:r>
            <a:br>
              <a:rPr lang="en-US" b="1" i="0" dirty="0">
                <a:solidFill>
                  <a:srgbClr val="404040"/>
                </a:solidFill>
                <a:effectLst/>
                <a:latin typeface="Inter"/>
              </a:rPr>
            </a:br>
            <a:endParaRPr lang="en-US" dirty="0"/>
          </a:p>
        </p:txBody>
      </p:sp>
      <p:sp>
        <p:nvSpPr>
          <p:cNvPr id="3" name="Content Placeholder 2">
            <a:extLst>
              <a:ext uri="{FF2B5EF4-FFF2-40B4-BE49-F238E27FC236}">
                <a16:creationId xmlns:a16="http://schemas.microsoft.com/office/drawing/2014/main" id="{840A6F4A-BDE3-2BDB-CC2A-97046948CA86}"/>
              </a:ext>
            </a:extLst>
          </p:cNvPr>
          <p:cNvSpPr>
            <a:spLocks noGrp="1"/>
          </p:cNvSpPr>
          <p:nvPr>
            <p:ph idx="1"/>
          </p:nvPr>
        </p:nvSpPr>
        <p:spPr/>
        <p:txBody>
          <a:bodyPr/>
          <a:lstStyle/>
          <a:p>
            <a:r>
              <a:rPr lang="en-US" dirty="0"/>
              <a:t>Thanks for fast development of AI chatbots, virtual health assistance are developing</a:t>
            </a:r>
          </a:p>
        </p:txBody>
      </p:sp>
      <p:pic>
        <p:nvPicPr>
          <p:cNvPr id="7170" name="Picture 2" descr="Mayo Clinic teams up with virtual ...">
            <a:extLst>
              <a:ext uri="{FF2B5EF4-FFF2-40B4-BE49-F238E27FC236}">
                <a16:creationId xmlns:a16="http://schemas.microsoft.com/office/drawing/2014/main" id="{A6DC11AD-67D6-59CC-4FE2-2EF33A161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567" y="3429000"/>
            <a:ext cx="1952625"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46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30259-0689-4C10-7346-C7B3643236EA}"/>
              </a:ext>
            </a:extLst>
          </p:cNvPr>
          <p:cNvSpPr>
            <a:spLocks noGrp="1"/>
          </p:cNvSpPr>
          <p:nvPr>
            <p:ph type="title"/>
          </p:nvPr>
        </p:nvSpPr>
        <p:spPr>
          <a:xfrm>
            <a:off x="515102" y="156238"/>
            <a:ext cx="8596668" cy="1320800"/>
          </a:xfrm>
        </p:spPr>
        <p:txBody>
          <a:bodyPr/>
          <a:lstStyle/>
          <a:p>
            <a:r>
              <a:rPr lang="en-US" dirty="0"/>
              <a:t>Challenges of AI in medicine (Data-related issues)</a:t>
            </a:r>
          </a:p>
        </p:txBody>
      </p:sp>
      <p:sp>
        <p:nvSpPr>
          <p:cNvPr id="3" name="Content Placeholder 2">
            <a:extLst>
              <a:ext uri="{FF2B5EF4-FFF2-40B4-BE49-F238E27FC236}">
                <a16:creationId xmlns:a16="http://schemas.microsoft.com/office/drawing/2014/main" id="{D776F2B4-9DE8-9D23-B7C3-8164A56F8454}"/>
              </a:ext>
            </a:extLst>
          </p:cNvPr>
          <p:cNvSpPr>
            <a:spLocks noGrp="1"/>
          </p:cNvSpPr>
          <p:nvPr>
            <p:ph idx="1"/>
          </p:nvPr>
        </p:nvSpPr>
        <p:spPr>
          <a:xfrm>
            <a:off x="677334" y="1563329"/>
            <a:ext cx="8596668" cy="4478033"/>
          </a:xfrm>
        </p:spPr>
        <p:txBody>
          <a:bodyPr>
            <a:normAutofit lnSpcReduction="10000"/>
          </a:bodyPr>
          <a:lstStyle/>
          <a:p>
            <a:r>
              <a:rPr lang="en-US" b="1" i="0" dirty="0">
                <a:solidFill>
                  <a:srgbClr val="404040"/>
                </a:solidFill>
                <a:effectLst/>
                <a:latin typeface="Inter"/>
              </a:rPr>
              <a:t>Bias and Fairness:</a:t>
            </a:r>
          </a:p>
          <a:p>
            <a:pPr lvl="1">
              <a:buFont typeface="Wingdings" panose="05000000000000000000" pitchFamily="2" charset="2"/>
              <a:buChar char="q"/>
            </a:pPr>
            <a:r>
              <a:rPr lang="en-US" b="1" dirty="0">
                <a:solidFill>
                  <a:srgbClr val="404040"/>
                </a:solidFill>
                <a:latin typeface="Inter"/>
              </a:rPr>
              <a:t>An AI system return the results according the way that it is trained. </a:t>
            </a:r>
            <a:r>
              <a:rPr lang="en-US" b="1" dirty="0">
                <a:solidFill>
                  <a:srgbClr val="FF0000"/>
                </a:solidFill>
                <a:latin typeface="Inter"/>
              </a:rPr>
              <a:t>Are training test fair?  (Rubbish in rubbish out).</a:t>
            </a:r>
          </a:p>
          <a:p>
            <a:r>
              <a:rPr lang="en-US" b="1" i="0" dirty="0">
                <a:solidFill>
                  <a:srgbClr val="404040"/>
                </a:solidFill>
                <a:effectLst/>
                <a:latin typeface="Inter"/>
              </a:rPr>
              <a:t>Data Quality and Scarcity</a:t>
            </a:r>
            <a:r>
              <a:rPr lang="en-US" b="0" i="0" dirty="0">
                <a:solidFill>
                  <a:srgbClr val="404040"/>
                </a:solidFill>
                <a:effectLst/>
                <a:latin typeface="Inter"/>
              </a:rPr>
              <a:t>: </a:t>
            </a:r>
            <a:r>
              <a:rPr lang="en-US" b="1" i="0" dirty="0">
                <a:solidFill>
                  <a:srgbClr val="FF0000"/>
                </a:solidFill>
                <a:effectLst/>
                <a:latin typeface="Inter"/>
              </a:rPr>
              <a:t>High-quality</a:t>
            </a:r>
            <a:r>
              <a:rPr lang="en-US" b="0" i="0" dirty="0">
                <a:solidFill>
                  <a:srgbClr val="404040"/>
                </a:solidFill>
                <a:effectLst/>
                <a:latin typeface="Inter"/>
              </a:rPr>
              <a:t>, diverse datasets are crucial, yet difficult to obtain, especially in sensitive domains like healthcare </a:t>
            </a:r>
          </a:p>
          <a:p>
            <a:pPr>
              <a:buFont typeface="Wingdings" panose="05000000000000000000" pitchFamily="2" charset="2"/>
              <a:buChar char="Ø"/>
            </a:pPr>
            <a:r>
              <a:rPr lang="en-US" dirty="0">
                <a:solidFill>
                  <a:srgbClr val="404040"/>
                </a:solidFill>
                <a:latin typeface="Inter"/>
              </a:rPr>
              <a:t>Quality means:</a:t>
            </a:r>
            <a:endParaRPr lang="en-US" b="0" i="0" dirty="0">
              <a:solidFill>
                <a:srgbClr val="404040"/>
              </a:solidFill>
              <a:effectLst/>
              <a:latin typeface="Inter"/>
            </a:endParaRPr>
          </a:p>
          <a:p>
            <a:pPr lvl="1">
              <a:buFont typeface="Wingdings" panose="05000000000000000000" pitchFamily="2" charset="2"/>
              <a:buChar char="q"/>
            </a:pPr>
            <a:r>
              <a:rPr lang="en-US" b="0" i="0" dirty="0">
                <a:solidFill>
                  <a:srgbClr val="404040"/>
                </a:solidFill>
                <a:effectLst/>
                <a:latin typeface="Inter"/>
              </a:rPr>
              <a:t>enough sample size</a:t>
            </a:r>
          </a:p>
          <a:p>
            <a:pPr lvl="1">
              <a:buFont typeface="Wingdings" panose="05000000000000000000" pitchFamily="2" charset="2"/>
              <a:buChar char="q"/>
            </a:pPr>
            <a:r>
              <a:rPr lang="en-US" b="0" i="0" dirty="0">
                <a:solidFill>
                  <a:srgbClr val="404040"/>
                </a:solidFill>
                <a:effectLst/>
                <a:latin typeface="Inter"/>
              </a:rPr>
              <a:t> diversity in cases and situations</a:t>
            </a:r>
          </a:p>
          <a:p>
            <a:pPr lvl="1">
              <a:buFont typeface="Wingdings" panose="05000000000000000000" pitchFamily="2" charset="2"/>
              <a:buChar char="q"/>
            </a:pPr>
            <a:r>
              <a:rPr lang="en-US" dirty="0">
                <a:solidFill>
                  <a:srgbClr val="404040"/>
                </a:solidFill>
                <a:latin typeface="Inter"/>
              </a:rPr>
              <a:t>Correct design</a:t>
            </a:r>
          </a:p>
          <a:p>
            <a:pPr lvl="1">
              <a:buFont typeface="Wingdings" panose="05000000000000000000" pitchFamily="2" charset="2"/>
              <a:buChar char="q"/>
            </a:pPr>
            <a:r>
              <a:rPr lang="en-US" dirty="0">
                <a:solidFill>
                  <a:srgbClr val="404040"/>
                </a:solidFill>
                <a:latin typeface="Inter"/>
              </a:rPr>
              <a:t>Accurate </a:t>
            </a:r>
          </a:p>
          <a:p>
            <a:pPr lvl="1">
              <a:buFont typeface="Wingdings" panose="05000000000000000000" pitchFamily="2" charset="2"/>
              <a:buChar char="q"/>
            </a:pPr>
            <a:endParaRPr lang="en-US" dirty="0">
              <a:solidFill>
                <a:srgbClr val="404040"/>
              </a:solidFill>
              <a:latin typeface="Inter"/>
            </a:endParaRPr>
          </a:p>
          <a:p>
            <a:pPr>
              <a:buFont typeface="Wingdings" panose="05000000000000000000" pitchFamily="2" charset="2"/>
              <a:buChar char="Ø"/>
            </a:pPr>
            <a:r>
              <a:rPr lang="en-US" b="1" i="0" dirty="0">
                <a:solidFill>
                  <a:srgbClr val="404040"/>
                </a:solidFill>
                <a:effectLst/>
                <a:latin typeface="Inter"/>
              </a:rPr>
              <a:t>Privacy Concerns</a:t>
            </a:r>
            <a:r>
              <a:rPr lang="en-US" b="0" i="0" dirty="0">
                <a:solidFill>
                  <a:srgbClr val="404040"/>
                </a:solidFill>
                <a:effectLst/>
                <a:latin typeface="Inter"/>
              </a:rPr>
              <a:t>: Collecting and using personal data raises privacy issues, necessitating robust anonymization and consent mechanisms.</a:t>
            </a:r>
          </a:p>
          <a:p>
            <a:pPr marL="457200" lvl="1" indent="0">
              <a:buNone/>
            </a:pPr>
            <a:endParaRPr lang="en-US" dirty="0">
              <a:solidFill>
                <a:srgbClr val="404040"/>
              </a:solidFill>
              <a:latin typeface="Inter"/>
            </a:endParaRPr>
          </a:p>
          <a:p>
            <a:pPr marL="0" indent="0">
              <a:buNone/>
            </a:pPr>
            <a:endParaRPr lang="en-US" b="0" i="0" dirty="0">
              <a:solidFill>
                <a:srgbClr val="404040"/>
              </a:solidFill>
              <a:effectLst/>
              <a:latin typeface="Inter"/>
            </a:endParaRPr>
          </a:p>
          <a:p>
            <a:endParaRPr lang="en-US" b="1" dirty="0">
              <a:solidFill>
                <a:srgbClr val="FF0000"/>
              </a:solidFill>
              <a:latin typeface="Inter"/>
            </a:endParaRPr>
          </a:p>
          <a:p>
            <a:endParaRPr lang="en-US" dirty="0">
              <a:solidFill>
                <a:srgbClr val="FF0000"/>
              </a:solidFill>
            </a:endParaRPr>
          </a:p>
        </p:txBody>
      </p:sp>
    </p:spTree>
    <p:extLst>
      <p:ext uri="{BB962C8B-B14F-4D97-AF65-F5344CB8AC3E}">
        <p14:creationId xmlns:p14="http://schemas.microsoft.com/office/powerpoint/2010/main" val="187236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4AB5629-04B7-4BEA-8C71-9575FBB19B91}" type="slidenum">
              <a:rPr lang="en-US" smtClean="0"/>
              <a:t>5</a:t>
            </a:fld>
            <a:endParaRPr lang="en-US"/>
          </a:p>
        </p:txBody>
      </p:sp>
      <p:sp>
        <p:nvSpPr>
          <p:cNvPr id="6" name="Title 1"/>
          <p:cNvSpPr>
            <a:spLocks noGrp="1"/>
          </p:cNvSpPr>
          <p:nvPr>
            <p:ph type="title"/>
          </p:nvPr>
        </p:nvSpPr>
        <p:spPr>
          <a:xfrm>
            <a:off x="1543792" y="269410"/>
            <a:ext cx="9720072" cy="504968"/>
          </a:xfrm>
        </p:spPr>
        <p:txBody>
          <a:bodyPr>
            <a:normAutofit fontScale="90000"/>
          </a:bodyPr>
          <a:lstStyle/>
          <a:p>
            <a:pPr rtl="0"/>
            <a:r>
              <a:rPr lang="en-US" sz="2800" b="1" cap="none" dirty="0"/>
              <a:t>What Is Artificial intelligence (AI)?</a:t>
            </a:r>
          </a:p>
        </p:txBody>
      </p:sp>
      <p:sp>
        <p:nvSpPr>
          <p:cNvPr id="7" name="AutoShape 2" descr="Medical xray Images | Free Vectors, Stock Photos &amp; PSD"/>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10" name="AutoShape 4" descr="Radiation in Healthcare: X-Rays | Radiation | NCEH | CDC"/>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864" y="1309827"/>
            <a:ext cx="1503613" cy="966919"/>
          </a:xfrm>
          <a:prstGeom prst="rect">
            <a:avLst/>
          </a:prstGeom>
        </p:spPr>
      </p:pic>
      <p:pic>
        <p:nvPicPr>
          <p:cNvPr id="5126" name="Picture 6" descr="EEG &amp; LTVM Test, WakeMed Health &amp; Hospitals, Raleigh &amp; Wake County, N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0864" y="2329862"/>
            <a:ext cx="1503613" cy="1003101"/>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How is FMRI Used? — Nuffield Department of Clinical Neurosciences"/>
          <p:cNvSpPr>
            <a:spLocks noChangeAspect="1" noChangeArrowheads="1"/>
          </p:cNvSpPr>
          <p:nvPr/>
        </p:nvSpPr>
        <p:spPr bwMode="auto">
          <a:xfrm>
            <a:off x="12276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16" name="Right Arrow 15"/>
          <p:cNvSpPr/>
          <p:nvPr/>
        </p:nvSpPr>
        <p:spPr>
          <a:xfrm rot="2510531">
            <a:off x="3706361" y="2210845"/>
            <a:ext cx="1423142" cy="1318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8" name="Right Arrow 17"/>
          <p:cNvSpPr/>
          <p:nvPr/>
        </p:nvSpPr>
        <p:spPr>
          <a:xfrm rot="374586">
            <a:off x="3851885" y="3769872"/>
            <a:ext cx="1184526" cy="1698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9" name="Right Arrow 18"/>
          <p:cNvSpPr/>
          <p:nvPr/>
        </p:nvSpPr>
        <p:spPr>
          <a:xfrm rot="1642712">
            <a:off x="3814069" y="2916220"/>
            <a:ext cx="1192758" cy="1509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065" y="4712255"/>
            <a:ext cx="1596383" cy="1295400"/>
          </a:xfrm>
          <a:prstGeom prst="rect">
            <a:avLst/>
          </a:prstGeom>
        </p:spPr>
      </p:pic>
      <p:sp>
        <p:nvSpPr>
          <p:cNvPr id="21" name="Right Arrow 20"/>
          <p:cNvSpPr/>
          <p:nvPr/>
        </p:nvSpPr>
        <p:spPr>
          <a:xfrm rot="18746535">
            <a:off x="4582217" y="4496993"/>
            <a:ext cx="571383" cy="1790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130" name="Picture 10" descr="Opinion: Get to Know Why People Openly Share Genomic Data | The Scientist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4732" y="5298069"/>
            <a:ext cx="1518662" cy="1107246"/>
          </a:xfrm>
          <a:prstGeom prst="rect">
            <a:avLst/>
          </a:prstGeom>
          <a:noFill/>
          <a:extLst>
            <a:ext uri="{909E8E84-426E-40DD-AFC4-6F175D3DCCD1}">
              <a14:hiddenFill xmlns:a14="http://schemas.microsoft.com/office/drawing/2010/main">
                <a:solidFill>
                  <a:srgbClr val="FFFFFF"/>
                </a:solidFill>
              </a14:hiddenFill>
            </a:ext>
          </a:extLst>
        </p:spPr>
      </p:pic>
      <p:sp>
        <p:nvSpPr>
          <p:cNvPr id="24" name="Right Arrow 23"/>
          <p:cNvSpPr/>
          <p:nvPr/>
        </p:nvSpPr>
        <p:spPr>
          <a:xfrm rot="16037010">
            <a:off x="5652788" y="4846301"/>
            <a:ext cx="542268" cy="1386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132" name="Picture 12" descr="Questionnaire: Definition, Characteristics, Contents, Typ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4138" y="813746"/>
            <a:ext cx="1567603" cy="1567603"/>
          </a:xfrm>
          <a:prstGeom prst="rect">
            <a:avLst/>
          </a:prstGeom>
          <a:noFill/>
          <a:extLst>
            <a:ext uri="{909E8E84-426E-40DD-AFC4-6F175D3DCCD1}">
              <a14:hiddenFill xmlns:a14="http://schemas.microsoft.com/office/drawing/2010/main">
                <a:solidFill>
                  <a:srgbClr val="FFFFFF"/>
                </a:solidFill>
              </a14:hiddenFill>
            </a:ext>
          </a:extLst>
        </p:spPr>
      </p:pic>
      <p:sp>
        <p:nvSpPr>
          <p:cNvPr id="26" name="Right Arrow 25"/>
          <p:cNvSpPr/>
          <p:nvPr/>
        </p:nvSpPr>
        <p:spPr>
          <a:xfrm rot="5132755">
            <a:off x="5765849" y="2536416"/>
            <a:ext cx="419939" cy="1345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134" name="Picture 14" descr="PDF] Dynamic Principles of Gait and Their Clinical Implications | Semantic  Schol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9027" y="979887"/>
            <a:ext cx="1265601" cy="1349975"/>
          </a:xfrm>
          <a:prstGeom prst="rect">
            <a:avLst/>
          </a:prstGeom>
          <a:noFill/>
          <a:extLst>
            <a:ext uri="{909E8E84-426E-40DD-AFC4-6F175D3DCCD1}">
              <a14:hiddenFill xmlns:a14="http://schemas.microsoft.com/office/drawing/2010/main">
                <a:solidFill>
                  <a:srgbClr val="FFFFFF"/>
                </a:solidFill>
              </a14:hiddenFill>
            </a:ext>
          </a:extLst>
        </p:spPr>
      </p:pic>
      <p:sp>
        <p:nvSpPr>
          <p:cNvPr id="28" name="Right Arrow 27"/>
          <p:cNvSpPr/>
          <p:nvPr/>
        </p:nvSpPr>
        <p:spPr>
          <a:xfrm rot="8201462">
            <a:off x="6798198" y="2546798"/>
            <a:ext cx="441988" cy="18731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2" name="Right Arrow 21"/>
          <p:cNvSpPr/>
          <p:nvPr/>
        </p:nvSpPr>
        <p:spPr>
          <a:xfrm>
            <a:off x="7244246" y="3491032"/>
            <a:ext cx="2454547" cy="36374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3" name="TextBox 22"/>
          <p:cNvSpPr txBox="1"/>
          <p:nvPr/>
        </p:nvSpPr>
        <p:spPr>
          <a:xfrm>
            <a:off x="10046525" y="3051631"/>
            <a:ext cx="1924813" cy="2308324"/>
          </a:xfrm>
          <a:prstGeom prst="rect">
            <a:avLst/>
          </a:prstGeom>
          <a:noFill/>
        </p:spPr>
        <p:txBody>
          <a:bodyPr wrap="square" rtlCol="1">
            <a:spAutoFit/>
          </a:bodyPr>
          <a:lstStyle/>
          <a:p>
            <a:r>
              <a:rPr lang="en-US" b="1" dirty="0">
                <a:solidFill>
                  <a:srgbClr val="FF0000"/>
                </a:solidFill>
              </a:rPr>
              <a:t>Automatically: </a:t>
            </a:r>
          </a:p>
          <a:p>
            <a:r>
              <a:rPr lang="en-US" dirty="0"/>
              <a:t>Make a decision</a:t>
            </a:r>
          </a:p>
          <a:p>
            <a:r>
              <a:rPr lang="en-US" dirty="0"/>
              <a:t>Make a prediction</a:t>
            </a:r>
          </a:p>
          <a:p>
            <a:r>
              <a:rPr lang="en-US" dirty="0"/>
              <a:t>Make a diagnosis</a:t>
            </a:r>
          </a:p>
          <a:p>
            <a:r>
              <a:rPr lang="en-US" dirty="0"/>
              <a:t>Make a detection</a:t>
            </a:r>
          </a:p>
          <a:p>
            <a:r>
              <a:rPr lang="en-US" dirty="0"/>
              <a:t>.</a:t>
            </a:r>
          </a:p>
          <a:p>
            <a:r>
              <a:rPr lang="en-US" dirty="0"/>
              <a:t>.</a:t>
            </a:r>
          </a:p>
          <a:p>
            <a:r>
              <a:rPr lang="en-US" dirty="0"/>
              <a:t>.</a:t>
            </a:r>
          </a:p>
        </p:txBody>
      </p:sp>
      <p:pic>
        <p:nvPicPr>
          <p:cNvPr id="513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0863" y="3395881"/>
            <a:ext cx="15036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17" descr="What Is a Robot? | WIRED"/>
          <p:cNvSpPr>
            <a:spLocks noChangeAspect="1" noChangeArrowheads="1"/>
          </p:cNvSpPr>
          <p:nvPr/>
        </p:nvSpPr>
        <p:spPr bwMode="auto">
          <a:xfrm>
            <a:off x="12428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6016" y="3061761"/>
            <a:ext cx="1366718" cy="1366718"/>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4355" y="2831412"/>
            <a:ext cx="1104681" cy="1104681"/>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73594" y="3745120"/>
            <a:ext cx="755442" cy="755442"/>
          </a:xfrm>
          <a:prstGeom prst="rect">
            <a:avLst/>
          </a:prstGeom>
        </p:spPr>
      </p:pic>
      <p:sp>
        <p:nvSpPr>
          <p:cNvPr id="31" name="Cloud Callout 30"/>
          <p:cNvSpPr/>
          <p:nvPr/>
        </p:nvSpPr>
        <p:spPr>
          <a:xfrm rot="2498922">
            <a:off x="7114892" y="4358781"/>
            <a:ext cx="2534617" cy="1378557"/>
          </a:xfrm>
          <a:prstGeom prst="cloudCallout">
            <a:avLst>
              <a:gd name="adj1" fmla="val -65479"/>
              <a:gd name="adj2" fmla="val 201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Learning process</a:t>
            </a:r>
          </a:p>
        </p:txBody>
      </p:sp>
    </p:spTree>
    <p:extLst>
      <p:ext uri="{BB962C8B-B14F-4D97-AF65-F5344CB8AC3E}">
        <p14:creationId xmlns:p14="http://schemas.microsoft.com/office/powerpoint/2010/main" val="3505624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9D07-9654-FE14-54BD-3F4B99A48503}"/>
              </a:ext>
            </a:extLst>
          </p:cNvPr>
          <p:cNvSpPr>
            <a:spLocks noGrp="1"/>
          </p:cNvSpPr>
          <p:nvPr>
            <p:ph type="title"/>
          </p:nvPr>
        </p:nvSpPr>
        <p:spPr/>
        <p:txBody>
          <a:bodyPr>
            <a:normAutofit/>
          </a:bodyPr>
          <a:lstStyle/>
          <a:p>
            <a:r>
              <a:rPr lang="en-US" dirty="0"/>
              <a:t>Challenges of AI in medicine (</a:t>
            </a:r>
            <a:r>
              <a:rPr lang="en-US" b="1" i="0" dirty="0">
                <a:solidFill>
                  <a:srgbClr val="404040"/>
                </a:solidFill>
                <a:effectLst/>
                <a:latin typeface="Inter"/>
              </a:rPr>
              <a:t>Technical Limitations</a:t>
            </a:r>
            <a:r>
              <a:rPr lang="en-US" dirty="0"/>
              <a:t>)</a:t>
            </a:r>
          </a:p>
        </p:txBody>
      </p:sp>
      <p:sp>
        <p:nvSpPr>
          <p:cNvPr id="3" name="Content Placeholder 2">
            <a:extLst>
              <a:ext uri="{FF2B5EF4-FFF2-40B4-BE49-F238E27FC236}">
                <a16:creationId xmlns:a16="http://schemas.microsoft.com/office/drawing/2014/main" id="{D85D208A-1040-36C4-028F-7012D4C33D7E}"/>
              </a:ext>
            </a:extLst>
          </p:cNvPr>
          <p:cNvSpPr>
            <a:spLocks noGrp="1"/>
          </p:cNvSpPr>
          <p:nvPr>
            <p:ph idx="1"/>
          </p:nvPr>
        </p:nvSpPr>
        <p:spPr/>
        <p:txBody>
          <a:bodyPr>
            <a:normAutofit/>
          </a:bodyPr>
          <a:lstStyle/>
          <a:p>
            <a:r>
              <a:rPr lang="en-US" b="1" dirty="0"/>
              <a:t>Robustness and Generalization</a:t>
            </a:r>
            <a:r>
              <a:rPr lang="en-US" dirty="0"/>
              <a:t>: AI often struggles in unpredictable real-world environments.</a:t>
            </a:r>
          </a:p>
          <a:p>
            <a:r>
              <a:rPr lang="en-US" b="1" i="0" dirty="0">
                <a:solidFill>
                  <a:srgbClr val="404040"/>
                </a:solidFill>
                <a:effectLst/>
                <a:latin typeface="Inter"/>
              </a:rPr>
              <a:t>Narrow AI : </a:t>
            </a:r>
            <a:r>
              <a:rPr lang="en-US" i="0" dirty="0">
                <a:solidFill>
                  <a:srgbClr val="404040"/>
                </a:solidFill>
                <a:effectLst/>
                <a:latin typeface="Inter"/>
              </a:rPr>
              <a:t>limited real situation</a:t>
            </a:r>
            <a:r>
              <a:rPr lang="en-US" dirty="0">
                <a:solidFill>
                  <a:srgbClr val="404040"/>
                </a:solidFill>
                <a:latin typeface="Inter"/>
              </a:rPr>
              <a:t>s are used for training. </a:t>
            </a:r>
            <a:r>
              <a:rPr lang="en-US" b="1" dirty="0">
                <a:solidFill>
                  <a:srgbClr val="FF0000"/>
                </a:solidFill>
                <a:latin typeface="Inter"/>
              </a:rPr>
              <a:t>What about unseen situations?</a:t>
            </a:r>
          </a:p>
          <a:p>
            <a:r>
              <a:rPr lang="en-US" b="1" i="0" dirty="0">
                <a:solidFill>
                  <a:srgbClr val="404040"/>
                </a:solidFill>
                <a:effectLst/>
                <a:latin typeface="Inter"/>
              </a:rPr>
              <a:t>Reproducibility</a:t>
            </a:r>
            <a:r>
              <a:rPr lang="en-US" b="0" i="0" dirty="0">
                <a:solidFill>
                  <a:srgbClr val="404040"/>
                </a:solidFill>
                <a:effectLst/>
                <a:latin typeface="Inter"/>
              </a:rPr>
              <a:t>: Variability in datasets and proprietary algorithms can impede replication of research results.</a:t>
            </a:r>
          </a:p>
          <a:p>
            <a:r>
              <a:rPr lang="en-US" b="1" i="0" dirty="0">
                <a:solidFill>
                  <a:srgbClr val="404040"/>
                </a:solidFill>
                <a:effectLst/>
                <a:latin typeface="Inter"/>
              </a:rPr>
              <a:t>Computationa</a:t>
            </a:r>
            <a:r>
              <a:rPr lang="en-US" b="1" dirty="0">
                <a:solidFill>
                  <a:srgbClr val="404040"/>
                </a:solidFill>
                <a:latin typeface="Inter"/>
              </a:rPr>
              <a:t>l complexity</a:t>
            </a:r>
            <a:r>
              <a:rPr lang="en-US" b="0" i="0" dirty="0">
                <a:solidFill>
                  <a:srgbClr val="404040"/>
                </a:solidFill>
                <a:effectLst/>
                <a:latin typeface="Inter"/>
              </a:rPr>
              <a:t>: Training advanced models requires significant computational power, limiting access for smaller entities.</a:t>
            </a:r>
          </a:p>
          <a:p>
            <a:endParaRPr lang="en-US" b="0" i="0" dirty="0">
              <a:solidFill>
                <a:srgbClr val="404040"/>
              </a:solidFill>
              <a:effectLst/>
              <a:latin typeface="Inter"/>
            </a:endParaRPr>
          </a:p>
          <a:p>
            <a:pPr>
              <a:spcBef>
                <a:spcPts val="300"/>
              </a:spcBef>
            </a:pPr>
            <a:r>
              <a:rPr lang="en-US" b="1" i="0" dirty="0">
                <a:solidFill>
                  <a:srgbClr val="404040"/>
                </a:solidFill>
                <a:effectLst/>
                <a:latin typeface="Inter"/>
              </a:rPr>
              <a:t>Environmental Impact</a:t>
            </a:r>
            <a:r>
              <a:rPr lang="en-US" b="0" i="0" dirty="0">
                <a:solidFill>
                  <a:srgbClr val="404040"/>
                </a:solidFill>
                <a:effectLst/>
                <a:latin typeface="Inter"/>
              </a:rPr>
              <a:t>: Large-scale AI training contributes to carbon emissions, prompting a need for energy-efficient algorithms.</a:t>
            </a:r>
          </a:p>
          <a:p>
            <a:endParaRPr lang="en-US" b="1" dirty="0">
              <a:solidFill>
                <a:srgbClr val="FF0000"/>
              </a:solidFill>
            </a:endParaRPr>
          </a:p>
        </p:txBody>
      </p:sp>
    </p:spTree>
    <p:extLst>
      <p:ext uri="{BB962C8B-B14F-4D97-AF65-F5344CB8AC3E}">
        <p14:creationId xmlns:p14="http://schemas.microsoft.com/office/powerpoint/2010/main" val="1563742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0B68-FF66-C5CF-4662-33CA6D086DFA}"/>
              </a:ext>
            </a:extLst>
          </p:cNvPr>
          <p:cNvSpPr>
            <a:spLocks noGrp="1"/>
          </p:cNvSpPr>
          <p:nvPr>
            <p:ph type="title"/>
          </p:nvPr>
        </p:nvSpPr>
        <p:spPr/>
        <p:txBody>
          <a:bodyPr>
            <a:normAutofit/>
          </a:bodyPr>
          <a:lstStyle/>
          <a:p>
            <a:r>
              <a:rPr lang="en-US" dirty="0"/>
              <a:t>Challenges of AI in medicine (</a:t>
            </a:r>
            <a:r>
              <a:rPr lang="en-US" b="1" i="0" dirty="0">
                <a:solidFill>
                  <a:srgbClr val="404040"/>
                </a:solidFill>
                <a:effectLst/>
                <a:latin typeface="Inter"/>
              </a:rPr>
              <a:t>Ethical and Societal Challenges</a:t>
            </a:r>
            <a:r>
              <a:rPr lang="en-US" dirty="0"/>
              <a:t>)</a:t>
            </a:r>
          </a:p>
        </p:txBody>
      </p:sp>
      <p:sp>
        <p:nvSpPr>
          <p:cNvPr id="3" name="Content Placeholder 2">
            <a:extLst>
              <a:ext uri="{FF2B5EF4-FFF2-40B4-BE49-F238E27FC236}">
                <a16:creationId xmlns:a16="http://schemas.microsoft.com/office/drawing/2014/main" id="{E63100F7-FF6C-E454-948C-86236F73D303}"/>
              </a:ext>
            </a:extLst>
          </p:cNvPr>
          <p:cNvSpPr>
            <a:spLocks noGrp="1"/>
          </p:cNvSpPr>
          <p:nvPr>
            <p:ph idx="1"/>
          </p:nvPr>
        </p:nvSpPr>
        <p:spPr/>
        <p:txBody>
          <a:bodyPr>
            <a:normAutofit/>
          </a:bodyPr>
          <a:lstStyle/>
          <a:p>
            <a:pPr algn="l">
              <a:buFont typeface="Arial" panose="020B0604020202020204" pitchFamily="34" charset="0"/>
              <a:buChar char="•"/>
            </a:pPr>
            <a:r>
              <a:rPr lang="en-US" sz="2400" b="1" i="0" dirty="0">
                <a:solidFill>
                  <a:srgbClr val="404040"/>
                </a:solidFill>
                <a:effectLst/>
                <a:latin typeface="Inter"/>
              </a:rPr>
              <a:t>Job Displacement</a:t>
            </a:r>
            <a:r>
              <a:rPr lang="en-US" sz="2400" b="0" i="0" dirty="0">
                <a:solidFill>
                  <a:srgbClr val="404040"/>
                </a:solidFill>
                <a:effectLst/>
                <a:latin typeface="Inter"/>
              </a:rPr>
              <a:t>: Automation risks disrupting labor markets, requiring workforce retraining and economic adaptation.</a:t>
            </a:r>
          </a:p>
          <a:p>
            <a:pPr algn="l">
              <a:buFont typeface="Arial" panose="020B0604020202020204" pitchFamily="34" charset="0"/>
              <a:buChar char="•"/>
            </a:pPr>
            <a:endParaRPr lang="en-US" sz="2400" b="0" i="0" dirty="0">
              <a:solidFill>
                <a:srgbClr val="404040"/>
              </a:solidFill>
              <a:effectLst/>
              <a:latin typeface="Inter"/>
            </a:endParaRPr>
          </a:p>
          <a:p>
            <a:pPr algn="l">
              <a:spcBef>
                <a:spcPts val="300"/>
              </a:spcBef>
              <a:buFont typeface="Arial" panose="020B0604020202020204" pitchFamily="34" charset="0"/>
              <a:buChar char="•"/>
            </a:pPr>
            <a:r>
              <a:rPr lang="en-US" sz="2400" b="1" i="0" dirty="0">
                <a:solidFill>
                  <a:srgbClr val="404040"/>
                </a:solidFill>
                <a:effectLst/>
                <a:latin typeface="Inter"/>
              </a:rPr>
              <a:t>Accountability and Liability</a:t>
            </a:r>
            <a:r>
              <a:rPr lang="en-US" sz="2400" b="0" i="0" dirty="0">
                <a:solidFill>
                  <a:srgbClr val="404040"/>
                </a:solidFill>
                <a:effectLst/>
                <a:latin typeface="Inter"/>
              </a:rPr>
              <a:t>: Legal frameworks lag in addressing liability for AI decisions (e.g., autonomous vehicle accidents).</a:t>
            </a:r>
          </a:p>
          <a:p>
            <a:pPr algn="l">
              <a:spcBef>
                <a:spcPts val="300"/>
              </a:spcBef>
              <a:buFont typeface="Arial" panose="020B0604020202020204" pitchFamily="34" charset="0"/>
              <a:buChar char="•"/>
            </a:pPr>
            <a:endParaRPr lang="en-US" sz="2400" b="0" i="0" dirty="0">
              <a:solidFill>
                <a:srgbClr val="404040"/>
              </a:solidFill>
              <a:effectLst/>
              <a:latin typeface="Inter"/>
            </a:endParaRPr>
          </a:p>
          <a:p>
            <a:pPr algn="l">
              <a:spcBef>
                <a:spcPts val="300"/>
              </a:spcBef>
              <a:buFont typeface="Arial" panose="020B0604020202020204" pitchFamily="34" charset="0"/>
              <a:buChar char="•"/>
            </a:pPr>
            <a:r>
              <a:rPr lang="en-US" sz="2400" b="1" i="0" dirty="0">
                <a:solidFill>
                  <a:srgbClr val="404040"/>
                </a:solidFill>
                <a:effectLst/>
                <a:latin typeface="Inter"/>
              </a:rPr>
              <a:t>Ethical Misalignment</a:t>
            </a:r>
            <a:r>
              <a:rPr lang="en-US" sz="2400" b="0" i="0" dirty="0">
                <a:solidFill>
                  <a:srgbClr val="404040"/>
                </a:solidFill>
                <a:effectLst/>
                <a:latin typeface="Inter"/>
              </a:rPr>
              <a:t>: Ensuring AI aligns with human values and avoids harmful outcomes.</a:t>
            </a:r>
          </a:p>
        </p:txBody>
      </p:sp>
    </p:spTree>
    <p:extLst>
      <p:ext uri="{BB962C8B-B14F-4D97-AF65-F5344CB8AC3E}">
        <p14:creationId xmlns:p14="http://schemas.microsoft.com/office/powerpoint/2010/main" val="3919165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371C-CF34-2979-EC3D-E40026580212}"/>
              </a:ext>
            </a:extLst>
          </p:cNvPr>
          <p:cNvSpPr>
            <a:spLocks noGrp="1"/>
          </p:cNvSpPr>
          <p:nvPr>
            <p:ph type="title"/>
          </p:nvPr>
        </p:nvSpPr>
        <p:spPr/>
        <p:txBody>
          <a:bodyPr>
            <a:normAutofit/>
          </a:bodyPr>
          <a:lstStyle/>
          <a:p>
            <a:r>
              <a:rPr lang="en-US" dirty="0"/>
              <a:t>Challenges of AI in medicine (</a:t>
            </a:r>
            <a:r>
              <a:rPr lang="en-US" b="1" i="0" dirty="0">
                <a:solidFill>
                  <a:srgbClr val="404040"/>
                </a:solidFill>
                <a:effectLst/>
                <a:latin typeface="Inter"/>
              </a:rPr>
              <a:t>Security Risks</a:t>
            </a:r>
            <a:r>
              <a:rPr lang="en-US" dirty="0"/>
              <a:t>)</a:t>
            </a:r>
          </a:p>
        </p:txBody>
      </p:sp>
      <p:sp>
        <p:nvSpPr>
          <p:cNvPr id="3" name="Content Placeholder 2">
            <a:extLst>
              <a:ext uri="{FF2B5EF4-FFF2-40B4-BE49-F238E27FC236}">
                <a16:creationId xmlns:a16="http://schemas.microsoft.com/office/drawing/2014/main" id="{A102430A-EBB0-9F2E-6FB8-5171112521FE}"/>
              </a:ext>
            </a:extLst>
          </p:cNvPr>
          <p:cNvSpPr>
            <a:spLocks noGrp="1"/>
          </p:cNvSpPr>
          <p:nvPr>
            <p:ph idx="1"/>
          </p:nvPr>
        </p:nvSpPr>
        <p:spPr/>
        <p:txBody>
          <a:bodyPr/>
          <a:lstStyle/>
          <a:p>
            <a:pPr algn="l">
              <a:buFont typeface="Arial" panose="020B0604020202020204" pitchFamily="34" charset="0"/>
              <a:buChar char="•"/>
            </a:pPr>
            <a:r>
              <a:rPr lang="en-US" sz="2400" b="1" i="0" dirty="0">
                <a:solidFill>
                  <a:srgbClr val="404040"/>
                </a:solidFill>
                <a:effectLst/>
                <a:latin typeface="Inter"/>
              </a:rPr>
              <a:t>Adversarial Attacks</a:t>
            </a:r>
            <a:r>
              <a:rPr lang="en-US" sz="2400" b="0" i="0" dirty="0">
                <a:solidFill>
                  <a:srgbClr val="404040"/>
                </a:solidFill>
                <a:effectLst/>
                <a:latin typeface="Inter"/>
              </a:rPr>
              <a:t>: Malicious inputs can deceive AI systems (e.g., perturbed images fooling classifiers).</a:t>
            </a:r>
          </a:p>
          <a:p>
            <a:pPr algn="l">
              <a:spcBef>
                <a:spcPts val="300"/>
              </a:spcBef>
              <a:buFont typeface="Arial" panose="020B0604020202020204" pitchFamily="34" charset="0"/>
              <a:buChar char="•"/>
            </a:pPr>
            <a:r>
              <a:rPr lang="en-US" sz="2400" b="1" i="0" dirty="0">
                <a:solidFill>
                  <a:srgbClr val="404040"/>
                </a:solidFill>
                <a:effectLst/>
                <a:latin typeface="Inter"/>
              </a:rPr>
              <a:t>Misuse</a:t>
            </a:r>
            <a:r>
              <a:rPr lang="en-US" sz="2400" b="0" i="0" dirty="0">
                <a:solidFill>
                  <a:srgbClr val="404040"/>
                </a:solidFill>
                <a:effectLst/>
                <a:latin typeface="Inter"/>
              </a:rPr>
              <a:t>: AI technologies could be weaponized for surveillance, deepfakes, or cyberattacks.</a:t>
            </a:r>
          </a:p>
          <a:p>
            <a:endParaRPr lang="en-US" dirty="0"/>
          </a:p>
        </p:txBody>
      </p:sp>
    </p:spTree>
    <p:extLst>
      <p:ext uri="{BB962C8B-B14F-4D97-AF65-F5344CB8AC3E}">
        <p14:creationId xmlns:p14="http://schemas.microsoft.com/office/powerpoint/2010/main" val="3322942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66F7D-F81B-FE7C-A283-9AF0663F36F0}"/>
              </a:ext>
            </a:extLst>
          </p:cNvPr>
          <p:cNvSpPr>
            <a:spLocks noGrp="1"/>
          </p:cNvSpPr>
          <p:nvPr>
            <p:ph type="title"/>
          </p:nvPr>
        </p:nvSpPr>
        <p:spPr>
          <a:xfrm>
            <a:off x="677333" y="609600"/>
            <a:ext cx="9056601" cy="1320800"/>
          </a:xfrm>
        </p:spPr>
        <p:txBody>
          <a:bodyPr>
            <a:normAutofit/>
          </a:bodyPr>
          <a:lstStyle/>
          <a:p>
            <a:r>
              <a:rPr lang="en-US" dirty="0"/>
              <a:t>Challenges of AI in medicine (</a:t>
            </a:r>
            <a:r>
              <a:rPr lang="en-US" b="1" i="0" dirty="0">
                <a:solidFill>
                  <a:srgbClr val="404040"/>
                </a:solidFill>
                <a:effectLst/>
                <a:latin typeface="Inter"/>
              </a:rPr>
              <a:t>Public Perception and Trust</a:t>
            </a:r>
            <a:r>
              <a:rPr lang="en-US" dirty="0"/>
              <a:t>)</a:t>
            </a:r>
          </a:p>
        </p:txBody>
      </p:sp>
      <p:sp>
        <p:nvSpPr>
          <p:cNvPr id="3" name="Content Placeholder 2">
            <a:extLst>
              <a:ext uri="{FF2B5EF4-FFF2-40B4-BE49-F238E27FC236}">
                <a16:creationId xmlns:a16="http://schemas.microsoft.com/office/drawing/2014/main" id="{978252EC-EEB5-24B2-8290-4694F8F3A9BE}"/>
              </a:ext>
            </a:extLst>
          </p:cNvPr>
          <p:cNvSpPr>
            <a:spLocks noGrp="1"/>
          </p:cNvSpPr>
          <p:nvPr>
            <p:ph idx="1"/>
          </p:nvPr>
        </p:nvSpPr>
        <p:spPr/>
        <p:txBody>
          <a:bodyPr/>
          <a:lstStyle/>
          <a:p>
            <a:r>
              <a:rPr lang="en-US" sz="2400" b="1" i="0" dirty="0">
                <a:solidFill>
                  <a:srgbClr val="404040"/>
                </a:solidFill>
                <a:effectLst/>
                <a:latin typeface="Inter"/>
              </a:rPr>
              <a:t>Adoption Barriers</a:t>
            </a:r>
            <a:r>
              <a:rPr lang="en-US" sz="2400" b="0" i="0" dirty="0">
                <a:solidFill>
                  <a:srgbClr val="404040"/>
                </a:solidFill>
                <a:effectLst/>
                <a:latin typeface="Inter"/>
              </a:rPr>
              <a:t>: Mistrust due to opacity or misuse can hinder acceptance, necessitating transparent and user-friendly designs.</a:t>
            </a:r>
          </a:p>
          <a:p>
            <a:endParaRPr lang="en-US" dirty="0"/>
          </a:p>
        </p:txBody>
      </p:sp>
      <p:pic>
        <p:nvPicPr>
          <p:cNvPr id="5122" name="Picture 2" descr="Face-to-Face Interview ...">
            <a:extLst>
              <a:ext uri="{FF2B5EF4-FFF2-40B4-BE49-F238E27FC236}">
                <a16:creationId xmlns:a16="http://schemas.microsoft.com/office/drawing/2014/main" id="{674DBCF5-D8AC-27C2-FC01-05C739FC3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723" y="3725044"/>
            <a:ext cx="3451914" cy="19088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bot Learns to Respond to Human Facial ...">
            <a:extLst>
              <a:ext uri="{FF2B5EF4-FFF2-40B4-BE49-F238E27FC236}">
                <a16:creationId xmlns:a16="http://schemas.microsoft.com/office/drawing/2014/main" id="{C2D38311-2402-770D-1D05-EB34EDA99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25044"/>
            <a:ext cx="3377178" cy="19088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Right 3">
            <a:extLst>
              <a:ext uri="{FF2B5EF4-FFF2-40B4-BE49-F238E27FC236}">
                <a16:creationId xmlns:a16="http://schemas.microsoft.com/office/drawing/2014/main" id="{6C194FC9-0FBB-DB3B-55D2-E5097C5499F0}"/>
              </a:ext>
            </a:extLst>
          </p:cNvPr>
          <p:cNvSpPr/>
          <p:nvPr/>
        </p:nvSpPr>
        <p:spPr>
          <a:xfrm>
            <a:off x="4931637" y="4586748"/>
            <a:ext cx="1011963" cy="44245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30ED62-E0CC-7227-ACD1-CCD30B56E956}"/>
              </a:ext>
            </a:extLst>
          </p:cNvPr>
          <p:cNvSpPr txBox="1"/>
          <p:nvPr/>
        </p:nvSpPr>
        <p:spPr>
          <a:xfrm>
            <a:off x="5314715" y="4210044"/>
            <a:ext cx="398207" cy="523220"/>
          </a:xfrm>
          <a:prstGeom prst="rect">
            <a:avLst/>
          </a:prstGeom>
          <a:noFill/>
        </p:spPr>
        <p:txBody>
          <a:bodyPr wrap="square" rtlCol="0">
            <a:spAutoFit/>
          </a:bodyPr>
          <a:lstStyle/>
          <a:p>
            <a:r>
              <a:rPr lang="en-US" sz="2800" b="1" dirty="0"/>
              <a:t>?</a:t>
            </a:r>
          </a:p>
        </p:txBody>
      </p:sp>
      <p:sp>
        <p:nvSpPr>
          <p:cNvPr id="7" name="TextBox 6">
            <a:extLst>
              <a:ext uri="{FF2B5EF4-FFF2-40B4-BE49-F238E27FC236}">
                <a16:creationId xmlns:a16="http://schemas.microsoft.com/office/drawing/2014/main" id="{D616D938-0221-D8A4-DF59-CDC764B69687}"/>
              </a:ext>
            </a:extLst>
          </p:cNvPr>
          <p:cNvSpPr txBox="1"/>
          <p:nvPr/>
        </p:nvSpPr>
        <p:spPr>
          <a:xfrm>
            <a:off x="1209367" y="5923265"/>
            <a:ext cx="6935429" cy="646331"/>
          </a:xfrm>
          <a:prstGeom prst="rect">
            <a:avLst/>
          </a:prstGeom>
          <a:noFill/>
        </p:spPr>
        <p:txBody>
          <a:bodyPr wrap="square">
            <a:spAutoFit/>
          </a:bodyPr>
          <a:lstStyle/>
          <a:p>
            <a:pPr algn="l">
              <a:spcAft>
                <a:spcPts val="525"/>
              </a:spcAft>
            </a:pPr>
            <a:r>
              <a:rPr lang="en-US" b="1" i="0" u="sng" dirty="0">
                <a:solidFill>
                  <a:srgbClr val="FF00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Solution: </a:t>
            </a:r>
            <a:r>
              <a:rPr lang="en-US" b="1" i="0" u="sng" dirty="0">
                <a:effectLst/>
                <a:latin typeface="Arial" panose="020B0604020202020204" pitchFamily="34" charset="0"/>
                <a:hlinkClick r:id="rId4">
                  <a:extLst>
                    <a:ext uri="{A12FA001-AC4F-418D-AE19-62706E023703}">
                      <ahyp:hlinkClr xmlns:ahyp="http://schemas.microsoft.com/office/drawing/2018/hyperlinkcolor" val="tx"/>
                    </a:ext>
                  </a:extLst>
                </a:hlinkClick>
              </a:rPr>
              <a:t>Create a Realistic AI Avatar That Looks &amp; Sounds 100% Like</a:t>
            </a:r>
          </a:p>
        </p:txBody>
      </p:sp>
      <p:sp>
        <p:nvSpPr>
          <p:cNvPr id="9" name="TextBox 8">
            <a:extLst>
              <a:ext uri="{FF2B5EF4-FFF2-40B4-BE49-F238E27FC236}">
                <a16:creationId xmlns:a16="http://schemas.microsoft.com/office/drawing/2014/main" id="{A333EE91-EA47-AC27-9DEE-375ECBA475CE}"/>
              </a:ext>
            </a:extLst>
          </p:cNvPr>
          <p:cNvSpPr txBox="1"/>
          <p:nvPr/>
        </p:nvSpPr>
        <p:spPr>
          <a:xfrm>
            <a:off x="5205633" y="6300138"/>
            <a:ext cx="6098458" cy="369332"/>
          </a:xfrm>
          <a:prstGeom prst="rect">
            <a:avLst/>
          </a:prstGeom>
          <a:noFill/>
        </p:spPr>
        <p:txBody>
          <a:bodyPr wrap="square">
            <a:spAutoFit/>
          </a:bodyPr>
          <a:lstStyle/>
          <a:p>
            <a:r>
              <a:rPr lang="en-US" dirty="0"/>
              <a:t>https://www.youtube.com/watch?v=_n0vJrB_M30</a:t>
            </a:r>
          </a:p>
        </p:txBody>
      </p:sp>
    </p:spTree>
    <p:extLst>
      <p:ext uri="{BB962C8B-B14F-4D97-AF65-F5344CB8AC3E}">
        <p14:creationId xmlns:p14="http://schemas.microsoft.com/office/powerpoint/2010/main" val="4165127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C30A90-72A5-0995-A87B-0E169BD36A74}"/>
              </a:ext>
            </a:extLst>
          </p:cNvPr>
          <p:cNvSpPr/>
          <p:nvPr/>
        </p:nvSpPr>
        <p:spPr>
          <a:xfrm>
            <a:off x="2040247" y="2967335"/>
            <a:ext cx="8111516"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Thanks for your attention</a:t>
            </a:r>
          </a:p>
        </p:txBody>
      </p:sp>
    </p:spTree>
    <p:extLst>
      <p:ext uri="{BB962C8B-B14F-4D97-AF65-F5344CB8AC3E}">
        <p14:creationId xmlns:p14="http://schemas.microsoft.com/office/powerpoint/2010/main" val="242078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443" y="166255"/>
            <a:ext cx="9720072" cy="733704"/>
          </a:xfrm>
        </p:spPr>
        <p:txBody>
          <a:bodyPr>
            <a:noAutofit/>
          </a:bodyPr>
          <a:lstStyle/>
          <a:p>
            <a:pPr rtl="0"/>
            <a:r>
              <a:rPr lang="en-US" sz="2800" b="1" cap="none" dirty="0"/>
              <a:t>What Is AI?[Cont.]</a:t>
            </a:r>
            <a:br>
              <a:rPr lang="en-US" sz="2800" b="1" cap="none" dirty="0"/>
            </a:br>
            <a:r>
              <a:rPr lang="en-US" sz="2000" b="1" dirty="0"/>
              <a:t>Machine learning</a:t>
            </a:r>
          </a:p>
        </p:txBody>
      </p:sp>
      <p:sp>
        <p:nvSpPr>
          <p:cNvPr id="4" name="Slide Number Placeholder 3"/>
          <p:cNvSpPr>
            <a:spLocks noGrp="1"/>
          </p:cNvSpPr>
          <p:nvPr>
            <p:ph type="sldNum" sz="quarter" idx="12"/>
          </p:nvPr>
        </p:nvSpPr>
        <p:spPr/>
        <p:txBody>
          <a:bodyPr/>
          <a:lstStyle/>
          <a:p>
            <a:fld id="{B4AB5629-04B7-4BEA-8C71-9575FBB19B91}" type="slidenum">
              <a:rPr lang="en-US" smtClean="0"/>
              <a:t>6</a:t>
            </a:fld>
            <a:endParaRPr lang="en-US"/>
          </a:p>
        </p:txBody>
      </p:sp>
      <p:pic>
        <p:nvPicPr>
          <p:cNvPr id="5" name="Picture 4"/>
          <p:cNvPicPr>
            <a:picLocks noChangeAspect="1"/>
          </p:cNvPicPr>
          <p:nvPr/>
        </p:nvPicPr>
        <p:blipFill>
          <a:blip r:embed="rId2"/>
          <a:stretch>
            <a:fillRect/>
          </a:stretch>
        </p:blipFill>
        <p:spPr>
          <a:xfrm>
            <a:off x="4507151" y="2660073"/>
            <a:ext cx="5307938" cy="3070031"/>
          </a:xfrm>
          <a:prstGeom prst="rect">
            <a:avLst/>
          </a:prstGeom>
        </p:spPr>
      </p:pic>
      <p:sp>
        <p:nvSpPr>
          <p:cNvPr id="6" name="TextBox 5"/>
          <p:cNvSpPr txBox="1"/>
          <p:nvPr/>
        </p:nvSpPr>
        <p:spPr>
          <a:xfrm>
            <a:off x="2339439" y="1401288"/>
            <a:ext cx="6970816" cy="1200329"/>
          </a:xfrm>
          <a:prstGeom prst="rect">
            <a:avLst/>
          </a:prstGeom>
          <a:noFill/>
        </p:spPr>
        <p:txBody>
          <a:bodyPr wrap="square" rtlCol="1">
            <a:spAutoFit/>
          </a:bodyPr>
          <a:lstStyle/>
          <a:p>
            <a:r>
              <a:rPr lang="en-US" dirty="0"/>
              <a:t>In AI,  the system should be trained. </a:t>
            </a:r>
          </a:p>
          <a:p>
            <a:r>
              <a:rPr lang="en-US" dirty="0"/>
              <a:t>How?</a:t>
            </a:r>
          </a:p>
          <a:p>
            <a:r>
              <a:rPr lang="en-US" dirty="0"/>
              <a:t>With </a:t>
            </a:r>
            <a:r>
              <a:rPr lang="en-US" b="1" dirty="0">
                <a:solidFill>
                  <a:srgbClr val="FF0000"/>
                </a:solidFill>
              </a:rPr>
              <a:t>machine learning (ML) </a:t>
            </a:r>
            <a:r>
              <a:rPr lang="en-US" dirty="0"/>
              <a:t>strategies (algorithms) according to </a:t>
            </a:r>
            <a:r>
              <a:rPr lang="en-US" b="1" dirty="0">
                <a:solidFill>
                  <a:srgbClr val="FF0000"/>
                </a:solidFill>
              </a:rPr>
              <a:t>reliable data</a:t>
            </a:r>
            <a:endParaRPr lang="fa-IR" b="1" dirty="0">
              <a:solidFill>
                <a:srgbClr val="FF0000"/>
              </a:solidFill>
            </a:endParaRPr>
          </a:p>
        </p:txBody>
      </p:sp>
      <p:sp>
        <p:nvSpPr>
          <p:cNvPr id="8" name="Left-Right Arrow 7"/>
          <p:cNvSpPr/>
          <p:nvPr/>
        </p:nvSpPr>
        <p:spPr>
          <a:xfrm>
            <a:off x="3949011" y="3772383"/>
            <a:ext cx="914400" cy="4068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294" y="3248509"/>
            <a:ext cx="1366718" cy="136671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633" y="3018160"/>
            <a:ext cx="1104681" cy="110468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2872" y="3931868"/>
            <a:ext cx="755442" cy="755442"/>
          </a:xfrm>
          <a:prstGeom prst="rect">
            <a:avLst/>
          </a:prstGeom>
        </p:spPr>
      </p:pic>
    </p:spTree>
    <p:extLst>
      <p:ext uri="{BB962C8B-B14F-4D97-AF65-F5344CB8AC3E}">
        <p14:creationId xmlns:p14="http://schemas.microsoft.com/office/powerpoint/2010/main" val="15554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2800" b="1" dirty="0"/>
              <a:t>What Is AI?[Cont.]</a:t>
            </a:r>
            <a:br>
              <a:rPr lang="en-US" sz="2800" b="1" dirty="0"/>
            </a:br>
            <a:r>
              <a:rPr lang="en-US" sz="2000" b="1" dirty="0"/>
              <a:t>Machine learning</a:t>
            </a:r>
            <a:br>
              <a:rPr lang="en-US" sz="2000" b="1" dirty="0"/>
            </a:br>
            <a:r>
              <a:rPr lang="en-US" sz="2000" b="1" dirty="0"/>
              <a:t>Feature space</a:t>
            </a:r>
            <a:endParaRPr lang="fa-IR" sz="2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826" y="1953855"/>
            <a:ext cx="4829947" cy="1404864"/>
          </a:xfrm>
        </p:spPr>
      </p:pic>
      <p:sp>
        <p:nvSpPr>
          <p:cNvPr id="4" name="Slide Number Placeholder 3"/>
          <p:cNvSpPr>
            <a:spLocks noGrp="1"/>
          </p:cNvSpPr>
          <p:nvPr>
            <p:ph type="sldNum" sz="quarter" idx="12"/>
          </p:nvPr>
        </p:nvSpPr>
        <p:spPr/>
        <p:txBody>
          <a:bodyPr/>
          <a:lstStyle/>
          <a:p>
            <a:fld id="{B4AB5629-04B7-4BEA-8C71-9575FBB19B91}" type="slidenum">
              <a:rPr lang="en-US" smtClean="0"/>
              <a:t>7</a:t>
            </a:fld>
            <a:endParaRPr lang="en-US"/>
          </a:p>
        </p:txBody>
      </p:sp>
      <p:sp>
        <p:nvSpPr>
          <p:cNvPr id="5" name="AutoShape 2" descr="Automated Feature Engineering | Feature Tools Python"/>
          <p:cNvSpPr>
            <a:spLocks noChangeAspect="1" noChangeArrowheads="1"/>
          </p:cNvSpPr>
          <p:nvPr/>
        </p:nvSpPr>
        <p:spPr bwMode="auto">
          <a:xfrm>
            <a:off x="11809413" y="-495300"/>
            <a:ext cx="3552825" cy="1038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92" y="3382175"/>
            <a:ext cx="5678879" cy="230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953" y="3224883"/>
            <a:ext cx="3970582" cy="26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624" y="5687029"/>
            <a:ext cx="3886200" cy="86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248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391400"/>
            <a:ext cx="5450334" cy="2675156"/>
          </a:xfrm>
        </p:spPr>
        <p:txBody>
          <a:bodyPr/>
          <a:lstStyle/>
          <a:p>
            <a:r>
              <a:rPr lang="en-US" b="1" dirty="0"/>
              <a:t>Dimension of feature space: 1D, 2D,3D,….,</a:t>
            </a:r>
            <a:r>
              <a:rPr lang="en-US" b="1" dirty="0" err="1"/>
              <a:t>Nd</a:t>
            </a:r>
            <a:endParaRPr lang="en-US" b="1"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5FD0516-B61A-4CFF-AE16-5417BF162703}" type="slidenum">
              <a:rPr lang="en-US" smtClean="0"/>
              <a:t>8</a:t>
            </a:fld>
            <a:endParaRPr lang="en-US"/>
          </a:p>
        </p:txBody>
      </p:sp>
      <p:pic>
        <p:nvPicPr>
          <p:cNvPr id="7" name="Picture 6"/>
          <p:cNvPicPr>
            <a:picLocks noChangeAspect="1"/>
          </p:cNvPicPr>
          <p:nvPr/>
        </p:nvPicPr>
        <p:blipFill>
          <a:blip r:embed="rId2"/>
          <a:stretch>
            <a:fillRect/>
          </a:stretch>
        </p:blipFill>
        <p:spPr>
          <a:xfrm>
            <a:off x="1021278" y="2148751"/>
            <a:ext cx="1751556" cy="1600285"/>
          </a:xfrm>
          <a:prstGeom prst="rect">
            <a:avLst/>
          </a:prstGeom>
        </p:spPr>
      </p:pic>
      <p:pic>
        <p:nvPicPr>
          <p:cNvPr id="8" name="Picture 7"/>
          <p:cNvPicPr>
            <a:picLocks noChangeAspect="1"/>
          </p:cNvPicPr>
          <p:nvPr/>
        </p:nvPicPr>
        <p:blipFill>
          <a:blip r:embed="rId3"/>
          <a:stretch>
            <a:fillRect/>
          </a:stretch>
        </p:blipFill>
        <p:spPr>
          <a:xfrm>
            <a:off x="3116778" y="1949885"/>
            <a:ext cx="2358311" cy="1940472"/>
          </a:xfrm>
          <a:prstGeom prst="rect">
            <a:avLst/>
          </a:prstGeom>
        </p:spPr>
      </p:pic>
      <p:pic>
        <p:nvPicPr>
          <p:cNvPr id="9" name="Picture 8"/>
          <p:cNvPicPr>
            <a:picLocks noChangeAspect="1"/>
          </p:cNvPicPr>
          <p:nvPr/>
        </p:nvPicPr>
        <p:blipFill>
          <a:blip r:embed="rId4"/>
          <a:stretch>
            <a:fillRect/>
          </a:stretch>
        </p:blipFill>
        <p:spPr>
          <a:xfrm>
            <a:off x="6996298" y="2037730"/>
            <a:ext cx="3543300" cy="2028825"/>
          </a:xfrm>
          <a:prstGeom prst="rect">
            <a:avLst/>
          </a:prstGeom>
        </p:spPr>
      </p:pic>
      <p:sp>
        <p:nvSpPr>
          <p:cNvPr id="10" name="Rectangle 9"/>
          <p:cNvSpPr/>
          <p:nvPr/>
        </p:nvSpPr>
        <p:spPr>
          <a:xfrm>
            <a:off x="6864977" y="1347477"/>
            <a:ext cx="4818050" cy="646331"/>
          </a:xfrm>
          <a:prstGeom prst="rect">
            <a:avLst/>
          </a:prstGeom>
        </p:spPr>
        <p:txBody>
          <a:bodyPr wrap="square">
            <a:spAutoFit/>
          </a:bodyPr>
          <a:lstStyle/>
          <a:p>
            <a:r>
              <a:rPr lang="en-US" dirty="0"/>
              <a:t>Discrimination capability of a feature set</a:t>
            </a:r>
          </a:p>
          <a:p>
            <a:r>
              <a:rPr lang="en-US" dirty="0"/>
              <a:t>(</a:t>
            </a:r>
            <a:r>
              <a:rPr lang="en-US" b="1" dirty="0">
                <a:solidFill>
                  <a:srgbClr val="FF0000"/>
                </a:solidFill>
              </a:rPr>
              <a:t>feature importance</a:t>
            </a:r>
            <a:r>
              <a:rPr lang="en-US" dirty="0"/>
              <a:t>)</a:t>
            </a:r>
          </a:p>
        </p:txBody>
      </p:sp>
      <p:sp>
        <p:nvSpPr>
          <p:cNvPr id="11" name="TextBox 10"/>
          <p:cNvSpPr txBox="1"/>
          <p:nvPr/>
        </p:nvSpPr>
        <p:spPr>
          <a:xfrm>
            <a:off x="1021278" y="4762005"/>
            <a:ext cx="4726379" cy="646331"/>
          </a:xfrm>
          <a:prstGeom prst="rect">
            <a:avLst/>
          </a:prstGeom>
          <a:noFill/>
        </p:spPr>
        <p:txBody>
          <a:bodyPr wrap="square" rtlCol="0">
            <a:spAutoFit/>
          </a:bodyPr>
          <a:lstStyle/>
          <a:p>
            <a:r>
              <a:rPr lang="en-US" dirty="0"/>
              <a:t>Feature redundancy: feature generation and feature selection</a:t>
            </a:r>
          </a:p>
        </p:txBody>
      </p:sp>
      <p:pic>
        <p:nvPicPr>
          <p:cNvPr id="8196" name="Picture 4" descr="8. Feature selection — Single-cel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0088" y="5140843"/>
            <a:ext cx="4374503" cy="1377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8145A0-849D-A82B-8DFB-E1DC067BC9F4}"/>
              </a:ext>
            </a:extLst>
          </p:cNvPr>
          <p:cNvSpPr>
            <a:spLocks noGrp="1"/>
          </p:cNvSpPr>
          <p:nvPr>
            <p:ph type="title"/>
          </p:nvPr>
        </p:nvSpPr>
        <p:spPr>
          <a:xfrm>
            <a:off x="677334" y="149933"/>
            <a:ext cx="8596668" cy="1320800"/>
          </a:xfrm>
        </p:spPr>
        <p:txBody>
          <a:bodyPr>
            <a:noAutofit/>
          </a:bodyPr>
          <a:lstStyle/>
          <a:p>
            <a:pPr rtl="0"/>
            <a:r>
              <a:rPr lang="en-US" sz="2800" b="1" dirty="0"/>
              <a:t>What Is AI?[Cont.]</a:t>
            </a:r>
            <a:br>
              <a:rPr lang="en-US" sz="2800" b="1" dirty="0"/>
            </a:br>
            <a:r>
              <a:rPr lang="en-US" sz="2000" b="1" dirty="0"/>
              <a:t>Machine learning</a:t>
            </a:r>
            <a:br>
              <a:rPr lang="en-US" sz="2000" b="1" dirty="0"/>
            </a:br>
            <a:r>
              <a:rPr lang="en-US" sz="2000" b="1" dirty="0"/>
              <a:t>Feature space</a:t>
            </a:r>
            <a:endParaRPr lang="fa-IR" sz="2000" b="1" dirty="0"/>
          </a:p>
        </p:txBody>
      </p:sp>
    </p:spTree>
    <p:extLst>
      <p:ext uri="{BB962C8B-B14F-4D97-AF65-F5344CB8AC3E}">
        <p14:creationId xmlns:p14="http://schemas.microsoft.com/office/powerpoint/2010/main" val="1003364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03922" y="360218"/>
            <a:ext cx="9720072" cy="733704"/>
          </a:xfrm>
        </p:spPr>
        <p:txBody>
          <a:bodyPr>
            <a:normAutofit fontScale="90000"/>
          </a:bodyPr>
          <a:lstStyle/>
          <a:p>
            <a:pPr rtl="0"/>
            <a:r>
              <a:rPr lang="en-US" sz="2800" b="1" cap="none" dirty="0"/>
              <a:t>What Is AI?[Cont.]</a:t>
            </a:r>
            <a:br>
              <a:rPr lang="en-US" sz="2800" b="1" cap="none" dirty="0"/>
            </a:br>
            <a:r>
              <a:rPr lang="en-US" sz="2200" b="1" dirty="0"/>
              <a:t>Machine learning</a:t>
            </a:r>
          </a:p>
        </p:txBody>
      </p:sp>
      <p:sp>
        <p:nvSpPr>
          <p:cNvPr id="3" name="Content Placeholder 2"/>
          <p:cNvSpPr>
            <a:spLocks noGrp="1"/>
          </p:cNvSpPr>
          <p:nvPr>
            <p:ph idx="1"/>
          </p:nvPr>
        </p:nvSpPr>
        <p:spPr>
          <a:xfrm>
            <a:off x="677334" y="1316412"/>
            <a:ext cx="8596668" cy="3880773"/>
          </a:xfrm>
        </p:spPr>
        <p:txBody>
          <a:bodyPr>
            <a:normAutofit/>
          </a:bodyPr>
          <a:lstStyle/>
          <a:p>
            <a:pPr algn="l" rtl="0">
              <a:buFont typeface="Wingdings" pitchFamily="2" charset="2"/>
              <a:buChar char="q"/>
            </a:pPr>
            <a:r>
              <a:rPr lang="en-US" sz="2000" dirty="0"/>
              <a:t>The purpose of machine learning?</a:t>
            </a:r>
          </a:p>
          <a:p>
            <a:pPr algn="l" rtl="0"/>
            <a:endParaRPr lang="en-US" sz="2000" dirty="0"/>
          </a:p>
          <a:p>
            <a:pPr algn="l" rtl="0"/>
            <a:endParaRPr lang="en-US" sz="2000" dirty="0"/>
          </a:p>
          <a:p>
            <a:pPr algn="l" rtl="0"/>
            <a:endParaRPr lang="en-US" sz="2000" dirty="0"/>
          </a:p>
          <a:p>
            <a:pPr algn="l" rtl="0"/>
            <a:endParaRPr lang="en-US" sz="2000" dirty="0"/>
          </a:p>
          <a:p>
            <a:pPr algn="l" rtl="0"/>
            <a:endParaRPr lang="en-US" sz="2000" dirty="0"/>
          </a:p>
          <a:p>
            <a:pPr algn="l" rtl="0"/>
            <a:endParaRPr lang="en-US" sz="2000" dirty="0"/>
          </a:p>
        </p:txBody>
      </p:sp>
      <p:sp>
        <p:nvSpPr>
          <p:cNvPr id="2" name="Slide Number Placeholder 1"/>
          <p:cNvSpPr>
            <a:spLocks noGrp="1"/>
          </p:cNvSpPr>
          <p:nvPr>
            <p:ph type="sldNum" sz="quarter" idx="12"/>
          </p:nvPr>
        </p:nvSpPr>
        <p:spPr/>
        <p:txBody>
          <a:bodyPr/>
          <a:lstStyle/>
          <a:p>
            <a:fld id="{B4AB5629-04B7-4BEA-8C71-9575FBB19B91}" type="slidenum">
              <a:rPr lang="en-US" smtClean="0"/>
              <a:t>9</a:t>
            </a:fld>
            <a:endParaRPr lang="en-US"/>
          </a:p>
        </p:txBody>
      </p:sp>
      <p:sp>
        <p:nvSpPr>
          <p:cNvPr id="4" name="AutoShape 2" descr="Visualizing How Different ML Models Operate in the Feature Space | by Andre  Ye | Towards Data Science"/>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3076" name="Picture 4" descr="Bayes Rule for 1-dimensional and N-dimensional feature spaces - Rh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4573" y="2137559"/>
            <a:ext cx="2232560" cy="167442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descr="Face Recognition with Python, Dlib, and Deep Learning | Don't Repeat  Yourself"/>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501" y="4651047"/>
            <a:ext cx="2308632" cy="112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94338" y="1909351"/>
            <a:ext cx="1640114" cy="369332"/>
          </a:xfrm>
          <a:prstGeom prst="rect">
            <a:avLst/>
          </a:prstGeom>
          <a:noFill/>
        </p:spPr>
        <p:txBody>
          <a:bodyPr wrap="square" rtlCol="1">
            <a:spAutoFit/>
          </a:bodyPr>
          <a:lstStyle/>
          <a:p>
            <a:r>
              <a:rPr lang="en-US" dirty="0"/>
              <a:t>Classification</a:t>
            </a:r>
            <a:endParaRPr lang="fa-IR" dirty="0"/>
          </a:p>
        </p:txBody>
      </p:sp>
      <p:sp>
        <p:nvSpPr>
          <p:cNvPr id="12" name="TextBox 11"/>
          <p:cNvSpPr txBox="1"/>
          <p:nvPr/>
        </p:nvSpPr>
        <p:spPr>
          <a:xfrm>
            <a:off x="2194338" y="4281715"/>
            <a:ext cx="1363002" cy="369332"/>
          </a:xfrm>
          <a:prstGeom prst="rect">
            <a:avLst/>
          </a:prstGeom>
          <a:noFill/>
        </p:spPr>
        <p:txBody>
          <a:bodyPr wrap="square" rtlCol="1">
            <a:spAutoFit/>
          </a:bodyPr>
          <a:lstStyle/>
          <a:p>
            <a:r>
              <a:rPr lang="en-US" dirty="0"/>
              <a:t>Detection</a:t>
            </a:r>
            <a:endParaRPr lang="fa-IR" dirty="0"/>
          </a:p>
        </p:txBody>
      </p:sp>
      <p:pic>
        <p:nvPicPr>
          <p:cNvPr id="3083" name="Picture 11" descr="Linear Regression in Machine learning - Javat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389" y="213755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75489" y="1888302"/>
            <a:ext cx="1320800" cy="369332"/>
          </a:xfrm>
          <a:prstGeom prst="rect">
            <a:avLst/>
          </a:prstGeom>
          <a:noFill/>
        </p:spPr>
        <p:txBody>
          <a:bodyPr wrap="square" rtlCol="1">
            <a:spAutoFit/>
          </a:bodyPr>
          <a:lstStyle/>
          <a:p>
            <a:r>
              <a:rPr lang="en-US" dirty="0"/>
              <a:t>Regression</a:t>
            </a:r>
            <a:endParaRPr lang="fa-IR" dirty="0"/>
          </a:p>
        </p:txBody>
      </p:sp>
      <p:sp>
        <p:nvSpPr>
          <p:cNvPr id="14" name="AutoShape 13" descr="System Identification – Automatic Control Laboratory | ETH Zurich"/>
          <p:cNvSpPr>
            <a:spLocks noChangeAspect="1" noChangeArrowheads="1"/>
          </p:cNvSpPr>
          <p:nvPr/>
        </p:nvSpPr>
        <p:spPr bwMode="auto">
          <a:xfrm>
            <a:off x="12276138"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3087" name="Picture 15" descr="Black box view of System Identification | Download Scientific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2530" y="5063444"/>
            <a:ext cx="3434939" cy="10207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83389" y="4281715"/>
            <a:ext cx="2194338" cy="369332"/>
          </a:xfrm>
          <a:prstGeom prst="rect">
            <a:avLst/>
          </a:prstGeom>
          <a:noFill/>
        </p:spPr>
        <p:txBody>
          <a:bodyPr wrap="square" rtlCol="1">
            <a:spAutoFit/>
          </a:bodyPr>
          <a:lstStyle/>
          <a:p>
            <a:r>
              <a:rPr lang="en-US" dirty="0"/>
              <a:t>System Identification</a:t>
            </a:r>
            <a:endParaRPr lang="fa-IR" dirty="0"/>
          </a:p>
        </p:txBody>
      </p:sp>
      <p:sp>
        <p:nvSpPr>
          <p:cNvPr id="17" name="TextBox 16"/>
          <p:cNvSpPr txBox="1"/>
          <p:nvPr/>
        </p:nvSpPr>
        <p:spPr>
          <a:xfrm>
            <a:off x="8418848" y="2141519"/>
            <a:ext cx="1883101" cy="369332"/>
          </a:xfrm>
          <a:prstGeom prst="rect">
            <a:avLst/>
          </a:prstGeom>
          <a:noFill/>
        </p:spPr>
        <p:txBody>
          <a:bodyPr wrap="square" rtlCol="1">
            <a:spAutoFit/>
          </a:bodyPr>
          <a:lstStyle/>
          <a:p>
            <a:r>
              <a:rPr lang="en-US" dirty="0"/>
              <a:t>Prediction</a:t>
            </a:r>
            <a:endParaRPr lang="fa-IR" dirty="0"/>
          </a:p>
        </p:txBody>
      </p:sp>
      <p:sp>
        <p:nvSpPr>
          <p:cNvPr id="18" name="TextBox 17"/>
          <p:cNvSpPr txBox="1"/>
          <p:nvPr/>
        </p:nvSpPr>
        <p:spPr>
          <a:xfrm>
            <a:off x="8636000" y="4281715"/>
            <a:ext cx="1593316" cy="369332"/>
          </a:xfrm>
          <a:prstGeom prst="rect">
            <a:avLst/>
          </a:prstGeom>
          <a:noFill/>
        </p:spPr>
        <p:txBody>
          <a:bodyPr wrap="square" rtlCol="1">
            <a:spAutoFit/>
          </a:bodyPr>
          <a:lstStyle/>
          <a:p>
            <a:r>
              <a:rPr lang="en-US" dirty="0"/>
              <a:t>Segmentation</a:t>
            </a:r>
            <a:endParaRPr lang="fa-IR" dirty="0"/>
          </a:p>
        </p:txBody>
      </p:sp>
      <p:pic>
        <p:nvPicPr>
          <p:cNvPr id="3089" name="Picture 17" descr="Brain Tumor Segmentation | Papers With Co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2783" y="4654552"/>
            <a:ext cx="1389918" cy="1389918"/>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19" descr="How an AI trained to read scientific papers could predict future discoveries"/>
          <p:cNvSpPr>
            <a:spLocks noChangeAspect="1" noChangeArrowheads="1"/>
          </p:cNvSpPr>
          <p:nvPr/>
        </p:nvSpPr>
        <p:spPr bwMode="auto">
          <a:xfrm>
            <a:off x="12428538"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20" name="AutoShape 21" descr="How Artificial Intelligence is Transforming Market Research | GEP"/>
          <p:cNvSpPr>
            <a:spLocks noChangeAspect="1" noChangeArrowheads="1"/>
          </p:cNvSpPr>
          <p:nvPr/>
        </p:nvSpPr>
        <p:spPr bwMode="auto">
          <a:xfrm>
            <a:off x="12580938"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0073" y="2554621"/>
            <a:ext cx="1782628" cy="1404357"/>
          </a:xfrm>
          <a:prstGeom prst="rect">
            <a:avLst/>
          </a:prstGeom>
        </p:spPr>
      </p:pic>
    </p:spTree>
    <p:extLst>
      <p:ext uri="{BB962C8B-B14F-4D97-AF65-F5344CB8AC3E}">
        <p14:creationId xmlns:p14="http://schemas.microsoft.com/office/powerpoint/2010/main" val="185822190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12768</TotalTime>
  <Words>3142</Words>
  <Application>Microsoft Office PowerPoint</Application>
  <PresentationFormat>Widescreen</PresentationFormat>
  <Paragraphs>396</Paragraphs>
  <Slides>54</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B Nazanin</vt:lpstr>
      <vt:lpstr>Calibri</vt:lpstr>
      <vt:lpstr>Courier New</vt:lpstr>
      <vt:lpstr>Inter</vt:lpstr>
      <vt:lpstr>Times New Roman</vt:lpstr>
      <vt:lpstr>Trebuchet MS</vt:lpstr>
      <vt:lpstr>Wingdings</vt:lpstr>
      <vt:lpstr>Wingdings 3</vt:lpstr>
      <vt:lpstr>Facet</vt:lpstr>
      <vt:lpstr>Artificial Intelligence (AI) in medicine Terms, definitions, Applications, Challenges, and Future perspective</vt:lpstr>
      <vt:lpstr>Common applications of AI in medicine</vt:lpstr>
      <vt:lpstr>Common applications of AI in medicine</vt:lpstr>
      <vt:lpstr>What Is Artificial intelligence (AI)?</vt:lpstr>
      <vt:lpstr>What Is Artificial intelligence (AI)?</vt:lpstr>
      <vt:lpstr>What Is AI?[Cont.] Machine learning</vt:lpstr>
      <vt:lpstr>What Is AI?[Cont.] Machine learning Feature space</vt:lpstr>
      <vt:lpstr>What Is AI?[Cont.] Machine learning Feature space</vt:lpstr>
      <vt:lpstr>What Is AI?[Cont.] Machine learning</vt:lpstr>
      <vt:lpstr>Most famous algorithm in machine learning</vt:lpstr>
      <vt:lpstr>What Is AI?[Cont.] Machine learning</vt:lpstr>
      <vt:lpstr>Examples of ML algorithms Support vector machines (SVM)</vt:lpstr>
      <vt:lpstr>Examples of ML algorithms K-nearest neighbors(KNN)</vt:lpstr>
      <vt:lpstr>Examples of AI models Biologically inspired techniques Genetic algorithm</vt:lpstr>
      <vt:lpstr>PowerPoint Presentation</vt:lpstr>
      <vt:lpstr>Lab-on-a chip (LOC)</vt:lpstr>
      <vt:lpstr>Wearable technologies</vt:lpstr>
      <vt:lpstr>Internet of medical things (IOmT)</vt:lpstr>
      <vt:lpstr>PowerPoint Presentation</vt:lpstr>
      <vt:lpstr>Alzheimer’s Disease </vt:lpstr>
      <vt:lpstr>AI researches in Parkinson’s disease</vt:lpstr>
      <vt:lpstr>AI researches in Parkinson’s disease</vt:lpstr>
      <vt:lpstr>AI researches in Parkinson’s disease Gait analysis</vt:lpstr>
      <vt:lpstr>AI in electronic health records </vt:lpstr>
      <vt:lpstr>AI in electronic health records</vt:lpstr>
      <vt:lpstr>AI in nursing</vt:lpstr>
      <vt:lpstr>AI in nursing</vt:lpstr>
      <vt:lpstr>AI in nursing</vt:lpstr>
      <vt:lpstr>AI researches in emotion perception/recognition</vt:lpstr>
      <vt:lpstr>AI research in urinary tract infection (UTI) diseases</vt:lpstr>
      <vt:lpstr>AI in traditional medicine</vt:lpstr>
      <vt:lpstr>AI is the future of surgery</vt:lpstr>
      <vt:lpstr>AI is the future of surgery [Cont.] Microsure’s MUS : A device for Lymphedema treatment </vt:lpstr>
      <vt:lpstr>AI is the future of surgery [Cont.] Microsure’s MUS : A device for Lymphedema treatment </vt:lpstr>
      <vt:lpstr>AI in cancer treatments BioTrace: real-time monitoring and control system for thermal ablation</vt:lpstr>
      <vt:lpstr>AI in cancer tumor treatments BioTrace: real-time monitoring and control system for thermal ablation</vt:lpstr>
      <vt:lpstr>AI in skin cancer diagnosis</vt:lpstr>
      <vt:lpstr>AI in skin cancer diagnosis [Cont.]</vt:lpstr>
      <vt:lpstr>Cardiovascular disease prediction using eye images</vt:lpstr>
      <vt:lpstr>Applications of AI In Dentistry</vt:lpstr>
      <vt:lpstr> Imaging modality fusion (Registration)</vt:lpstr>
      <vt:lpstr>Imaging modality fusion (Registration)</vt:lpstr>
      <vt:lpstr>Future of AI in medicine</vt:lpstr>
      <vt:lpstr>Future MRI scanners</vt:lpstr>
      <vt:lpstr>Future of medicine with AI  Future of diagnosis</vt:lpstr>
      <vt:lpstr>Future of medicine with AI Patient’s at home monitoring</vt:lpstr>
      <vt:lpstr>Future of medicine with AI AI-powered surgery</vt:lpstr>
      <vt:lpstr>Future of medicine with AI Virtual Health Assistants </vt:lpstr>
      <vt:lpstr>Challenges of AI in medicine (Data-related issues)</vt:lpstr>
      <vt:lpstr>Challenges of AI in medicine (Technical Limitations)</vt:lpstr>
      <vt:lpstr>Challenges of AI in medicine (Ethical and Societal Challenges)</vt:lpstr>
      <vt:lpstr>Challenges of AI in medicine (Security Risks)</vt:lpstr>
      <vt:lpstr>Challenges of AI in medicine (Public Perception and Trust)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in medicine Terms, definitions, Applications, Challenges, and Future perspective</dc:title>
  <dc:creator>Lenovo</dc:creator>
  <cp:lastModifiedBy>Lenovo</cp:lastModifiedBy>
  <cp:revision>63</cp:revision>
  <dcterms:created xsi:type="dcterms:W3CDTF">2025-02-20T17:56:15Z</dcterms:created>
  <dcterms:modified xsi:type="dcterms:W3CDTF">2025-03-08T18:12:07Z</dcterms:modified>
</cp:coreProperties>
</file>