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61"/>
  </p:notesMasterIdLst>
  <p:sldIdLst>
    <p:sldId id="278" r:id="rId6"/>
    <p:sldId id="295" r:id="rId7"/>
    <p:sldId id="291" r:id="rId8"/>
    <p:sldId id="292" r:id="rId9"/>
    <p:sldId id="303" r:id="rId10"/>
    <p:sldId id="321" r:id="rId11"/>
    <p:sldId id="302" r:id="rId12"/>
    <p:sldId id="304" r:id="rId13"/>
    <p:sldId id="306" r:id="rId14"/>
    <p:sldId id="305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69" r:id="rId27"/>
    <p:sldId id="370" r:id="rId28"/>
    <p:sldId id="339" r:id="rId29"/>
    <p:sldId id="340" r:id="rId30"/>
    <p:sldId id="341" r:id="rId31"/>
    <p:sldId id="342" r:id="rId32"/>
    <p:sldId id="343" r:id="rId33"/>
    <p:sldId id="344" r:id="rId34"/>
    <p:sldId id="345" r:id="rId35"/>
    <p:sldId id="346" r:id="rId36"/>
    <p:sldId id="347" r:id="rId37"/>
    <p:sldId id="348" r:id="rId38"/>
    <p:sldId id="350" r:id="rId39"/>
    <p:sldId id="308" r:id="rId40"/>
    <p:sldId id="353" r:id="rId41"/>
    <p:sldId id="354" r:id="rId42"/>
    <p:sldId id="355" r:id="rId43"/>
    <p:sldId id="356" r:id="rId44"/>
    <p:sldId id="357" r:id="rId45"/>
    <p:sldId id="358" r:id="rId46"/>
    <p:sldId id="360" r:id="rId47"/>
    <p:sldId id="361" r:id="rId48"/>
    <p:sldId id="362" r:id="rId49"/>
    <p:sldId id="363" r:id="rId50"/>
    <p:sldId id="364" r:id="rId51"/>
    <p:sldId id="365" r:id="rId52"/>
    <p:sldId id="366" r:id="rId53"/>
    <p:sldId id="367" r:id="rId54"/>
    <p:sldId id="310" r:id="rId55"/>
    <p:sldId id="309" r:id="rId56"/>
    <p:sldId id="307" r:id="rId57"/>
    <p:sldId id="368" r:id="rId58"/>
    <p:sldId id="371" r:id="rId59"/>
    <p:sldId id="323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CC0099"/>
    <a:srgbClr val="FF9900"/>
    <a:srgbClr val="FFFCFB"/>
    <a:srgbClr val="FFFFFF"/>
    <a:srgbClr val="993366"/>
    <a:srgbClr val="FF7C80"/>
    <a:srgbClr val="C9FFDF"/>
    <a:srgbClr val="CCCC00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DED31-05FC-449F-AE61-9E0A38DDD583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1D74-9BD6-4BB9-9332-464C40275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7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8BDFE4-2678-425D-9223-451A219E03E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6459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D17C8-6219-41C9-AD73-196A43E1F57A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3B277D-E0CE-43BB-8CC7-4AF73F4EB264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88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3688C-4714-44AD-AEBE-B7C4AB035AE9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40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D0D80B-AA44-4FC2-B66E-4B4CD2A1DF17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310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7AF357-422F-467A-A419-A78BE7FE1424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40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C9CAF3-53B1-4D83-8A13-A5B8FF8B825F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764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E96AA2-E450-4602-BA25-FD1EAF44B85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01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C7F21D-3251-4EE3-A236-418681BC86FC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48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FDB0F-3F9F-4A33-9F48-2B39E3066FED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2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172064-3FD7-44D1-82AA-C92EE7E4488A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64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AC6038-9BF8-4C85-B3F6-676C4986A9B5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54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953396-6473-43B2-82C7-9DC74CB8D1F3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1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8EDDA3-EE61-40E2-93A8-6F15D28B83D5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901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a-IR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E29644-DC3B-4A59-802D-1CB9E568F87E}" type="slidenum">
              <a:rPr kumimoji="0" lang="fa-I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fa-IR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01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91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4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6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96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24386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32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67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291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390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0073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73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5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11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235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063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690D52-E1FB-490D-9C91-4CAFDEC07E97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006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C2C946-1524-4F7C-A55F-02307C0F714F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26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2AC94-FF5C-4E42-9AA3-BFAEAFDE2205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290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243DAF-8C79-4894-8B0F-D56934AAA7D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220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8CB13A-E4BD-42AC-9E88-AF40D21B8288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41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349C98-315C-469C-9317-B1A140FBA65B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147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355AC-5933-464A-82E3-DB34959B269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3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271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37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1CDC8F-4428-4ED5-A4E5-363A2CD4EF33}" type="slidenum">
              <a:rPr lang="ar-SA" altLang="en-US" smtClean="0">
                <a:solidFill>
                  <a:srgbClr val="637052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637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96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BE4674-A3D3-48A1-9229-921FC91D4F77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201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8C491-2FB0-4C8A-9EC0-EBDE2F5102E6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78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3B3304-ADD4-42E7-B019-BACE34B5F89F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4734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690D52-E1FB-490D-9C91-4CAFDEC07E97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415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3C2C946-1524-4F7C-A55F-02307C0F714F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77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52AC94-FF5C-4E42-9AA3-BFAEAFDE2205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0859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B243DAF-8C79-4894-8B0F-D56934AAA7D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6483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58CB13A-E4BD-42AC-9E88-AF40D21B8288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650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A349C98-315C-469C-9317-B1A140FBA65B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16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86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355AC-5933-464A-82E3-DB34959B269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525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37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1CDC8F-4428-4ED5-A4E5-363A2CD4EF33}" type="slidenum">
              <a:rPr lang="ar-SA" altLang="en-US" smtClean="0">
                <a:solidFill>
                  <a:srgbClr val="637052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6370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089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DBE4674-A3D3-48A1-9229-921FC91D4F77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293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18C491-2FB0-4C8A-9EC0-EBDE2F5102E6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41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93B3304-ADD4-42E7-B019-BACE34B5F89F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5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2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D9DA3E9-1EE0-420F-A115-3A222FAF0922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896AA7-ACBA-4810-A88A-C559135BE00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7092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558D9D8-94EC-4A8A-A235-0BC22A2027E2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F80F71-72E3-4249-B69C-434D0F3479F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269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/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82869B-7AB0-4C10-BE53-FD05E9D74C70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2F3BC1-15EA-4577-97D4-7F42B4AD2319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875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A2D5906-5EDE-4768-8EBF-6A77A8543FED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0DE1B-8847-446E-B839-6F28586585CA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8561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045CDF4-E9C6-4819-B20C-E0E09AC9D665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C644B-D3F9-41E0-BDD4-F4C9B196CE2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8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6505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FD9A3E4-DAEC-42A0-8408-A57CD41AD20E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C1044E-91DB-430A-A976-91BEA9954960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4453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D182473-DAF9-415E-9469-FFC00A8E2E69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2B2B60-D2FE-4A26-93A6-A965777F397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8339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8A150F-E441-4206-B0D3-778DA7ECEE86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D85276-8054-4C71-95FB-D2ABEDE473EB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5558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8386233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/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2349749-0186-4FE3-A9A8-6ED559DEE67D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0524B-87E3-4132-A3D9-B9425FBE9FFF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037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DBF3C4F-96A9-4B18-B695-486D85ECBDEB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E6A64A-B750-4AEA-9550-4B806EB0BF95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15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5400000" flipV="1">
            <a:off x="10058400" y="5873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2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65C2581-328A-4864-A6B9-E202E3A2007C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700E32-AF79-4502-89D6-C33FA02EE478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44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2"/>
            <a:ext cx="1097280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972800" y="320676"/>
            <a:ext cx="736600" cy="365125"/>
          </a:xfrm>
        </p:spPr>
        <p:txBody>
          <a:bodyPr/>
          <a:lstStyle>
            <a:lvl1pPr algn="r" defTabSz="914400" eaLnBrk="0" hangingPunct="0">
              <a:defRPr sz="1200" b="1">
                <a:solidFill>
                  <a:srgbClr val="8C9BA3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5523E6-986E-4C0E-B763-B5CA2EC7D3CC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26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4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04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2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C402E1-7E33-4EE8-93AD-B114B617F8C2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A1AE34-FD20-4E29-B621-71671517854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97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2/26/2025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2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ACC8FC-93E7-4718-8738-C40D1EFAA08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3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EACC8FC-93E7-4718-8738-C40D1EFAA082}" type="slidenum">
              <a:rPr lang="ar-SA" altLang="en-US" smtClean="0"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1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467" y="585788"/>
            <a:ext cx="971973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24467" y="2286001"/>
            <a:ext cx="971973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467" y="6470650"/>
            <a:ext cx="21547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5BD1E1A-9B64-4A23-9D5D-15A09AEB4313}" type="datetimeFigureOut">
              <a:rPr lang="en-US" smtClean="0"/>
              <a:pPr>
                <a:defRPr/>
              </a:pPr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3" y="6470650"/>
            <a:ext cx="5901267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prstClr val="black">
                    <a:lumMod val="95000"/>
                    <a:lumOff val="5000"/>
                  </a:prst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650"/>
            <a:ext cx="973667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 eaLnBrk="1" hangingPunct="1">
              <a:defRPr sz="1000">
                <a:solidFill>
                  <a:srgbClr val="0D0D0D"/>
                </a:solidFill>
                <a:latin typeface="Tw Cen MT Condensed" panose="020B06060201040202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47406F-521B-4518-9FD8-5AC62A3C620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8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50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5900"/>
            <a:ext cx="76581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3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فرایند برنامه‌ریزی استراتژیک</a:t>
            </a:r>
            <a:endParaRPr lang="en-US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94692" y="1995203"/>
            <a:ext cx="9660987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rtl="1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ar-SA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کجا </a:t>
            </a:r>
            <a:r>
              <a:rPr lang="ar-SA" sz="2200" dirty="0">
                <a:solidFill>
                  <a:srgbClr val="00B050"/>
                </a:solidFill>
                <a:cs typeface="B Titr" panose="00000700000000000000" pitchFamily="2" charset="-78"/>
              </a:rPr>
              <a:t>هستیم؟ </a:t>
            </a:r>
          </a:p>
          <a:p>
            <a:pPr lvl="0" algn="just" rtl="1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ar-SA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می‌خواهیم </a:t>
            </a:r>
            <a:r>
              <a:rPr lang="ar-SA" sz="2200" dirty="0">
                <a:solidFill>
                  <a:srgbClr val="00B050"/>
                </a:solidFill>
                <a:cs typeface="B Titr" panose="00000700000000000000" pitchFamily="2" charset="-78"/>
              </a:rPr>
              <a:t>کجا باشیم؟ </a:t>
            </a:r>
          </a:p>
          <a:p>
            <a:pPr lvl="0" algn="just" rtl="1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ar-SA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چگونه </a:t>
            </a:r>
            <a:r>
              <a:rPr lang="ar-SA" sz="2200" dirty="0">
                <a:solidFill>
                  <a:srgbClr val="00B050"/>
                </a:solidFill>
                <a:cs typeface="B Titr" panose="00000700000000000000" pitchFamily="2" charset="-78"/>
              </a:rPr>
              <a:t>به آنجا برسیم؟ </a:t>
            </a:r>
          </a:p>
          <a:p>
            <a:pPr lvl="0" algn="just" rtl="1">
              <a:lnSpc>
                <a:spcPct val="150000"/>
              </a:lnSpc>
              <a:spcAft>
                <a:spcPts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ar-SA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چگونه </a:t>
            </a:r>
            <a:r>
              <a:rPr lang="ar-SA" sz="2200" dirty="0">
                <a:solidFill>
                  <a:srgbClr val="00B050"/>
                </a:solidFill>
                <a:cs typeface="B Titr" panose="00000700000000000000" pitchFamily="2" charset="-78"/>
              </a:rPr>
              <a:t>بدانیم به آنجا رسیدیم</a:t>
            </a:r>
            <a:r>
              <a:rPr lang="ar-SA" sz="2200" dirty="0" smtClean="0">
                <a:solidFill>
                  <a:srgbClr val="00B050"/>
                </a:solidFill>
                <a:cs typeface="B Titr" panose="00000700000000000000" pitchFamily="2" charset="-78"/>
              </a:rPr>
              <a:t>؟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marR="0" lvl="0" algn="just" defTabSz="914400" rtl="1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E48312"/>
              </a:buClr>
              <a:buSzPct val="100000"/>
              <a:buFont typeface="Wingdings" panose="05000000000000000000" pitchFamily="2" charset="2"/>
              <a:buChar char="q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/>
              <a:ea typeface="+mn-ea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542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3200" dirty="0">
                <a:solidFill>
                  <a:srgbClr val="336699"/>
                </a:solidFill>
                <a:ea typeface="+mn-ea"/>
                <a:cs typeface="B Titr" panose="00000700000000000000" pitchFamily="2" charset="-78"/>
              </a:rPr>
              <a:t>در تدوين ماموریت </a:t>
            </a:r>
            <a:r>
              <a:rPr lang="fa-IR" sz="3200" dirty="0" smtClean="0">
                <a:solidFill>
                  <a:srgbClr val="336699"/>
                </a:solidFill>
                <a:ea typeface="+mn-ea"/>
                <a:cs typeface="B Titr" panose="00000700000000000000" pitchFamily="2" charset="-78"/>
              </a:rPr>
              <a:t>سازمان بايد </a:t>
            </a:r>
            <a:r>
              <a:rPr lang="fa-IR" sz="3200" dirty="0">
                <a:solidFill>
                  <a:srgbClr val="336699"/>
                </a:solidFill>
                <a:ea typeface="+mn-ea"/>
                <a:cs typeface="B Titr" panose="00000700000000000000" pitchFamily="2" charset="-78"/>
              </a:rPr>
              <a:t>به چهار سؤال مهم زير پاسخ داد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1- </a:t>
            </a:r>
            <a:r>
              <a:rPr lang="ar-SA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چرا</a:t>
            </a:r>
            <a:r>
              <a:rPr lang="ar-SA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(برای پاسخ به چه نیازی) </a:t>
            </a:r>
            <a:r>
              <a:rPr lang="ar-SA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اين سازمان به وجود آمده است؟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 (برای پاسخ به این نیاز) </a:t>
            </a:r>
            <a:r>
              <a:rPr lang="fa-I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چه</a:t>
            </a: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وظيفه يا وظايفي سازمان دارد كه بايد به انجام رساند؟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 سازمان </a:t>
            </a:r>
            <a:r>
              <a:rPr lang="fa-I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چگونه</a:t>
            </a: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اين وظايف را انجام مي­دهد؟</a:t>
            </a:r>
            <a:endParaRPr lang="en-US" sz="1800" dirty="0">
              <a:solidFill>
                <a:srgbClr val="000000">
                  <a:lumMod val="75000"/>
                  <a:lumOff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just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 براي </a:t>
            </a:r>
            <a:r>
              <a:rPr lang="fa-IR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چه كساني (ذینفعان) </a:t>
            </a:r>
            <a:r>
              <a:rPr lang="fa-IR" sz="1800" dirty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اين وظايف را به عمل </a:t>
            </a:r>
            <a:r>
              <a:rPr lang="fa-IR" sz="1800" dirty="0" smtClean="0">
                <a:solidFill>
                  <a:srgbClr val="000000">
                    <a:lumMod val="75000"/>
                    <a:lumOff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مي­آورد؟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4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تبيين، اصلاح و بازبيني رسالت سازمان</a:t>
            </a:r>
            <a:endParaRPr lang="en-US" sz="2000" dirty="0">
              <a:solidFill>
                <a:srgbClr val="336699"/>
              </a:solidFill>
              <a:ea typeface="+mn-ea"/>
              <a:cs typeface="B Titr" panose="000007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916070"/>
            <a:ext cx="10058401" cy="4023360"/>
          </a:xfrm>
        </p:spPr>
        <p:txBody>
          <a:bodyPr/>
          <a:lstStyle/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1- شناسايي اهداف مؤسسان اوّليه سازمان</a:t>
            </a:r>
            <a:endParaRPr lang="en-US" sz="2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 توجه به قانون تشکيل سازمان و برنامه­های توسعه پنج ساله کشور</a:t>
            </a:r>
            <a:endParaRPr lang="en-US" sz="2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 تعيين نيازهاي فعلي و مشكلات اصلي سازمان</a:t>
            </a:r>
            <a:endParaRPr lang="en-US" sz="2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5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 بازبيني و اصلاح رسالت فعلي سازمان و تعيين رسالت جديد متناسب با شرايط جديد</a:t>
            </a:r>
            <a:endParaRPr lang="en-US" sz="25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/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50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A939-3894-457A-85D6-02482811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06" y="978695"/>
            <a:ext cx="8815388" cy="561975"/>
          </a:xfr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تبيين، اصلاح و بازبيني رسالت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F4AF-A3DF-40B8-9144-980342F8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306" y="2226469"/>
            <a:ext cx="8815388" cy="3652838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  <a:extLst/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چرا سازمان تشكيل شده است؟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براساس چه اصلي، چه قانوني و حكم كدام مرجع سازمان تأسيس شده است؟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چه خدماتي را بايستي به گروه­هاي هدف خود ارائه نمايد؟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وجه تمايز و جدايي اين سازمان با ساير سازمان­هاي ديگر در چيست؟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در چه حوزه­اي فعاليت مي­نمايد؟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>
              <a:lnSpc>
                <a:spcPct val="150000"/>
              </a:lnSpc>
              <a:defRPr/>
            </a:pPr>
            <a:r>
              <a:rPr lang="ar-S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علت وجودي سازمان چيست و هدف از تأسيس سازمان كدام است؟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1CC04-4E89-4C58-8B6D-36202DC2299B}"/>
              </a:ext>
            </a:extLst>
          </p:cNvPr>
          <p:cNvSpPr txBox="1">
            <a:spLocks/>
          </p:cNvSpPr>
          <p:nvPr/>
        </p:nvSpPr>
        <p:spPr>
          <a:xfrm>
            <a:off x="1687514" y="1601789"/>
            <a:ext cx="8816975" cy="561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1- شناسايي اهداف مؤسسان اوّليه سازمان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32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A939-3894-457A-85D6-02482811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06" y="978695"/>
            <a:ext cx="8815388" cy="561975"/>
          </a:xfr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تبيين، اصلاح و بازبيني رسالت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F4AF-A3DF-40B8-9144-980342F8E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88307" y="2226469"/>
            <a:ext cx="4350544" cy="3652838"/>
          </a:xfr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  <a:extLst/>
        </p:spPr>
        <p:txBody>
          <a:bodyPr anchor="ctr">
            <a:normAutofit fontScale="700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قانون تشكيل وزارت بهداشت، درمان و آموزش پزشكي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مصوبات هيات وزيران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منشور رياست محترم جمهور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تعهدات وزير محترم بهداشت، درمان و آموزش پزشكي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قانون تشكيل هيات امنا دانشگاهها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ساير مستندات قانوني ديگر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70000"/>
              </a:lnSpc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مصوبات شوراي عالي انقلاب فرهنگي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BB1A2E-3F85-4058-ACAB-D0E6CE227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5112" y="2226469"/>
            <a:ext cx="4118582" cy="3652838"/>
          </a:xfrm>
          <a:solidFill>
            <a:schemeClr val="accent5">
              <a:lumMod val="20000"/>
              <a:lumOff val="80000"/>
            </a:schemeClr>
          </a:solidFill>
          <a:effectLst>
            <a:softEdge rad="317500"/>
          </a:effectLst>
          <a:extLst/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defRPr/>
            </a:pPr>
            <a:r>
              <a:rPr lang="fa-I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يکی از مستندات مناسب برای احصاء رسالت سازمان توجه به قوانين تأسيس يا تشکيل سازمان است. مرور اين قوانين به روشن شدن ابعاد رسالت سازمان کمک می­نمايد. گاهی ضرورت دارد که رسالت يا مأموريت­های سازمان مرکزی مورد توجه قرار گيرد. برنامه­های توسعه­ای کشور نيز می­توانند در تکميل بيانيه رسالت سازمان مؤثر واقع شوند. همچنين موصوبات احتمالی هيأت وزيران، شورای عالی انقلاب فرهنگی، و ... مفيد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فايده خواهند بود.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1CC04-4E89-4C58-8B6D-36202DC2299B}"/>
              </a:ext>
            </a:extLst>
          </p:cNvPr>
          <p:cNvSpPr txBox="1">
            <a:spLocks/>
          </p:cNvSpPr>
          <p:nvPr/>
        </p:nvSpPr>
        <p:spPr>
          <a:xfrm>
            <a:off x="1687514" y="1601789"/>
            <a:ext cx="8816975" cy="561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2- توجه به قانون تشکيل سازمان و برنامه­های توسعه پنج ساله کشور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381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A939-3894-457A-85D6-02482811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06" y="978695"/>
            <a:ext cx="8815388" cy="561975"/>
          </a:xfr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تبيين، اصلاح و بازبيني رسالت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F4AF-A3DF-40B8-9144-980342F8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306" y="2226469"/>
            <a:ext cx="8815388" cy="3652838"/>
          </a:xfrm>
          <a:solidFill>
            <a:schemeClr val="accent2">
              <a:lumMod val="20000"/>
              <a:lumOff val="80000"/>
            </a:schemeClr>
          </a:solidFill>
          <a:effectLst>
            <a:softEdge rad="317500"/>
          </a:effectLst>
          <a:extLst/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چه تفاوتي بين نيازهاي فعلي بيماران با اهداف اوّليه سازمان براي اين گروه وجود دارد؟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نيازها يا مشكلات اصلي سازمان در حال حاضركدامند؟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زمينه تأمين نيازها، كدام اهداف سازمان نسبت به سه سال گذشته تفاوت نموده است؟ آيا اهدافي وجود دارد كه احتمال دارد در سه سال آينده </a:t>
            </a:r>
            <a:r>
              <a:rPr lang="ar-SA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تغيير نمايد؟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1CC04-4E89-4C58-8B6D-36202DC2299B}"/>
              </a:ext>
            </a:extLst>
          </p:cNvPr>
          <p:cNvSpPr txBox="1">
            <a:spLocks/>
          </p:cNvSpPr>
          <p:nvPr/>
        </p:nvSpPr>
        <p:spPr>
          <a:xfrm>
            <a:off x="1687514" y="1601789"/>
            <a:ext cx="8816975" cy="561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3- تعيين نيازهاي فعلي و مشكلات اصلي سازمان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332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A939-3894-457A-85D6-024828114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06" y="978695"/>
            <a:ext cx="8815388" cy="561975"/>
          </a:xfrm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تبيين، اصلاح و بازبيني رسالت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8F4AF-A3DF-40B8-9144-980342F8E5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306" y="2226469"/>
            <a:ext cx="8815388" cy="3652838"/>
          </a:xfrm>
          <a:solidFill>
            <a:schemeClr val="bg1">
              <a:lumMod val="85000"/>
            </a:schemeClr>
          </a:solidFill>
          <a:effectLst>
            <a:softEdge rad="317500"/>
          </a:effectLst>
          <a:extLst/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آيا رسالت سازمان بر اساس مصوبه­هاي قانوني وضع شده است؟</a:t>
            </a:r>
            <a:endParaRPr lang="en-US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آيا اهداف برنامه­هاي سازمان متناسب با رسالت سازمان است؟</a:t>
            </a:r>
            <a:endParaRPr lang="en-US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آيا رسالت سازمان براي كاركنان، مشتريان به راحتي قابل­فهم و درك است؟</a:t>
            </a:r>
            <a:endParaRPr lang="en-US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ar-SA" sz="25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چقدر اختيار تدوين قوانين و مقررات را دارا است؟</a:t>
            </a:r>
            <a:endParaRPr lang="en-US" sz="25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B1CC04-4E89-4C58-8B6D-36202DC2299B}"/>
              </a:ext>
            </a:extLst>
          </p:cNvPr>
          <p:cNvSpPr txBox="1">
            <a:spLocks/>
          </p:cNvSpPr>
          <p:nvPr/>
        </p:nvSpPr>
        <p:spPr>
          <a:xfrm>
            <a:off x="1687514" y="1601789"/>
            <a:ext cx="8816975" cy="5619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4- بازبيني و اصلاح رسالت فعلي سازمان و تعيين رسالت جديد متناسب با شرايط جديد</a:t>
            </a:r>
            <a:endParaRPr lang="en-US" sz="3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668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دورنما (</a:t>
            </a:r>
            <a:r>
              <a:rPr lang="en-US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Vision</a:t>
            </a:r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)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025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آینده‌ای </a:t>
            </a:r>
            <a:r>
              <a:rPr lang="fa-IR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 كه مديريت سازمان، آن را نهايتي براي آن سازمان مي­داند. </a:t>
            </a:r>
            <a:endParaRPr lang="fa-IR" sz="2025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just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025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دورنما </a:t>
            </a:r>
            <a:r>
              <a:rPr lang="fa-IR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واقع نمايانگر اين است كه سازمان چه مي­خواهد </a:t>
            </a:r>
            <a:r>
              <a:rPr lang="ar-SA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بشود</a:t>
            </a:r>
            <a:r>
              <a:rPr lang="en-US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دورنما بيانگر آن است كه شما چه باور و آرزويي براي آينده سازمان خود داريد</a:t>
            </a:r>
            <a:r>
              <a:rPr lang="en-US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</a:p>
          <a:p>
            <a:pPr lvl="0" algn="just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دورنما جنبه الهام­بخشی دارد، نوعي قول و آرزو براي آينده </a:t>
            </a:r>
            <a:r>
              <a:rPr lang="fa-IR" sz="2025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است.</a:t>
            </a:r>
          </a:p>
          <a:p>
            <a:pPr lvl="0" algn="just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2025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چالشي است و در آينده طولاني­مدت قرار </a:t>
            </a:r>
            <a:r>
              <a:rPr lang="ar-SA" sz="2025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 تحقق يابد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ابعاد مختلف بيانيه دورنمای سازمان</a:t>
            </a:r>
            <a:endParaRPr lang="en-US" sz="5400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933657"/>
            <a:ext cx="10058401" cy="4023360"/>
          </a:xfrm>
        </p:spPr>
        <p:txBody>
          <a:bodyPr>
            <a:normAutofit fontScale="92500" lnSpcReduction="10000"/>
          </a:bodyPr>
          <a:lstStyle/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در آينده دنبال چه چيزي خواهد بود و چه تصميماتي در اين مورد دارد؟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تمايل دارد با چه تصويري براي مردم، كاركنان سازمان و گروه­هاي ذي­نفع شناخته شود؟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چگونه كيفيت زندگي افراد تحت پوشش را ارتقاء مي­دهد؟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آينده مطلوب را چگونه توصيف مي­كند؟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چه كمك­هايي در آينده مي­تواند به سازمان صورت گيرد؟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بزرگترين فرصت براي سازمان در آينده چه خواهد بود؟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r" rtl="1">
              <a:lnSpc>
                <a:spcPct val="15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ar-SA" sz="195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 براي رقابت در آينده بايستي داراي چه ويژگي­هايي باشد؟</a:t>
            </a:r>
            <a:endParaRPr lang="en-US" sz="19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q"/>
            </a:pP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فرآيند تدوين بيانيه دورنما</a:t>
            </a:r>
            <a:endParaRPr lang="en-US" sz="3600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1- پاسخگوي اوّليه به صورت انفرادي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2- تبادل نظر كليه اعضاي تيم در مورد هر سؤال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3- بحث در مورد پاسخ­ها و رسيدن به اجماع نظر در مورد هر پاسخ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4- مرور تمام سؤالات، انتخاب نكات كليدي و كسب تفاهم عمومي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5- تدوين پيش­نويس بيانيه دورنما به همراه ساير ذي­نفعان</a:t>
            </a:r>
            <a:endParaRPr lang="en-US" sz="2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Clr>
                <a:srgbClr val="E48312"/>
              </a:buClr>
              <a:buNone/>
              <a:defRPr/>
            </a:pPr>
            <a:r>
              <a:rPr lang="fa-IR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6- </a:t>
            </a:r>
            <a:r>
              <a:rPr lang="ar-SA" sz="26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تدوين بيانيه دورنما (نهايی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646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0309" y="2234913"/>
            <a:ext cx="5803192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spc="-50" dirty="0" smtClean="0">
                <a:solidFill>
                  <a:srgbClr val="336699"/>
                </a:solidFill>
                <a:latin typeface="Calibri Light" panose="020F0302020204030204"/>
                <a:cs typeface="B Titr" panose="00000700000000000000" pitchFamily="2" charset="-78"/>
              </a:rPr>
              <a:t>برنامه ریزی در پژوهشکده علوم بهداشتی</a:t>
            </a:r>
          </a:p>
          <a:p>
            <a:endParaRPr lang="fa-IR" sz="3200" spc="-50" dirty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/>
              <a:cs typeface="B Titr" panose="00000700000000000000" pitchFamily="2" charset="-78"/>
            </a:endParaRPr>
          </a:p>
          <a:p>
            <a:endParaRPr lang="fa-IR" sz="3200" spc="-50" dirty="0" smtClean="0">
              <a:solidFill>
                <a:srgbClr val="000000">
                  <a:lumMod val="75000"/>
                  <a:lumOff val="25000"/>
                </a:srgbClr>
              </a:solidFill>
              <a:latin typeface="Calibri Light" panose="020F0302020204030204"/>
              <a:cs typeface="B Titr" panose="00000700000000000000" pitchFamily="2" charset="-78"/>
            </a:endParaRPr>
          </a:p>
          <a:p>
            <a:pPr algn="ctr"/>
            <a:r>
              <a:rPr lang="fa-IR" sz="3000" spc="-50" dirty="0" smtClean="0">
                <a:solidFill>
                  <a:schemeClr val="accent6">
                    <a:lumMod val="75000"/>
                  </a:schemeClr>
                </a:solidFill>
                <a:latin typeface="Calibri Light" panose="020F0302020204030204"/>
                <a:cs typeface="B Titr" panose="00000700000000000000" pitchFamily="2" charset="-78"/>
              </a:rPr>
              <a:t>و مراکز تحقیقاتی </a:t>
            </a:r>
            <a:endParaRPr lang="en-US" sz="3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82223" y="4833710"/>
            <a:ext cx="3890809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 rtl="1"/>
            <a:r>
              <a:rPr lang="fa-IR" sz="2400" spc="-50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/>
                <a:cs typeface="B Titr" panose="00000700000000000000" pitchFamily="2" charset="-78"/>
              </a:rPr>
              <a:t>زهرا طوسی  </a:t>
            </a:r>
            <a:r>
              <a:rPr lang="en-US" sz="2000" b="1" spc="-5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z.toosi@umsha.ac.ir</a:t>
            </a:r>
            <a:endParaRPr lang="fa-IR" sz="2000" b="1" spc="-5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14607" y="5295375"/>
            <a:ext cx="2626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spc="-5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BSc, MSc, Mph, PhD.</a:t>
            </a:r>
          </a:p>
        </p:txBody>
      </p:sp>
    </p:spTree>
    <p:extLst>
      <p:ext uri="{BB962C8B-B14F-4D97-AF65-F5344CB8AC3E}">
        <p14:creationId xmlns:p14="http://schemas.microsoft.com/office/powerpoint/2010/main" val="403511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0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ارزش­ها يا اصول حاكم بر سازمان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معيارهاي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قابل احترام و معيارهايي که نسبت به آنها حساس هستيم.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ارزش­های استراتژيك سازمان همان ارزش­هايي است كه توجه به آنها موجب جذب مشتري و موفقيت سازمان در جامعه مي­شود. </a:t>
            </a:r>
            <a:endParaRPr lang="fa-IR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علاوه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بر آن توجه به اين ارزش­ها مانع از به هدر رفتن انرژي و سرمايه سازمان </a:t>
            </a:r>
            <a:r>
              <a:rPr lang="ar-S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و موجب تمركز فعاليت آن در زمينه­هاي لازم مي­گردد.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ar-SA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اعتقادات </a:t>
            </a:r>
            <a:r>
              <a:rPr lang="ar-S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بنيادي يا حقايقي كه سازمان آنها را گرامي مي­شمارد و يا نسبت به آنها حساس است.</a:t>
            </a:r>
            <a:endParaRPr lang="fa-IR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ar-SA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ارزش­ها، بهترين نشانگرهاي فلسفه سازمان و مشخص­كننده آنچه که براي سازمان مهم است، مي­باشد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 rtl="1"/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35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8A5A-E3ED-46AE-955C-309E4DBC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8625" y="952500"/>
            <a:ext cx="8794750" cy="584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كاربرد بيانيه ارزش­ها در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23A9C-7C76-4E1E-AF3B-3A23D75D3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022" y="1732711"/>
            <a:ext cx="8793956" cy="3541899"/>
          </a:xfrm>
          <a:solidFill>
            <a:schemeClr val="accent4">
              <a:lumMod val="20000"/>
              <a:lumOff val="80000"/>
            </a:schemeClr>
          </a:solidFill>
          <a:effectLst>
            <a:softEdge rad="317500"/>
          </a:effectLst>
          <a:ex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به عنوان مبنا و معياري براي هدايت تصميم­گيري­ها در تمام سطوح سازمان عمل نمايند.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نقش بسيار قوي آموزشي در تغيير فرهنگ سازمان ايفا نمايد.</a:t>
            </a:r>
            <a:endParaRPr lang="en-US" sz="1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1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بيانگر اعتقادات اساسي درباره شرايطي باشد كه در آن شرايط، كاركنان با تمام قوا براي تأمين اهداف سازمان تلاش مي­نمايند.</a:t>
            </a:r>
          </a:p>
        </p:txBody>
      </p:sp>
    </p:spTree>
    <p:extLst>
      <p:ext uri="{BB962C8B-B14F-4D97-AF65-F5344CB8AC3E}">
        <p14:creationId xmlns:p14="http://schemas.microsoft.com/office/powerpoint/2010/main" val="7906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0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اجزاي بيانيه ارزش­های سازمان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مردم: نحوه رفتار با مردم و جمعیّت تحت پوشش سازمان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فرآيندها: نحوه اداره سازمان، چگونگي تصميم­گيري­ها و خدمات ارائه شده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عملكرد سازمان: انتظارات مربوط به مسئوليت سازمان در ارائه خدمات و كيفيت خدمات ارائه شد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0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+mn-ea"/>
                <a:cs typeface="B Titr" panose="00000700000000000000" pitchFamily="2" charset="-78"/>
              </a:rPr>
              <a:t>شناسايي گروه­هاي هدف سازمان و ذي­نفعان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</a:t>
            </a: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مشتری: كسي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 كه بيشترين توجه سازمان معطوف به او بوده يا كسي است كه خدمات توليدي يك سازمان را دريافت و مصرف مي­كند. 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جمعیّت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 سازمان يا كساني كه تحت پوشش سازمان قرار دارند به عنوان مشتري سازمان تلقي مي­شوند.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اين مشتريان گاهي كاملاً مشخص بوده و سازمان­ها خدمات خود را به آنها ارائه مي­دهد، ولي گاهي از شفافيت لازم برخودار نبوده و از نظرها پنهان مي­مانند. 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بخشی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از مشتري­های سازمان، خارجی بوده و بخشی نيز داخلی است كه كاركنان خود سازمان مشتري داخلي تلقي مي­شوند.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ذینفعان: افراد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يا گروه­هايي هستند كه </a:t>
            </a:r>
            <a:r>
              <a:rPr lang="fa-IR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انتظار يا تمايل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دارند، سازمان­ها و يا يك برنامه به سطح قابل­قبول يا سطح مشخصي از عملكرد نائل شود. </a:t>
            </a:r>
          </a:p>
          <a:p>
            <a:pPr lvl="0" algn="just" rtl="1">
              <a:lnSpc>
                <a:spcPct val="120000"/>
              </a:lnSpc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گروه­هاي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ذي­نفع، لزوماً مصرف­كننده كالا و يا خدمات يك سازمان نبوده و ممكن است تنها، مدافع آن سازمان يا برنامه­های آن باشند. به عنوان مثال، سازمان نظام پزشكي، از گروه­های ذي­نفع بيمارستان محسوب مي­شود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964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t="27499" r="19844" b="10693"/>
          <a:stretch>
            <a:fillRect/>
          </a:stretch>
        </p:blipFill>
        <p:spPr bwMode="auto">
          <a:xfrm>
            <a:off x="1698625" y="884239"/>
            <a:ext cx="879475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3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E9761-248F-4918-BEDD-5366C1E9B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600" y="747347"/>
            <a:ext cx="8178800" cy="724268"/>
          </a:xfr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fa-IR" dirty="0">
                <a:solidFill>
                  <a:srgbClr val="336699"/>
                </a:solidFill>
                <a:cs typeface="B Titr" panose="00000700000000000000" pitchFamily="2" charset="-78"/>
              </a:rPr>
              <a:t>تحلیل محیط داخلی سازمان</a:t>
            </a:r>
            <a:endParaRPr lang="en-US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6701C-5278-42A7-AB6C-CA096429F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901" y="2345531"/>
            <a:ext cx="3746897" cy="3505200"/>
          </a:xfr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  <a:extLst/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نيروي كار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ساختار سازماني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فرهنگ سازماني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>
              <a:lnSpc>
                <a:spcPct val="150000"/>
              </a:lnSpc>
              <a:defRPr/>
            </a:pPr>
            <a:r>
              <a:rPr lang="fa-IR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نظام اطلاعات مديريت</a:t>
            </a:r>
            <a:endParaRPr lang="en-US" sz="3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16C845B-65F7-4EFE-A9C4-A60DCF1286DA}"/>
              </a:ext>
            </a:extLst>
          </p:cNvPr>
          <p:cNvSpPr txBox="1">
            <a:spLocks/>
          </p:cNvSpPr>
          <p:nvPr/>
        </p:nvSpPr>
        <p:spPr>
          <a:xfrm>
            <a:off x="2006600" y="1646238"/>
            <a:ext cx="8178800" cy="525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 fontAlgn="base">
              <a:spcAft>
                <a:spcPct val="0"/>
              </a:spcAft>
              <a:defRPr/>
            </a:pPr>
            <a:r>
              <a:rPr lang="fa-IR" sz="27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ج: نقاط ضعف و قوت محيط داخلي سازمان</a:t>
            </a:r>
            <a:endParaRPr lang="en-US" sz="2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96E5B7-2269-4A25-90E3-B83AAF60B7CC}"/>
              </a:ext>
            </a:extLst>
          </p:cNvPr>
          <p:cNvSpPr txBox="1">
            <a:spLocks/>
          </p:cNvSpPr>
          <p:nvPr/>
        </p:nvSpPr>
        <p:spPr>
          <a:xfrm>
            <a:off x="2006204" y="2345531"/>
            <a:ext cx="3746897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lIns="68580" tIns="34290" rIns="68580" bIns="3429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فرآيند كار</a:t>
            </a:r>
            <a:endParaRPr 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  <a:p>
            <a:pPr algn="just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fa-IR" sz="3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ارائه خدمات</a:t>
            </a:r>
            <a:endParaRPr 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  <a:p>
            <a:pPr algn="just" rtl="1" fontAlgn="base">
              <a:lnSpc>
                <a:spcPct val="150000"/>
              </a:lnSpc>
              <a:spcAft>
                <a:spcPct val="0"/>
              </a:spcAft>
              <a:defRPr/>
            </a:pPr>
            <a:r>
              <a:rPr lang="ar-SA" sz="33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rPr>
              <a:t>مديريت</a:t>
            </a:r>
            <a:endParaRPr lang="en-US" sz="33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1044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1ABC20-CA54-4F98-A8BE-022C1EB3A1C6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انجام ارزيابي محيط داخلي سازمان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C437D0-EB19-42C1-8FA6-FAB6C2A475DD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3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الف: مقایسه با استانداردهای ملی و وزارتی</a:t>
            </a:r>
            <a:endParaRPr lang="en-US" sz="3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3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ب: مقایسه با استانداردهای بومی و محلی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ar-SA" sz="3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ج: </a:t>
            </a:r>
            <a:r>
              <a:rPr lang="fa-IR" sz="3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مقایسه با سازمانهای مشابه</a:t>
            </a:r>
          </a:p>
          <a:p>
            <a:pPr marL="0" indent="0" algn="just" rtl="1">
              <a:lnSpc>
                <a:spcPct val="150000"/>
              </a:lnSpc>
              <a:buNone/>
              <a:defRPr/>
            </a:pPr>
            <a:r>
              <a:rPr lang="fa-IR" sz="33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د: مقایسه با دوره زمانی مشابه سازمان</a:t>
            </a:r>
            <a:endParaRPr lang="en-US" sz="33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220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1" t="26389" r="18594" b="11945"/>
          <a:stretch>
            <a:fillRect/>
          </a:stretch>
        </p:blipFill>
        <p:spPr bwMode="auto">
          <a:xfrm>
            <a:off x="1552575" y="898525"/>
            <a:ext cx="9086850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25555" r="19765" b="9305"/>
          <a:stretch>
            <a:fillRect/>
          </a:stretch>
        </p:blipFill>
        <p:spPr bwMode="auto">
          <a:xfrm>
            <a:off x="1938339" y="928688"/>
            <a:ext cx="8315325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1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69E7C8-612F-4203-81AD-1BFDF004B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438276"/>
            <a:ext cx="7886700" cy="993775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fa-I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عوامل اصلي تأثيرگذار محيط خارجي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8A3EC8-C600-44B4-B3CA-2D7967C00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2905125"/>
            <a:ext cx="3886200" cy="2920814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  <a:ex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 محیط دور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PESTEL</a:t>
            </a:r>
          </a:p>
          <a:p>
            <a:pPr algn="just">
              <a:lnSpc>
                <a:spcPct val="150000"/>
              </a:lnSpc>
              <a:defRPr/>
            </a:pP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5141F8-E87B-467E-921D-7E4339D80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3150" y="2905125"/>
            <a:ext cx="3886200" cy="3001496"/>
          </a:xfrm>
          <a:solidFill>
            <a:schemeClr val="accent5">
              <a:lumMod val="20000"/>
              <a:lumOff val="80000"/>
            </a:schemeClr>
          </a:solidFill>
          <a:effectLst>
            <a:softEdge rad="127000"/>
          </a:effectLst>
          <a:extLst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محیط نزدیک</a:t>
            </a:r>
          </a:p>
          <a:p>
            <a:pPr marL="0" indent="0" algn="just">
              <a:buNone/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تامین کنندگان</a:t>
            </a:r>
          </a:p>
          <a:p>
            <a:pPr marL="0" indent="0" algn="just">
              <a:buNone/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مشتریان</a:t>
            </a:r>
          </a:p>
          <a:p>
            <a:pPr marL="0" indent="0" algn="just">
              <a:buNone/>
              <a:defRPr/>
            </a:pPr>
            <a:r>
              <a:rPr lang="fa-IR" sz="22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رقبا</a:t>
            </a:r>
          </a:p>
          <a:p>
            <a:pPr marL="0" indent="0" algn="just">
              <a:lnSpc>
                <a:spcPct val="150000"/>
              </a:lnSpc>
              <a:buNone/>
              <a:defRPr/>
            </a:pP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757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برنامه‌ریزی</a:t>
            </a:r>
            <a:endParaRPr lang="fa-IR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896" y="1956889"/>
            <a:ext cx="9972391" cy="390975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انتخاب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اهداف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"درست" و سپس انتخاب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مسیر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، راه، وسیله یا روش "درست و مناسب" برای تأمین این هدف­ها. هر دو جنبه برنامه­ریزی در فرآیند مدیریت اهمیت حیاتی دارند.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به آن دسته از اقداماتي اطلاق مي­شود كه مشتمل بر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پيش­بيني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هدف­ها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و اقدامات لازم و تنظيم عمليات آينده، براي رويارويي با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تغييرات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و مواجه شدن با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عوامل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نامطمئن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است.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6020" y="4671312"/>
            <a:ext cx="9416142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هدف اساسي برنامه­ريزي </a:t>
            </a: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تقليل ميزان قبول خطر</a:t>
            </a:r>
            <a:r>
              <a:rPr lang="fa-IR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 نسبت به اتفاقات احتمالي و اتخاذ تدابيري هماهنگ براي دستيابي به موفقيت­هاي </a:t>
            </a:r>
            <a:r>
              <a:rPr lang="ar-SA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سازماني است.</a:t>
            </a:r>
            <a:endParaRPr lang="en-US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3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86CEE-D2D7-4435-9742-38331C04D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888"/>
            <a:ext cx="7886700" cy="696912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fa-IR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ارزيابي محيط خارجي سازمان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C3C7-EB94-4AE2-8607-25F223EFC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333625"/>
            <a:ext cx="7886700" cy="2738438"/>
          </a:xfr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  <a:extLst/>
        </p:spPr>
        <p:txBody>
          <a:bodyPr>
            <a:normAutofit/>
          </a:bodyPr>
          <a:lstStyle/>
          <a:p>
            <a:pPr marL="0" indent="0" algn="just">
              <a:lnSpc>
                <a:spcPct val="250000"/>
              </a:lnSpc>
              <a:buNone/>
              <a:defRPr/>
            </a:pPr>
            <a:r>
              <a:rPr lang="fa-IR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الف: شناسايي وضعيت فعلي محيط خارجي سازمان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marL="0" indent="0" algn="just">
              <a:lnSpc>
                <a:spcPct val="250000"/>
              </a:lnSpc>
              <a:buNone/>
              <a:defRPr/>
            </a:pPr>
            <a:r>
              <a:rPr lang="ar-S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ب: پيش بيني چگونگي تغييرات محيط خارجي سازمان در آينده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26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5" t="25139" r="22812" b="9029"/>
          <a:stretch>
            <a:fillRect/>
          </a:stretch>
        </p:blipFill>
        <p:spPr bwMode="auto">
          <a:xfrm>
            <a:off x="2392364" y="892175"/>
            <a:ext cx="7407275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4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712C5-6AA4-4B96-A69B-0D4092BA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1" y="940655"/>
            <a:ext cx="7886700" cy="754062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بارش افکار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78438-B47D-4BD7-8E6B-00902FB66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1" y="1885950"/>
            <a:ext cx="8617926" cy="3937000"/>
          </a:xfrm>
        </p:spPr>
        <p:txBody>
          <a:bodyPr>
            <a:normAutofit fontScale="92500" lnSpcReduction="20000"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پرهيز از انتقاد و مخالفت با نظرات ديگران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پيدا کردن نظرات مبالغه­آميز و عجيب و غريب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توجه به کميت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اعتماد داشتن به نظرات ديگران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تهيه فهرست از نظرات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ايده­ها بايد به سرعت بيان شوند</a:t>
            </a:r>
            <a:endParaRPr lang="en-US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نيازی به غنی­سازی مطلب نيست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51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0944F98-0897-48B3-9D6C-E1D132F5D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453" y="981077"/>
            <a:ext cx="8751094" cy="619125"/>
          </a:xfrm>
          <a:noFill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fa-IR" sz="32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موضوعات و مسائل </a:t>
            </a:r>
            <a:r>
              <a:rPr lang="fa-IR" sz="3200" dirty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استراتژيك سازمان</a:t>
            </a:r>
            <a:endParaRPr lang="en-US" sz="3200" dirty="0">
              <a:solidFill>
                <a:srgbClr val="336699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BFD86-0435-4EBC-BD58-6DAF25139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453" y="1797248"/>
            <a:ext cx="8751094" cy="4079676"/>
          </a:xfrm>
          <a:noFill/>
          <a:effectLst>
            <a:softEdge rad="127000"/>
          </a:effectLst>
          <a:extLst/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موضوع­های </a:t>
            </a: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استراتژيك ممكن است از نتيجه ارزيابي محيط داخلي سازمان منتج شده باشند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موضوع­های استراتژيك ممكن است از شناسايي عوامل خارج از سازمان ناشي شده باشند.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موضوع­های استراتژيك ممكن است در برنامه­هاي كوتاه­مدت (در برنامه سال قبل) بيان شده باشند.</a:t>
            </a:r>
            <a:endParaRPr lang="en-US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fa-IR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موضوع­های استراتژيك ممكن است در برنامه­هاي بلندمدت منعكس شده باشند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2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ChangeArrowheads="1"/>
          </p:cNvSpPr>
          <p:nvPr/>
        </p:nvSpPr>
        <p:spPr bwMode="gray">
          <a:xfrm>
            <a:off x="8866189" y="2020401"/>
            <a:ext cx="16081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000000"/>
                </a:solidFill>
                <a:latin typeface="appleberry"/>
                <a:cs typeface="B Titr" panose="00000700000000000000" pitchFamily="2" charset="-78"/>
              </a:rPr>
              <a:t>عدم حضور به موقع</a:t>
            </a:r>
          </a:p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000000"/>
                </a:solidFill>
                <a:latin typeface="appleberry"/>
                <a:cs typeface="B Titr" panose="00000700000000000000" pitchFamily="2" charset="-78"/>
              </a:rPr>
              <a:t>متخصصين بر بالين بيمار</a:t>
            </a:r>
            <a:endParaRPr lang="en-US" altLang="en-US" sz="1500">
              <a:solidFill>
                <a:srgbClr val="000000"/>
              </a:solidFill>
              <a:latin typeface="appleberry"/>
              <a:cs typeface="B Titr" panose="00000700000000000000" pitchFamily="2" charset="-78"/>
            </a:endParaRPr>
          </a:p>
        </p:txBody>
      </p:sp>
      <p:sp>
        <p:nvSpPr>
          <p:cNvPr id="64515" name="Text Box 7"/>
          <p:cNvSpPr txBox="1">
            <a:spLocks noChangeArrowheads="1"/>
          </p:cNvSpPr>
          <p:nvPr/>
        </p:nvSpPr>
        <p:spPr bwMode="auto">
          <a:xfrm>
            <a:off x="6786564" y="4281001"/>
            <a:ext cx="1514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 b="1">
                <a:solidFill>
                  <a:srgbClr val="0070C0"/>
                </a:solidFill>
                <a:latin typeface="Maiandra GD" panose="020E0502030308020204" pitchFamily="34" charset="0"/>
                <a:cs typeface="B Titr" panose="00000700000000000000" pitchFamily="2" charset="-78"/>
              </a:rPr>
              <a:t>مديريت</a:t>
            </a:r>
            <a:endParaRPr lang="en-US" altLang="en-US" sz="1500" b="1">
              <a:solidFill>
                <a:srgbClr val="0070C0"/>
              </a:solidFill>
              <a:latin typeface="Maiandra GD" panose="020E0502030308020204" pitchFamily="34" charset="0"/>
              <a:cs typeface="B Titr" panose="00000700000000000000" pitchFamily="2" charset="-78"/>
            </a:endParaRPr>
          </a:p>
        </p:txBody>
      </p:sp>
      <p:sp>
        <p:nvSpPr>
          <p:cNvPr id="2063" name="Text Box 15">
            <a:extLst>
              <a:ext uri="{FF2B5EF4-FFF2-40B4-BE49-F238E27FC236}">
                <a16:creationId xmlns:a16="http://schemas.microsoft.com/office/drawing/2014/main" id="{2A67644B-6943-4317-9CCA-315FAB5F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7525" y="536089"/>
            <a:ext cx="2190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b="1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Titr" panose="00000700000000000000" pitchFamily="2" charset="-78"/>
              </a:rPr>
              <a:t>فرايندي</a:t>
            </a:r>
            <a:endParaRPr lang="en-US" altLang="en-US" sz="1500" b="1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Titr" panose="00000700000000000000" pitchFamily="2" charset="-78"/>
            </a:endParaRPr>
          </a:p>
        </p:txBody>
      </p:sp>
      <p:sp>
        <p:nvSpPr>
          <p:cNvPr id="64517" name="Text Box 17"/>
          <p:cNvSpPr txBox="1">
            <a:spLocks noChangeArrowheads="1"/>
          </p:cNvSpPr>
          <p:nvPr/>
        </p:nvSpPr>
        <p:spPr bwMode="auto">
          <a:xfrm>
            <a:off x="6677026" y="569426"/>
            <a:ext cx="15335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 b="1">
                <a:solidFill>
                  <a:srgbClr val="7030A0"/>
                </a:solidFill>
                <a:latin typeface="Maiandra GD" panose="020E0502030308020204" pitchFamily="34" charset="0"/>
                <a:cs typeface="B Titr" panose="00000700000000000000" pitchFamily="2" charset="-78"/>
              </a:rPr>
              <a:t>انساني</a:t>
            </a:r>
            <a:endParaRPr lang="en-US" altLang="en-US" sz="1500" b="1">
              <a:solidFill>
                <a:srgbClr val="7030A0"/>
              </a:solidFill>
              <a:latin typeface="Maiandra GD" panose="020E0502030308020204" pitchFamily="34" charset="0"/>
              <a:cs typeface="B Titr" panose="00000700000000000000" pitchFamily="2" charset="-78"/>
            </a:endParaRPr>
          </a:p>
        </p:txBody>
      </p:sp>
      <p:sp>
        <p:nvSpPr>
          <p:cNvPr id="64518" name="Line 52"/>
          <p:cNvSpPr>
            <a:spLocks noChangeShapeType="1"/>
          </p:cNvSpPr>
          <p:nvPr/>
        </p:nvSpPr>
        <p:spPr bwMode="auto">
          <a:xfrm>
            <a:off x="1838326" y="2522051"/>
            <a:ext cx="6964363" cy="127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19" name="Rectangle 47"/>
          <p:cNvSpPr>
            <a:spLocks noChangeArrowheads="1"/>
          </p:cNvSpPr>
          <p:nvPr/>
        </p:nvSpPr>
        <p:spPr bwMode="auto">
          <a:xfrm>
            <a:off x="5942014" y="1779102"/>
            <a:ext cx="18637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7030A0"/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حجم زياد کار متخصصين موجود</a:t>
            </a:r>
            <a:endParaRPr lang="en-US" altLang="en-US" sz="1500">
              <a:solidFill>
                <a:srgbClr val="7030A0"/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20" name="Line 53"/>
          <p:cNvSpPr>
            <a:spLocks noChangeShapeType="1"/>
          </p:cNvSpPr>
          <p:nvPr/>
        </p:nvSpPr>
        <p:spPr bwMode="auto">
          <a:xfrm flipV="1">
            <a:off x="7837489" y="2052152"/>
            <a:ext cx="231775" cy="7937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1" name="Rectangle 37"/>
          <p:cNvSpPr>
            <a:spLocks noChangeArrowheads="1"/>
          </p:cNvSpPr>
          <p:nvPr/>
        </p:nvSpPr>
        <p:spPr bwMode="auto">
          <a:xfrm>
            <a:off x="5000625" y="1072664"/>
            <a:ext cx="23939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7030A0"/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کمبود نيروي انساني در برخي تخصص ها</a:t>
            </a:r>
            <a:endParaRPr lang="en-US" altLang="en-US" sz="1500">
              <a:solidFill>
                <a:srgbClr val="7030A0"/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22" name="Line 54"/>
          <p:cNvSpPr>
            <a:spLocks noChangeShapeType="1"/>
          </p:cNvSpPr>
          <p:nvPr/>
        </p:nvSpPr>
        <p:spPr bwMode="auto">
          <a:xfrm>
            <a:off x="7394575" y="1234588"/>
            <a:ext cx="211138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3" name="Line 61"/>
          <p:cNvSpPr>
            <a:spLocks noChangeShapeType="1"/>
          </p:cNvSpPr>
          <p:nvPr/>
        </p:nvSpPr>
        <p:spPr bwMode="auto">
          <a:xfrm>
            <a:off x="7443788" y="831363"/>
            <a:ext cx="946150" cy="1638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4" name="Line 62"/>
          <p:cNvSpPr>
            <a:spLocks noChangeShapeType="1"/>
          </p:cNvSpPr>
          <p:nvPr/>
        </p:nvSpPr>
        <p:spPr bwMode="auto">
          <a:xfrm>
            <a:off x="4137025" y="825013"/>
            <a:ext cx="946150" cy="1638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5" name="Line 63"/>
          <p:cNvSpPr>
            <a:spLocks noChangeShapeType="1"/>
          </p:cNvSpPr>
          <p:nvPr/>
        </p:nvSpPr>
        <p:spPr bwMode="auto">
          <a:xfrm rot="10800000" flipH="1">
            <a:off x="7546976" y="2620476"/>
            <a:ext cx="944563" cy="1638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26" name="Rectangle 47"/>
          <p:cNvSpPr>
            <a:spLocks noChangeArrowheads="1"/>
          </p:cNvSpPr>
          <p:nvPr/>
        </p:nvSpPr>
        <p:spPr bwMode="auto">
          <a:xfrm>
            <a:off x="5849939" y="1499701"/>
            <a:ext cx="17748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7030A0"/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نداشتن رزيدنت هاي تخصصي</a:t>
            </a:r>
            <a:endParaRPr lang="en-US" altLang="en-US" sz="1500">
              <a:solidFill>
                <a:srgbClr val="7030A0"/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27" name="Line 53"/>
          <p:cNvSpPr>
            <a:spLocks noChangeShapeType="1"/>
          </p:cNvSpPr>
          <p:nvPr/>
        </p:nvSpPr>
        <p:spPr bwMode="auto">
          <a:xfrm flipV="1">
            <a:off x="7618414" y="1648927"/>
            <a:ext cx="212725" cy="7937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7">
            <a:extLst>
              <a:ext uri="{FF2B5EF4-FFF2-40B4-BE49-F238E27FC236}">
                <a16:creationId xmlns:a16="http://schemas.microsoft.com/office/drawing/2014/main" id="{C9FC5CD3-4BED-4B36-A2C4-31B45FC15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4250" y="809138"/>
            <a:ext cx="167798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تأخير در برنامه ريزي ماهيانه</a:t>
            </a:r>
            <a:endParaRPr lang="en-US" altLang="en-US" sz="1500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29" name="Line 54"/>
          <p:cNvSpPr>
            <a:spLocks noChangeShapeType="1"/>
          </p:cNvSpPr>
          <p:nvPr/>
        </p:nvSpPr>
        <p:spPr bwMode="auto">
          <a:xfrm>
            <a:off x="3914776" y="977413"/>
            <a:ext cx="246063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30" name="Rectangle 37"/>
          <p:cNvSpPr>
            <a:spLocks noChangeArrowheads="1"/>
          </p:cNvSpPr>
          <p:nvPr/>
        </p:nvSpPr>
        <p:spPr bwMode="auto">
          <a:xfrm>
            <a:off x="6442075" y="2715726"/>
            <a:ext cx="13970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0070C0"/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ضعف اختيار برخورد با متخصصين متخلف توسط مجموعه مديريتي</a:t>
            </a:r>
            <a:endParaRPr lang="en-US" altLang="en-US" sz="1500">
              <a:solidFill>
                <a:srgbClr val="0070C0"/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31" name="Line 54"/>
          <p:cNvSpPr>
            <a:spLocks noChangeShapeType="1"/>
          </p:cNvSpPr>
          <p:nvPr/>
        </p:nvSpPr>
        <p:spPr bwMode="auto">
          <a:xfrm>
            <a:off x="7839075" y="3223726"/>
            <a:ext cx="236538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 Box 7">
            <a:extLst>
              <a:ext uri="{FF2B5EF4-FFF2-40B4-BE49-F238E27FC236}">
                <a16:creationId xmlns:a16="http://schemas.microsoft.com/office/drawing/2014/main" id="{ED031914-FB46-49B0-AC17-36FEE71B0D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0614" y="4279413"/>
            <a:ext cx="1514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b="1" dirty="0">
                <a:solidFill>
                  <a:srgbClr val="9B8357">
                    <a:lumMod val="50000"/>
                  </a:srgbClr>
                </a:solidFill>
                <a:latin typeface="Maiandra GD" panose="020E0502030308020204" pitchFamily="34" charset="0"/>
                <a:cs typeface="B Titr" panose="00000700000000000000" pitchFamily="2" charset="-78"/>
              </a:rPr>
              <a:t>منابع</a:t>
            </a:r>
            <a:endParaRPr lang="en-US" altLang="en-US" sz="1500" b="1" dirty="0">
              <a:solidFill>
                <a:srgbClr val="9B8357">
                  <a:lumMod val="50000"/>
                </a:srgbClr>
              </a:solidFill>
              <a:latin typeface="Maiandra GD" panose="020E0502030308020204" pitchFamily="34" charset="0"/>
              <a:cs typeface="B Titr" panose="00000700000000000000" pitchFamily="2" charset="-78"/>
            </a:endParaRPr>
          </a:p>
        </p:txBody>
      </p:sp>
      <p:sp>
        <p:nvSpPr>
          <p:cNvPr id="64533" name="Line 63"/>
          <p:cNvSpPr>
            <a:spLocks noChangeShapeType="1"/>
          </p:cNvSpPr>
          <p:nvPr/>
        </p:nvSpPr>
        <p:spPr bwMode="auto">
          <a:xfrm rot="10800000" flipH="1">
            <a:off x="5659438" y="2620476"/>
            <a:ext cx="946150" cy="1638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37">
            <a:extLst>
              <a:ext uri="{FF2B5EF4-FFF2-40B4-BE49-F238E27FC236}">
                <a16:creationId xmlns:a16="http://schemas.microsoft.com/office/drawing/2014/main" id="{4EE5E4E2-B9F6-43ED-A305-3D7CDD2AD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2709377"/>
            <a:ext cx="92075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B8357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کمبود پانسيون در بيمارستان</a:t>
            </a:r>
            <a:endParaRPr lang="en-US" altLang="en-US" sz="1500" dirty="0">
              <a:solidFill>
                <a:srgbClr val="9B8357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2" name="Line 54">
            <a:extLst>
              <a:ext uri="{FF2B5EF4-FFF2-40B4-BE49-F238E27FC236}">
                <a16:creationId xmlns:a16="http://schemas.microsoft.com/office/drawing/2014/main" id="{053514AE-56E9-4AC8-A6D7-9FAF44FDF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02339" y="3104663"/>
            <a:ext cx="249237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9B8357">
                  <a:lumMod val="50000"/>
                </a:srgb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 Box 7">
            <a:extLst>
              <a:ext uri="{FF2B5EF4-FFF2-40B4-BE49-F238E27FC236}">
                <a16:creationId xmlns:a16="http://schemas.microsoft.com/office/drawing/2014/main" id="{FCA14F9A-01D6-4994-882F-A417EB83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2439" y="4279413"/>
            <a:ext cx="1514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b="1" dirty="0">
                <a:solidFill>
                  <a:srgbClr val="637052">
                    <a:lumMod val="75000"/>
                  </a:srgbClr>
                </a:solidFill>
                <a:latin typeface="Maiandra GD" panose="020E0502030308020204" pitchFamily="34" charset="0"/>
                <a:cs typeface="B Titr" panose="00000700000000000000" pitchFamily="2" charset="-78"/>
              </a:rPr>
              <a:t>مالي</a:t>
            </a:r>
            <a:endParaRPr lang="en-US" altLang="en-US" sz="1500" b="1" dirty="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B Titr" panose="00000700000000000000" pitchFamily="2" charset="-78"/>
            </a:endParaRPr>
          </a:p>
        </p:txBody>
      </p:sp>
      <p:sp>
        <p:nvSpPr>
          <p:cNvPr id="66" name="Line 63">
            <a:extLst>
              <a:ext uri="{FF2B5EF4-FFF2-40B4-BE49-F238E27FC236}">
                <a16:creationId xmlns:a16="http://schemas.microsoft.com/office/drawing/2014/main" id="{185FFF45-65D8-4F5B-B9CF-7AEF688235E6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3751263" y="2620476"/>
            <a:ext cx="946150" cy="1638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9B835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37">
            <a:extLst>
              <a:ext uri="{FF2B5EF4-FFF2-40B4-BE49-F238E27FC236}">
                <a16:creationId xmlns:a16="http://schemas.microsoft.com/office/drawing/2014/main" id="{55795518-2817-41D2-98D0-CD03F0488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8325" y="2712552"/>
            <a:ext cx="227488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637052">
                    <a:lumMod val="75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درآمد کم متخصصين از ديدگاه خودشان و مقايسه خود با پزشکان بخش خصوصي</a:t>
            </a:r>
            <a:endParaRPr lang="en-US" altLang="en-US" sz="1500" dirty="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70" name="Line 54">
            <a:extLst>
              <a:ext uri="{FF2B5EF4-FFF2-40B4-BE49-F238E27FC236}">
                <a16:creationId xmlns:a16="http://schemas.microsoft.com/office/drawing/2014/main" id="{F440F3F4-82E0-46F4-98CA-829A3C097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3214" y="3104663"/>
            <a:ext cx="230187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37">
            <a:extLst>
              <a:ext uri="{FF2B5EF4-FFF2-40B4-BE49-F238E27FC236}">
                <a16:creationId xmlns:a16="http://schemas.microsoft.com/office/drawing/2014/main" id="{F5879853-D53C-4957-93F0-3567D7771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953602"/>
            <a:ext cx="20891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عدم هماهنگي درون و برون سازماني</a:t>
            </a:r>
            <a:endParaRPr lang="en-US" altLang="en-US" sz="1500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41" name="Line 54"/>
          <p:cNvSpPr>
            <a:spLocks noChangeShapeType="1"/>
          </p:cNvSpPr>
          <p:nvPr/>
        </p:nvSpPr>
        <p:spPr bwMode="auto">
          <a:xfrm>
            <a:off x="4064001" y="1242526"/>
            <a:ext cx="246063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37">
            <a:extLst>
              <a:ext uri="{FF2B5EF4-FFF2-40B4-BE49-F238E27FC236}">
                <a16:creationId xmlns:a16="http://schemas.microsoft.com/office/drawing/2014/main" id="{2D4A9BB8-8E1B-4B56-B76A-0F1934302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089" y="1261577"/>
            <a:ext cx="241617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عدم توجه به دستورات مديريت مراقبت شده</a:t>
            </a:r>
            <a:endParaRPr lang="en-US" altLang="en-US" sz="1500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43" name="Line 54"/>
          <p:cNvSpPr>
            <a:spLocks noChangeShapeType="1"/>
          </p:cNvSpPr>
          <p:nvPr/>
        </p:nvSpPr>
        <p:spPr bwMode="auto">
          <a:xfrm>
            <a:off x="4240213" y="1542563"/>
            <a:ext cx="24765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37">
            <a:extLst>
              <a:ext uri="{FF2B5EF4-FFF2-40B4-BE49-F238E27FC236}">
                <a16:creationId xmlns:a16="http://schemas.microsoft.com/office/drawing/2014/main" id="{B1554027-DD01-4364-AE6C-C5F08DBC1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9" y="1682263"/>
            <a:ext cx="2433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نبودن قوانين در جهت ارزيابي متخصصين</a:t>
            </a:r>
            <a:endParaRPr lang="en-US" altLang="en-US" sz="1500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45" name="Line 54"/>
          <p:cNvSpPr>
            <a:spLocks noChangeShapeType="1"/>
          </p:cNvSpPr>
          <p:nvPr/>
        </p:nvSpPr>
        <p:spPr bwMode="auto">
          <a:xfrm flipV="1">
            <a:off x="4398964" y="1853713"/>
            <a:ext cx="250825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37">
            <a:extLst>
              <a:ext uri="{FF2B5EF4-FFF2-40B4-BE49-F238E27FC236}">
                <a16:creationId xmlns:a16="http://schemas.microsoft.com/office/drawing/2014/main" id="{68611A88-F9D5-41DF-8A9D-F65B6F7A4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6588" y="2015639"/>
            <a:ext cx="27098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4A088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واگذاري اياب و ذهاب بر عهده دفتر سوپروايزري</a:t>
            </a:r>
            <a:endParaRPr lang="en-US" altLang="en-US" sz="1500" dirty="0">
              <a:solidFill>
                <a:srgbClr val="94A088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47" name="Line 54"/>
          <p:cNvSpPr>
            <a:spLocks noChangeShapeType="1"/>
          </p:cNvSpPr>
          <p:nvPr/>
        </p:nvSpPr>
        <p:spPr bwMode="auto">
          <a:xfrm>
            <a:off x="4598988" y="2182326"/>
            <a:ext cx="246062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548" name="Rectangle 37"/>
          <p:cNvSpPr>
            <a:spLocks noChangeArrowheads="1"/>
          </p:cNvSpPr>
          <p:nvPr/>
        </p:nvSpPr>
        <p:spPr bwMode="auto">
          <a:xfrm>
            <a:off x="6257926" y="3622189"/>
            <a:ext cx="11207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altLang="en-US" sz="1500">
                <a:solidFill>
                  <a:srgbClr val="0070C0"/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عدم رعايت سلسله مراتب مديريتي</a:t>
            </a:r>
            <a:endParaRPr lang="en-US" altLang="en-US" sz="1500">
              <a:solidFill>
                <a:srgbClr val="0070C0"/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64549" name="Line 54"/>
          <p:cNvSpPr>
            <a:spLocks noChangeShapeType="1"/>
          </p:cNvSpPr>
          <p:nvPr/>
        </p:nvSpPr>
        <p:spPr bwMode="auto">
          <a:xfrm>
            <a:off x="7378700" y="4014301"/>
            <a:ext cx="236538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37">
            <a:extLst>
              <a:ext uri="{FF2B5EF4-FFF2-40B4-BE49-F238E27FC236}">
                <a16:creationId xmlns:a16="http://schemas.microsoft.com/office/drawing/2014/main" id="{EEF013E4-EF0F-4AFD-B926-287220F47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3458676"/>
            <a:ext cx="13970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9B8357">
                    <a:lumMod val="50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دور بودن پانسيون برخي پزشکان از بيمارستان</a:t>
            </a:r>
            <a:endParaRPr lang="en-US" altLang="en-US" sz="1500" dirty="0">
              <a:solidFill>
                <a:srgbClr val="9B8357">
                  <a:lumMod val="50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86" name="Line 54">
            <a:extLst>
              <a:ext uri="{FF2B5EF4-FFF2-40B4-BE49-F238E27FC236}">
                <a16:creationId xmlns:a16="http://schemas.microsoft.com/office/drawing/2014/main" id="{40E59CE5-C912-4486-B868-5D0CF7F45C1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73713" y="3853963"/>
            <a:ext cx="247650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9B8357">
                  <a:lumMod val="50000"/>
                </a:srgb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37">
            <a:extLst>
              <a:ext uri="{FF2B5EF4-FFF2-40B4-BE49-F238E27FC236}">
                <a16:creationId xmlns:a16="http://schemas.microsoft.com/office/drawing/2014/main" id="{209E51C1-2084-4F46-AE75-930EC01E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9339" y="3326913"/>
            <a:ext cx="1514475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637052">
                    <a:lumMod val="75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کسورات بيمه اي بي مورد</a:t>
            </a:r>
            <a:endParaRPr lang="en-US" altLang="en-US" sz="1500" dirty="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88" name="Line 54">
            <a:extLst>
              <a:ext uri="{FF2B5EF4-FFF2-40B4-BE49-F238E27FC236}">
                <a16:creationId xmlns:a16="http://schemas.microsoft.com/office/drawing/2014/main" id="{B266784C-BFBF-417C-B367-23131200E2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33814" y="3604726"/>
            <a:ext cx="230187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37">
            <a:extLst>
              <a:ext uri="{FF2B5EF4-FFF2-40B4-BE49-F238E27FC236}">
                <a16:creationId xmlns:a16="http://schemas.microsoft.com/office/drawing/2014/main" id="{737C4C43-E383-4649-9113-1EAC6EA9A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1" y="3828564"/>
            <a:ext cx="16922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a-IR" altLang="en-US" sz="1500" dirty="0">
                <a:solidFill>
                  <a:srgbClr val="637052">
                    <a:lumMod val="75000"/>
                  </a:srgbClr>
                </a:solidFill>
                <a:latin typeface="Maiandra GD" panose="020E0502030308020204" pitchFamily="34" charset="0"/>
                <a:cs typeface="B Mitra" panose="00000400000000000000" pitchFamily="2" charset="-78"/>
              </a:rPr>
              <a:t>پائين بودن تعرفه هاي دولتي</a:t>
            </a:r>
            <a:endParaRPr lang="en-US" altLang="en-US" sz="1500" dirty="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B Mitra" panose="00000400000000000000" pitchFamily="2" charset="-78"/>
            </a:endParaRPr>
          </a:p>
        </p:txBody>
      </p:sp>
      <p:sp>
        <p:nvSpPr>
          <p:cNvPr id="90" name="Line 54">
            <a:extLst>
              <a:ext uri="{FF2B5EF4-FFF2-40B4-BE49-F238E27FC236}">
                <a16:creationId xmlns:a16="http://schemas.microsoft.com/office/drawing/2014/main" id="{4E4572E3-07B7-4BFD-BAC1-3BD2924339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9975" y="3990488"/>
            <a:ext cx="230188" cy="0"/>
          </a:xfrm>
          <a:prstGeom prst="line">
            <a:avLst/>
          </a:prstGeom>
          <a:noFill/>
          <a:ln w="6350">
            <a:solidFill>
              <a:schemeClr val="accent2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500">
              <a:solidFill>
                <a:srgbClr val="637052">
                  <a:lumMod val="75000"/>
                </a:srgb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5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انواع هدف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270" y="1754626"/>
            <a:ext cx="9924410" cy="4559910"/>
          </a:xfrm>
        </p:spPr>
        <p:txBody>
          <a:bodyPr>
            <a:noAutofit/>
          </a:bodyPr>
          <a:lstStyle/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اهداف کلان (کلی):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Goals</a:t>
            </a:r>
            <a:endParaRPr lang="fa-IR" sz="1600" b="1" dirty="0" smtClean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اهداف اختصاصی (کمی</a:t>
            </a:r>
            <a:r>
              <a:rPr lang="fa-IR" sz="1600" b="1" i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): 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Objectives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ویژگی های اهداف کمی: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SMARTB</a:t>
            </a:r>
            <a:endParaRPr lang="en-US" sz="1600" b="1" dirty="0">
              <a:solidFill>
                <a:srgbClr val="C0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اختصاصی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S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pecific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قابل اندازه </a:t>
            </a:r>
            <a:r>
              <a:rPr lang="fa-IR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گیری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M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easurable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دست یافتنی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A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ttainable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مرتبط با هدف کلی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R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elevant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دارای زمان مشخص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T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ime-bounded</a:t>
            </a:r>
            <a:endParaRPr lang="en-US" sz="16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342900" indent="-3429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متوازن </a:t>
            </a:r>
            <a:r>
              <a:rPr lang="en-US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B</a:t>
            </a:r>
            <a:r>
              <a:rPr lang="en-US" sz="16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alanced</a:t>
            </a:r>
            <a:endParaRPr lang="fa-IR" sz="1600" b="1" dirty="0" smtClean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042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094124" y="1801260"/>
            <a:ext cx="8082230" cy="408725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lnSpc>
                <a:spcPct val="160000"/>
              </a:lnSpc>
              <a:buClr>
                <a:srgbClr val="4F81BD"/>
              </a:buClr>
              <a:buNone/>
              <a:defRPr/>
            </a:pPr>
            <a:r>
              <a:rPr lang="en-US" sz="96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B Zar" panose="00000400000000000000" pitchFamily="2" charset="-78"/>
              </a:rPr>
              <a:t>S</a:t>
            </a:r>
            <a:r>
              <a:rPr lang="en-US" sz="9600" b="1" dirty="0">
                <a:solidFill>
                  <a:srgbClr val="00B0F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B Zar" panose="00000400000000000000" pitchFamily="2" charset="-78"/>
              </a:rPr>
              <a:t>M</a:t>
            </a:r>
            <a:r>
              <a:rPr lang="en-US" sz="9600" b="1" dirty="0">
                <a:solidFill>
                  <a:srgbClr val="66FF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B Zar" panose="00000400000000000000" pitchFamily="2" charset="-78"/>
              </a:rPr>
              <a:t>A</a:t>
            </a:r>
            <a:r>
              <a:rPr lang="en-US" sz="9600" b="1" dirty="0">
                <a:solidFill>
                  <a:srgbClr val="FFCC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B Zar" panose="00000400000000000000" pitchFamily="2" charset="-78"/>
              </a:rPr>
              <a:t>R</a:t>
            </a:r>
            <a:r>
              <a:rPr lang="en-US" sz="9600" b="1" dirty="0">
                <a:solidFill>
                  <a:srgbClr val="9A57CD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B Zar" panose="00000400000000000000" pitchFamily="2" charset="-78"/>
              </a:rPr>
              <a:t>T</a:t>
            </a:r>
            <a:endParaRPr lang="en-US" sz="2800" b="1" dirty="0">
              <a:solidFill>
                <a:srgbClr val="9A57CD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72707" name="Title 2"/>
          <p:cNvSpPr txBox="1">
            <a:spLocks/>
          </p:cNvSpPr>
          <p:nvPr/>
        </p:nvSpPr>
        <p:spPr bwMode="auto">
          <a:xfrm>
            <a:off x="2093913" y="379414"/>
            <a:ext cx="8081962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1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fa-IR" altLang="en-US" sz="3600" b="1">
                <a:solidFill>
                  <a:srgbClr val="1F497D"/>
                </a:solidFill>
                <a:latin typeface="Tw Cen MT Condensed" panose="020B0606020104020203" pitchFamily="34" charset="0"/>
                <a:cs typeface="B Titr" panose="00000700000000000000" pitchFamily="2" charset="-78"/>
              </a:rPr>
              <a:t>گام دوم: هدف گذاری</a:t>
            </a:r>
          </a:p>
        </p:txBody>
      </p:sp>
      <p:cxnSp>
        <p:nvCxnSpPr>
          <p:cNvPr id="6" name="Curved Connector 5"/>
          <p:cNvCxnSpPr/>
          <p:nvPr/>
        </p:nvCxnSpPr>
        <p:spPr>
          <a:xfrm rot="16200000" flipV="1">
            <a:off x="3501232" y="3044032"/>
            <a:ext cx="693737" cy="685800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28801" y="2511426"/>
            <a:ext cx="18208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4000" b="1" dirty="0">
                <a:solidFill>
                  <a:srgbClr val="FF0000"/>
                </a:solidFill>
                <a:latin typeface="Tw Cen MT"/>
                <a:cs typeface="Arial" panose="020B0604020202020204" pitchFamily="34" charset="0"/>
              </a:rPr>
              <a:t>Specific</a:t>
            </a:r>
            <a:endParaRPr lang="en-US" b="1" dirty="0">
              <a:solidFill>
                <a:srgbClr val="FF0000"/>
              </a:solidFill>
              <a:latin typeface="Tw Cen MT"/>
              <a:cs typeface="Arial" panose="020B0604020202020204" pitchFamily="34" charset="0"/>
            </a:endParaRPr>
          </a:p>
        </p:txBody>
      </p:sp>
      <p:cxnSp>
        <p:nvCxnSpPr>
          <p:cNvPr id="9" name="Curved Connector 8"/>
          <p:cNvCxnSpPr/>
          <p:nvPr/>
        </p:nvCxnSpPr>
        <p:spPr>
          <a:xfrm rot="10800000" flipV="1">
            <a:off x="3989388" y="4560889"/>
            <a:ext cx="1435100" cy="839787"/>
          </a:xfrm>
          <a:prstGeom prst="curvedConnector3">
            <a:avLst/>
          </a:prstGeom>
          <a:ln w="254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76400" y="5276851"/>
            <a:ext cx="2743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4000" b="1" dirty="0">
                <a:solidFill>
                  <a:srgbClr val="00B0F0"/>
                </a:solidFill>
                <a:latin typeface="Tw Cen MT"/>
                <a:cs typeface="Arial" panose="020B0604020202020204" pitchFamily="34" charset="0"/>
              </a:rPr>
              <a:t>Measurable</a:t>
            </a:r>
            <a:endParaRPr lang="en-US" b="1" dirty="0">
              <a:solidFill>
                <a:srgbClr val="00B0F0"/>
              </a:solidFill>
              <a:latin typeface="Tw Cen MT"/>
              <a:cs typeface="Arial" panose="020B0604020202020204" pitchFamily="34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6200000" flipH="1">
            <a:off x="5917408" y="4779170"/>
            <a:ext cx="839787" cy="403225"/>
          </a:xfrm>
          <a:prstGeom prst="curvedConnector3">
            <a:avLst/>
          </a:prstGeom>
          <a:ln w="19050">
            <a:solidFill>
              <a:srgbClr val="66FF33">
                <a:alpha val="98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53000" y="5251451"/>
            <a:ext cx="26352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4000" b="1" dirty="0">
                <a:solidFill>
                  <a:srgbClr val="66FF33"/>
                </a:solidFill>
                <a:latin typeface="Tw Cen MT"/>
                <a:cs typeface="Arial" panose="020B0604020202020204" pitchFamily="34" charset="0"/>
              </a:rPr>
              <a:t>Attainable</a:t>
            </a:r>
            <a:endParaRPr lang="en-US" b="1" dirty="0">
              <a:solidFill>
                <a:srgbClr val="66FF33"/>
              </a:solidFill>
              <a:latin typeface="Tw Cen MT"/>
              <a:cs typeface="Arial" panose="020B0604020202020204" pitchFamily="34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flipV="1">
            <a:off x="6742113" y="2314575"/>
            <a:ext cx="1200150" cy="1123950"/>
          </a:xfrm>
          <a:prstGeom prst="curvedConnector3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15001" y="1536701"/>
            <a:ext cx="4124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4000" b="1" dirty="0">
                <a:solidFill>
                  <a:srgbClr val="FFCC00"/>
                </a:solidFill>
                <a:latin typeface="Tw Cen MT"/>
                <a:cs typeface="Arial" panose="020B0604020202020204" pitchFamily="34" charset="0"/>
              </a:rPr>
              <a:t>Relevant\Realistic</a:t>
            </a:r>
            <a:endParaRPr lang="en-US" b="1" dirty="0">
              <a:solidFill>
                <a:srgbClr val="FFCC00"/>
              </a:solidFill>
              <a:latin typeface="Tw Cen MT"/>
              <a:cs typeface="Arial" panose="020B0604020202020204" pitchFamily="34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7664451" y="4310064"/>
            <a:ext cx="1071563" cy="669925"/>
          </a:xfrm>
          <a:prstGeom prst="curvedConnector3">
            <a:avLst/>
          </a:prstGeom>
          <a:ln w="25400">
            <a:solidFill>
              <a:srgbClr val="9A57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010400" y="4795839"/>
            <a:ext cx="3333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US" sz="4000" b="1" dirty="0">
                <a:solidFill>
                  <a:srgbClr val="9A57CD"/>
                </a:solidFill>
                <a:latin typeface="Tw Cen MT"/>
                <a:cs typeface="Arial" panose="020B0604020202020204" pitchFamily="34" charset="0"/>
              </a:rPr>
              <a:t>Time bounded</a:t>
            </a:r>
            <a:endParaRPr lang="en-US" b="1" dirty="0">
              <a:solidFill>
                <a:srgbClr val="9A57CD"/>
              </a:solidFill>
              <a:latin typeface="Tw Cen M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5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  <p:bldP spid="19" grpId="0"/>
      <p:bldP spid="2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397125" y="2362201"/>
            <a:ext cx="7780338" cy="1774825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Zar" panose="00000400000000000000" pitchFamily="2" charset="-78"/>
              </a:rPr>
              <a:t>بهبود دستورالعمل بهداشت دستان تا حد ممکن و در سریعترین زمان ممکن</a:t>
            </a:r>
            <a:endParaRPr lang="en-US" sz="2800" b="1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Zar" panose="00000400000000000000" pitchFamily="2" charset="-78"/>
            </a:endParaRPr>
          </a:p>
        </p:txBody>
      </p:sp>
      <p:sp>
        <p:nvSpPr>
          <p:cNvPr id="74755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637052"/>
                </a:solidFill>
                <a:cs typeface="B Titr" panose="00000700000000000000" pitchFamily="2" charset="-78"/>
              </a:rPr>
              <a:t>گام دوم: هدف گذاری</a:t>
            </a:r>
          </a:p>
        </p:txBody>
      </p:sp>
      <p:sp>
        <p:nvSpPr>
          <p:cNvPr id="7" name="Content Placeholder 2">
            <a:extLst/>
          </p:cNvPr>
          <p:cNvSpPr txBox="1">
            <a:spLocks/>
          </p:cNvSpPr>
          <p:nvPr/>
        </p:nvSpPr>
        <p:spPr>
          <a:xfrm>
            <a:off x="2397126" y="4502150"/>
            <a:ext cx="7980363" cy="113665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>
            <a:normAutofit fontScale="85000" lnSpcReduction="20000"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افزایش رعایت بهداشت دستها بر اساس دستورالعمل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WHO </a:t>
            </a:r>
            <a:r>
              <a:rPr lang="fa-I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B Zar" panose="00000400000000000000" pitchFamily="2" charset="-78"/>
              </a:rPr>
              <a:t> از 14٪ به بیش از 80٪ تا پایان سال 1401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711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397125" y="2209800"/>
            <a:ext cx="7780338" cy="44196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آیا هدف «</a:t>
            </a:r>
            <a:r>
              <a:rPr lang="fa-IR" sz="2800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بهبود کنترل دیابت در خدمت گیرندگان کلینیک دیابت در شهرستان </a:t>
            </a:r>
            <a:r>
              <a:rPr lang="en-US" sz="2800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X</a:t>
            </a:r>
            <a:r>
              <a:rPr lang="fa-IR" sz="2800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 در سال 1401</a:t>
            </a: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» </a:t>
            </a:r>
            <a:r>
              <a:rPr lang="en-US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SMART</a:t>
            </a: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 است؟</a:t>
            </a:r>
            <a:endParaRPr lang="en-US" sz="2800" b="1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6803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637052"/>
                </a:solidFill>
                <a:cs typeface="B Titr" panose="00000700000000000000" pitchFamily="2" charset="-78"/>
              </a:rPr>
              <a:t>گام دوم: هدف گذاری</a:t>
            </a:r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705226"/>
            <a:ext cx="62293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4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397125" y="2514600"/>
            <a:ext cx="778033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آیا هدف «</a:t>
            </a:r>
            <a:r>
              <a:rPr lang="fa-IR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کاهش قند خون تمامی خدمت گیرندگان کلینیک دیابت در شهرستان </a:t>
            </a:r>
            <a:r>
              <a:rPr lang="en-US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X</a:t>
            </a:r>
            <a:r>
              <a:rPr lang="fa-IR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 به میزان پایین تر از </a:t>
            </a:r>
            <a:r>
              <a:rPr lang="en-US" dirty="0">
                <a:solidFill>
                  <a:srgbClr val="637052"/>
                </a:solidFill>
                <a:latin typeface="Calibri" panose="020F0502020204030204"/>
              </a:rPr>
              <a:t>mg/dl</a:t>
            </a:r>
            <a:r>
              <a:rPr lang="fa-IR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 125 در سال 1401</a:t>
            </a:r>
            <a:r>
              <a:rPr lang="fa-IR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» </a:t>
            </a:r>
            <a:r>
              <a:rPr lang="en-US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SMART</a:t>
            </a:r>
            <a:r>
              <a:rPr lang="fa-IR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 است؟</a:t>
            </a:r>
          </a:p>
          <a:p>
            <a:pPr marL="0" indent="0"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endParaRPr lang="en-US" sz="2800" b="1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8851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637052"/>
                </a:solidFill>
                <a:cs typeface="B Titr" panose="00000700000000000000" pitchFamily="2" charset="-78"/>
              </a:rPr>
              <a:t>گام دوم: هدف گذاری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238500" y="4419600"/>
          <a:ext cx="6096000" cy="185420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Measurable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Achievable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Realistic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Time Bound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3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336699"/>
                </a:solidFill>
                <a:cs typeface="B Titr" panose="00000700000000000000" pitchFamily="2" charset="-78"/>
              </a:rPr>
              <a:t>اهميت برنامه‌ريزي</a:t>
            </a:r>
            <a:endParaRPr lang="en-US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35887"/>
            <a:ext cx="10058400" cy="402336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1- برنامه‌ريزي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جهت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را تعيين مي‌كند.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2- برنامه‌ريزي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معيار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براي عملكرد را عرضه مي‌كند.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3- برنامه‌ريزي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چهارچوب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وحدت بخش به وجود مي‌آورد.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4- برنامه‌ريزي فرصت‌ها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و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خطرات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آتي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را گوشزد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مي‌كند.</a:t>
            </a:r>
            <a:endParaRPr lang="fa-IR" sz="2400" dirty="0">
              <a:solidFill>
                <a:srgbClr val="0070C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856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/>
          </p:cNvPr>
          <p:cNvSpPr txBox="1">
            <a:spLocks/>
          </p:cNvSpPr>
          <p:nvPr/>
        </p:nvSpPr>
        <p:spPr>
          <a:xfrm>
            <a:off x="2397125" y="2514600"/>
            <a:ext cx="778033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آیا هدف «</a:t>
            </a:r>
            <a:r>
              <a:rPr lang="fa-IR" sz="2800" b="1" dirty="0">
                <a:solidFill>
                  <a:srgbClr val="637052"/>
                </a:solidFill>
                <a:latin typeface="Calibri" panose="020F0502020204030204"/>
                <a:cs typeface="B Nazanin" pitchFamily="2" charset="-78"/>
              </a:rPr>
              <a:t>ارتقاء کیفی پژوهش‌هاي مرکز در سال 1401</a:t>
            </a: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» </a:t>
            </a:r>
            <a:r>
              <a:rPr lang="en-US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SMART</a:t>
            </a:r>
            <a:r>
              <a:rPr lang="fa-IR" sz="2800" dirty="0">
                <a:solidFill>
                  <a:srgbClr val="637052"/>
                </a:solidFill>
                <a:latin typeface="Times New Roman" pitchFamily="18" charset="0"/>
                <a:cs typeface="B Nazanin" pitchFamily="2" charset="-78"/>
              </a:rPr>
              <a:t> است؟</a:t>
            </a:r>
          </a:p>
          <a:p>
            <a:pPr marL="0" indent="0" algn="just" fontAlgn="base">
              <a:lnSpc>
                <a:spcPct val="16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endParaRPr lang="en-US" sz="2800" b="1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80899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637052"/>
                </a:solidFill>
                <a:cs typeface="B Titr" panose="00000700000000000000" pitchFamily="2" charset="-78"/>
              </a:rPr>
              <a:t>گام دوم: هدف گذاری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38500" y="4419600"/>
          <a:ext cx="6096000" cy="1854200"/>
        </p:xfrm>
        <a:graphic>
          <a:graphicData uri="http://schemas.openxmlformats.org/drawingml/2006/table">
            <a:tbl>
              <a:tblPr rtl="1" firstRow="1" bandRow="1">
                <a:tableStyleId>{0505E3EF-67EA-436B-97B2-0124C06EBD24}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Specific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Measurable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Achievable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Realistic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u="none" strike="noStrike" kern="1200" baseline="0" dirty="0" smtClean="0">
                          <a:solidFill>
                            <a:schemeClr val="tx1"/>
                          </a:solidFill>
                        </a:rPr>
                        <a:t>Time Bound</a:t>
                      </a:r>
                      <a:endParaRPr lang="fa-I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28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2"/>
          <p:cNvSpPr txBox="1">
            <a:spLocks/>
          </p:cNvSpPr>
          <p:nvPr/>
        </p:nvSpPr>
        <p:spPr bwMode="auto">
          <a:xfrm>
            <a:off x="2197101" y="627063"/>
            <a:ext cx="8081963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 dirty="0">
                <a:solidFill>
                  <a:srgbClr val="637052"/>
                </a:solidFill>
                <a:cs typeface="B Titr" panose="00000700000000000000" pitchFamily="2" charset="-78"/>
              </a:rPr>
              <a:t>چارچوب مداخله</a:t>
            </a: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3417278" y="1767254"/>
            <a:ext cx="7153275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 smtClean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مدیریت </a:t>
            </a: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زمان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مدیریت تنوع ارایه خدمت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طراحی سیستم‌هایی برای پیشگیری از خطاها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تقویت ارتباط تامین کننده- مشتری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مدیریت منابع و حذف اتلاف‌ها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بهبود جریان کاری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بهینه سازی موجودی‌ها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تغییر فضا و محیط کاری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Font typeface="Wingdings" panose="05000000000000000000" pitchFamily="2" charset="2"/>
              <a:buChar char="q"/>
              <a:defRPr/>
            </a:pPr>
            <a:r>
              <a:rPr lang="fa-IR" b="1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سایر ایده ها ...؟</a:t>
            </a:r>
          </a:p>
        </p:txBody>
      </p:sp>
    </p:spTree>
    <p:extLst>
      <p:ext uri="{BB962C8B-B14F-4D97-AF65-F5344CB8AC3E}">
        <p14:creationId xmlns:p14="http://schemas.microsoft.com/office/powerpoint/2010/main" val="12446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25" y="2514600"/>
            <a:ext cx="7780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33CCCC"/>
              </a:buClr>
              <a:buSzPct val="100000"/>
              <a:buNone/>
            </a:pPr>
            <a:endParaRPr lang="en-US" altLang="en-US" b="1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87043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جدول مقاصد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51125" y="2511426"/>
          <a:ext cx="7169150" cy="3367087"/>
        </p:xfrm>
        <a:graphic>
          <a:graphicData uri="http://schemas.openxmlformats.org/drawingml/2006/table">
            <a:tbl>
              <a:tblPr rtl="1" firstRow="1" firstCol="1" bandRow="1"/>
              <a:tblGrid>
                <a:gridCol w="1678598">
                  <a:extLst>
                    <a:ext uri="{9D8B030D-6E8A-4147-A177-3AD203B41FA5}">
                      <a16:colId xmlns:a16="http://schemas.microsoft.com/office/drawing/2014/main" val="346686717"/>
                    </a:ext>
                  </a:extLst>
                </a:gridCol>
                <a:gridCol w="1606060">
                  <a:extLst>
                    <a:ext uri="{9D8B030D-6E8A-4147-A177-3AD203B41FA5}">
                      <a16:colId xmlns:a16="http://schemas.microsoft.com/office/drawing/2014/main" val="3972596342"/>
                    </a:ext>
                  </a:extLst>
                </a:gridCol>
                <a:gridCol w="1189892">
                  <a:extLst>
                    <a:ext uri="{9D8B030D-6E8A-4147-A177-3AD203B41FA5}">
                      <a16:colId xmlns:a16="http://schemas.microsoft.com/office/drawing/2014/main" val="405210071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58081388"/>
                    </a:ext>
                  </a:extLst>
                </a:gridCol>
                <a:gridCol w="955432">
                  <a:extLst>
                    <a:ext uri="{9D8B030D-6E8A-4147-A177-3AD203B41FA5}">
                      <a16:colId xmlns:a16="http://schemas.microsoft.com/office/drawing/2014/main" val="2320822812"/>
                    </a:ext>
                  </a:extLst>
                </a:gridCol>
                <a:gridCol w="900968">
                  <a:extLst>
                    <a:ext uri="{9D8B030D-6E8A-4147-A177-3AD203B41FA5}">
                      <a16:colId xmlns:a16="http://schemas.microsoft.com/office/drawing/2014/main" val="3077933929"/>
                    </a:ext>
                  </a:extLst>
                </a:gridCol>
              </a:tblGrid>
              <a:tr h="490755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عنوان اهداف کلی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عنوان اهداف کمی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عنوان شاخص/ فرمول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واحد سنجش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 موجود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وضع مطلوب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712154"/>
                  </a:ext>
                </a:extLst>
              </a:tr>
              <a:tr h="71908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 </a:t>
                      </a: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977234"/>
                  </a:ext>
                </a:extLst>
              </a:tr>
              <a:tr h="71908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98099"/>
                  </a:ext>
                </a:extLst>
              </a:tr>
              <a:tr h="719083">
                <a:tc row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9148992"/>
                  </a:ext>
                </a:extLst>
              </a:tr>
              <a:tr h="719083">
                <a:tc v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618" marR="586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4265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90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شاخص</a:t>
            </a: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2400301" y="1937239"/>
            <a:ext cx="8537330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برای سنجش عملکرد سازمان و میزان دستیابی به اهداف سازمانی مورد استفاده قرار می‌گیرند. </a:t>
            </a:r>
          </a:p>
          <a:p>
            <a:pPr algn="just"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معیاری که کمک می کند تا دستیابی به یک هدف را </a:t>
            </a:r>
            <a:r>
              <a:rPr lang="fa-IR" u="sng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کمی</a:t>
            </a: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 نمائیم.</a:t>
            </a:r>
          </a:p>
          <a:p>
            <a:pPr algn="just"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شاخص به اطلاعات کمی مربوط می‌شود که ورودی‌ها، فرایندها و</a:t>
            </a:r>
            <a:r>
              <a:rPr lang="en-US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خروجی‌ها را می‌سنجد.</a:t>
            </a:r>
            <a:endParaRPr lang="en-US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00B050"/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00B050"/>
                </a:solidFill>
                <a:latin typeface="Times New Roman" pitchFamily="18" charset="0"/>
                <a:cs typeface="B Nazanin" pitchFamily="2" charset="-78"/>
              </a:rPr>
              <a:t>تمرکز شاخص‌ها: 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شاخص‌های ساختاری/ ورودی 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شاخص‌های فرایندی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شاخص‌های پیامدی/ نتیجه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009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شاخص</a:t>
            </a: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3575539" y="1972896"/>
            <a:ext cx="7153275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b="1" u="sng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باید اطمینان حاصل کنیم که: 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روند شاخص‌ها مثبت است.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تغییرات آنها به عمل ما قابل انتساب است.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مقایسه صورت می گیرد.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قابل دسته بندی بوده و تجزیه و تحلیل می‌شوند.</a:t>
            </a:r>
          </a:p>
        </p:txBody>
      </p:sp>
    </p:spTree>
    <p:extLst>
      <p:ext uri="{BB962C8B-B14F-4D97-AF65-F5344CB8AC3E}">
        <p14:creationId xmlns:p14="http://schemas.microsoft.com/office/powerpoint/2010/main" val="122520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روشهای مختلف تعیین شاخص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29609" y="1799493"/>
            <a:ext cx="7153275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نسبت </a:t>
            </a:r>
            <a:r>
              <a:rPr lang="en-US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Ratio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سهم </a:t>
            </a:r>
            <a:r>
              <a:rPr lang="en-US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Percentage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میزان/ نرخ </a:t>
            </a:r>
            <a:r>
              <a:rPr lang="en-US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Rate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متوسط </a:t>
            </a:r>
            <a:r>
              <a:rPr lang="en-US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Average</a:t>
            </a:r>
            <a:endParaRPr lang="fa-IR" altLang="en-US" sz="2200" dirty="0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نما </a:t>
            </a:r>
            <a:r>
              <a:rPr lang="en-US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Mode</a:t>
            </a:r>
            <a:endParaRPr lang="fa-IR" altLang="en-US" sz="2200" dirty="0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b="1" dirty="0">
                <a:solidFill>
                  <a:srgbClr val="00B05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هدف شاخص: 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سرعت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دقت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کمیت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هزینه 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r>
              <a:rPr lang="fa-IR" altLang="en-US" sz="2200" dirty="0">
                <a:solidFill>
                  <a:srgbClr val="196666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روند</a:t>
            </a:r>
          </a:p>
          <a:p>
            <a:pPr fontAlgn="base">
              <a:spcAft>
                <a:spcPct val="0"/>
              </a:spcAft>
              <a:buClr>
                <a:srgbClr val="33CCCC"/>
              </a:buClr>
              <a:buSzPct val="100000"/>
              <a:buBlip>
                <a:blip r:embed="rId3"/>
              </a:buBlip>
            </a:pPr>
            <a:endParaRPr lang="en-US" altLang="en-US" sz="2200" dirty="0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36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25" y="2514600"/>
            <a:ext cx="7780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33CCCC"/>
              </a:buClr>
              <a:buSzPct val="100000"/>
              <a:buNone/>
            </a:pPr>
            <a:endParaRPr lang="en-US" altLang="en-US" b="1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5235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جدول تفصیلی فعالیت‌ها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463019"/>
              </p:ext>
            </p:extLst>
          </p:nvPr>
        </p:nvGraphicFramePr>
        <p:xfrm>
          <a:off x="2389187" y="2069123"/>
          <a:ext cx="7693025" cy="3543300"/>
        </p:xfrm>
        <a:graphic>
          <a:graphicData uri="http://schemas.openxmlformats.org/drawingml/2006/table">
            <a:tbl>
              <a:tblPr rtl="1" firstRow="1" firstCol="1" bandRow="1">
                <a:tableStyleId>{5940675A-B579-460E-94D1-54222C63F5DA}</a:tableStyleId>
              </a:tblPr>
              <a:tblGrid>
                <a:gridCol w="2545739">
                  <a:extLst>
                    <a:ext uri="{9D8B030D-6E8A-4147-A177-3AD203B41FA5}">
                      <a16:colId xmlns:a16="http://schemas.microsoft.com/office/drawing/2014/main" val="3520462160"/>
                    </a:ext>
                  </a:extLst>
                </a:gridCol>
                <a:gridCol w="929172">
                  <a:extLst>
                    <a:ext uri="{9D8B030D-6E8A-4147-A177-3AD203B41FA5}">
                      <a16:colId xmlns:a16="http://schemas.microsoft.com/office/drawing/2014/main" val="648524323"/>
                    </a:ext>
                  </a:extLst>
                </a:gridCol>
                <a:gridCol w="964106">
                  <a:extLst>
                    <a:ext uri="{9D8B030D-6E8A-4147-A177-3AD203B41FA5}">
                      <a16:colId xmlns:a16="http://schemas.microsoft.com/office/drawing/2014/main" val="1274114887"/>
                    </a:ext>
                  </a:extLst>
                </a:gridCol>
                <a:gridCol w="814754">
                  <a:extLst>
                    <a:ext uri="{9D8B030D-6E8A-4147-A177-3AD203B41FA5}">
                      <a16:colId xmlns:a16="http://schemas.microsoft.com/office/drawing/2014/main" val="1836951153"/>
                    </a:ext>
                  </a:extLst>
                </a:gridCol>
                <a:gridCol w="1101968">
                  <a:extLst>
                    <a:ext uri="{9D8B030D-6E8A-4147-A177-3AD203B41FA5}">
                      <a16:colId xmlns:a16="http://schemas.microsoft.com/office/drawing/2014/main" val="637712642"/>
                    </a:ext>
                  </a:extLst>
                </a:gridCol>
                <a:gridCol w="1337286">
                  <a:extLst>
                    <a:ext uri="{9D8B030D-6E8A-4147-A177-3AD203B41FA5}">
                      <a16:colId xmlns:a16="http://schemas.microsoft.com/office/drawing/2014/main" val="2316915598"/>
                    </a:ext>
                  </a:extLst>
                </a:gridCol>
              </a:tblGrid>
              <a:tr h="229473">
                <a:tc gridSpan="6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cs typeface="+mj-cs"/>
                        </a:rPr>
                        <a:t>  </a:t>
                      </a:r>
                      <a:r>
                        <a:rPr lang="fa-IR" sz="1300" dirty="0" smtClean="0">
                          <a:effectLst/>
                          <a:cs typeface="+mj-cs"/>
                        </a:rPr>
                        <a:t>عنوان هدف کلی: </a:t>
                      </a:r>
                      <a:r>
                        <a:rPr lang="fa-IR" sz="1300" dirty="0">
                          <a:effectLst/>
                          <a:cs typeface="+mj-cs"/>
                        </a:rPr>
                        <a:t>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1512440859"/>
                  </a:ext>
                </a:extLst>
              </a:tr>
              <a:tr h="229473">
                <a:tc gridSpan="6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cs typeface="+mj-cs"/>
                        </a:rPr>
                        <a:t>عنوان هدف کمی:  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06876"/>
                  </a:ext>
                </a:extLst>
              </a:tr>
              <a:tr h="229473">
                <a:tc gridSpan="6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cs typeface="+mj-cs"/>
                        </a:rPr>
                        <a:t> </a:t>
                      </a:r>
                      <a:r>
                        <a:rPr lang="fa-IR" sz="1300" dirty="0" smtClean="0">
                          <a:effectLst/>
                          <a:cs typeface="+mj-cs"/>
                        </a:rPr>
                        <a:t>عنوان برنامه: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tc hMerge="1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2224945561"/>
                  </a:ext>
                </a:extLst>
              </a:tr>
              <a:tr h="4589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cs typeface="+mj-cs"/>
                        </a:rPr>
                        <a:t>فعالیت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cs typeface="+mj-cs"/>
                        </a:rPr>
                        <a:t>مسئول اجرا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cs typeface="+mj-cs"/>
                        </a:rPr>
                        <a:t>تاریخ شروع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>
                          <a:effectLst/>
                          <a:cs typeface="+mj-cs"/>
                        </a:rPr>
                        <a:t>تاریخ پایان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cs typeface="+mj-cs"/>
                        </a:rPr>
                        <a:t>نشانگر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300" dirty="0" smtClean="0">
                          <a:effectLst/>
                          <a:cs typeface="+mj-cs"/>
                        </a:rPr>
                        <a:t>منابع مورد نیاز</a:t>
                      </a: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1386127076"/>
                  </a:ext>
                </a:extLst>
              </a:tr>
              <a:tr h="72100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4037955007"/>
                  </a:ext>
                </a:extLst>
              </a:tr>
              <a:tr h="83746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2922216774"/>
                  </a:ext>
                </a:extLst>
              </a:tr>
              <a:tr h="837464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3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j-cs"/>
                      </a:endParaRPr>
                    </a:p>
                  </a:txBody>
                  <a:tcPr marL="57939" marR="57939" marT="0" marB="0" anchor="ctr"/>
                </a:tc>
                <a:extLst>
                  <a:ext uri="{0D108BD9-81ED-4DB2-BD59-A6C34878D82A}">
                    <a16:rowId xmlns:a16="http://schemas.microsoft.com/office/drawing/2014/main" val="419537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964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25" y="2514600"/>
            <a:ext cx="7780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33CCCC"/>
              </a:buClr>
              <a:buSzPct val="100000"/>
              <a:buNone/>
            </a:pPr>
            <a:endParaRPr lang="en-US" altLang="en-US" b="1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7283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 dirty="0">
                <a:solidFill>
                  <a:srgbClr val="006666"/>
                </a:solidFill>
                <a:cs typeface="B Titr" panose="00000700000000000000" pitchFamily="2" charset="-78"/>
              </a:rPr>
              <a:t>تدوین برنامه</a:t>
            </a: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1644161" y="1837592"/>
            <a:ext cx="9450999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spcAft>
                <a:spcPct val="0"/>
              </a:spcAft>
              <a:buClr>
                <a:srgbClr val="33CCCC"/>
              </a:buClr>
              <a:buNone/>
              <a:defRPr/>
            </a:pPr>
            <a:r>
              <a:rPr lang="fa-IR" b="1" u="sng" dirty="0" smtClean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استانداردهای اعتباربخشی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 smtClean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تدوین </a:t>
            </a: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برنامه استراتژیک و عملیاتی با مشارکت اعضای گروه و دانشجویان بعنوان ذینفعان اصلی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بازنگری برنامه راهبردی بر اساس اخرین دستاوردهای ملی و فراملی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مستندسازی صورتجلسات تدوین برنامه های عملیاتی 1403 و استراتژیک (دعوتنامه دعوت از اعضا، بازخورد جلسات به اعضا، ...)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اطلاع رسانی برگزاری جلسات در سایت گروه یا دانشکده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قرار دادن برنامه‌ها در سایت 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وجود مستندات مربوط به نشانگرها</a:t>
            </a:r>
          </a:p>
          <a:p>
            <a:pPr algn="just" fontAlgn="base">
              <a:spcAft>
                <a:spcPct val="0"/>
              </a:spcAft>
              <a:buClr>
                <a:srgbClr val="33CCCC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33CCCC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توجه به سازوکارهائی برای ترغیب اساتید و دانشجویان در راستای تحقیقات مرتبط با نیاز جامعه</a:t>
            </a:r>
          </a:p>
        </p:txBody>
      </p:sp>
    </p:spTree>
    <p:extLst>
      <p:ext uri="{BB962C8B-B14F-4D97-AF65-F5344CB8AC3E}">
        <p14:creationId xmlns:p14="http://schemas.microsoft.com/office/powerpoint/2010/main" val="180856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25" y="2514600"/>
            <a:ext cx="7780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33CCCC"/>
              </a:buClr>
              <a:buSzPct val="100000"/>
              <a:buNone/>
            </a:pPr>
            <a:endParaRPr lang="en-US" altLang="en-US" b="1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99331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 dirty="0" smtClean="0">
                <a:solidFill>
                  <a:srgbClr val="006666"/>
                </a:solidFill>
                <a:cs typeface="B Titr" panose="00000700000000000000" pitchFamily="2" charset="-78"/>
              </a:rPr>
              <a:t>اجرای برنامه</a:t>
            </a:r>
            <a:endParaRPr lang="fa-IR" altLang="en-US" sz="3600" b="1" dirty="0">
              <a:solidFill>
                <a:srgbClr val="006666"/>
              </a:solidFill>
              <a:cs typeface="B Titr" panose="00000700000000000000" pitchFamily="2" charset="-78"/>
            </a:endParaRP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1301263" y="1878623"/>
            <a:ext cx="9315938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b="1" u="sng" dirty="0" smtClean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استانداردهای اعتباربخشی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 smtClean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تامین </a:t>
            </a: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امکانات و منابع لازم برای اجرای فرآیندهای آموزشی - پژوهشی طبق برنامه مصوب توسط گروه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پایش اجرای فعالیت‌ها در زمان مشخص شده در برنامه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وجود مستندات مربوط به نشانگرها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0360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397125" y="2514600"/>
            <a:ext cx="77803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576263" indent="-2730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855663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1430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1462088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19192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3764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28336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290888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just" fontAlgn="base">
              <a:lnSpc>
                <a:spcPct val="160000"/>
              </a:lnSpc>
              <a:spcAft>
                <a:spcPct val="0"/>
              </a:spcAft>
              <a:buClr>
                <a:srgbClr val="33CCCC"/>
              </a:buClr>
              <a:buSzPct val="100000"/>
              <a:buNone/>
            </a:pPr>
            <a:endParaRPr lang="en-US" altLang="en-US" b="1">
              <a:solidFill>
                <a:srgbClr val="196666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101379" name="Title 2"/>
          <p:cNvSpPr txBox="1">
            <a:spLocks/>
          </p:cNvSpPr>
          <p:nvPr/>
        </p:nvSpPr>
        <p:spPr bwMode="auto">
          <a:xfrm>
            <a:off x="2193925" y="685800"/>
            <a:ext cx="80835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1pPr>
            <a:lvl2pPr marL="742950" indent="-285750" algn="r" rtl="1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2pPr>
            <a:lvl3pPr marL="1143000" indent="-228600" algn="r" rtl="1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3pPr>
            <a:lvl4pPr marL="1600200" indent="-228600" algn="r" rtl="1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4pPr>
            <a:lvl5pPr marL="2057400" indent="-228600" algn="r" rtl="1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  <a:cs typeface="Zar" panose="00000400000000000000" pitchFamily="2" charset="-78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en-US" sz="3600" b="1">
                <a:solidFill>
                  <a:srgbClr val="006666"/>
                </a:solidFill>
                <a:cs typeface="B Titr" panose="00000700000000000000" pitchFamily="2" charset="-78"/>
              </a:rPr>
              <a:t>ارزشیابی برنامه</a:t>
            </a:r>
          </a:p>
        </p:txBody>
      </p:sp>
      <p:sp>
        <p:nvSpPr>
          <p:cNvPr id="6" name="Content Placeholder 2">
            <a:extLst/>
          </p:cNvPr>
          <p:cNvSpPr txBox="1">
            <a:spLocks/>
          </p:cNvSpPr>
          <p:nvPr/>
        </p:nvSpPr>
        <p:spPr>
          <a:xfrm>
            <a:off x="2259624" y="1957754"/>
            <a:ext cx="8220075" cy="4375150"/>
          </a:xfrm>
          <a:prstGeom prst="rect">
            <a:avLst/>
          </a:prstGeom>
        </p:spPr>
        <p:txBody>
          <a:bodyPr/>
          <a:lstStyle>
            <a:lvl1pPr marL="274320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r" defTabSz="914400" rtl="1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fa-IR" b="1" u="sng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استانداردهای اعتباربخشی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میزان تحقق اهداف بر اساس شاخصها</a:t>
            </a:r>
            <a:endParaRPr lang="en-US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en-US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ارائه گزارش عملکرد طبق برنامه بصورت دوره ای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 ارائه گزارش انجام فعالیت‌ها و میزان تحقق اهداف و پیشرفت شاخصها بصورت فصلی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توجه به استانداردهای کالبدی منطبق شده با چک لیست پیشنهادی کمیته اعتباربخشی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r>
              <a:rPr lang="fa-IR" dirty="0">
                <a:solidFill>
                  <a:srgbClr val="E48312">
                    <a:lumMod val="50000"/>
                  </a:srgbClr>
                </a:solidFill>
                <a:latin typeface="Times New Roman" pitchFamily="18" charset="0"/>
                <a:cs typeface="B Nazanin" pitchFamily="2" charset="-78"/>
              </a:rPr>
              <a:t>وجود مستندات اخذ پیشنهادات و اعمال تغییرات پیشنهادی در برنامه‌های درسی یا نظام انگیزشی و ...، تعیین هدف از اعمال تغییرات، سنجش شاخص هدف بطور سالانه</a:t>
            </a: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  <a:p>
            <a:pPr fontAlgn="base">
              <a:spcAft>
                <a:spcPct val="0"/>
              </a:spcAft>
              <a:buClr>
                <a:srgbClr val="E48312"/>
              </a:buClr>
              <a:buBlip>
                <a:blip r:embed="rId3"/>
              </a:buBlip>
              <a:defRPr/>
            </a:pPr>
            <a:endParaRPr lang="fa-IR" dirty="0">
              <a:solidFill>
                <a:srgbClr val="E48312">
                  <a:lumMod val="50000"/>
                </a:srgbClr>
              </a:solidFill>
              <a:latin typeface="Times New Roma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372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57557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اصول برنامه‌ریزی</a:t>
            </a:r>
            <a:endParaRPr lang="en-US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47814"/>
            <a:ext cx="10058400" cy="371060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توافق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بين افراد درگير فرآيند برنامه‌ريزي از مسائل مهم برنامه‌ريزي است.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انعطاف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‌پذيري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در برنامه‌ريزي بايد پيش‌بيني شود.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برنامه‌ريزي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بايد به صورت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مكتوب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بين كليه مديران توزيع گردد.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ارزش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برنامه‌ريزي در تبديل آنها به عمليات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اجرايي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مي‌باشد.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 تجديدنظر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سالانه، دوره‌اي و كلي از مسائل مهم در برنامه‌ريزي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مي‌باشند. </a:t>
            </a:r>
            <a:endParaRPr lang="fa-IR" sz="2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571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استراتژی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81375"/>
            <a:ext cx="9924410" cy="4023360"/>
          </a:xfrm>
        </p:spPr>
        <p:txBody>
          <a:bodyPr>
            <a:noAutofit/>
          </a:bodyPr>
          <a:lstStyle/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استراتژي يعني تعيين طريق يا روش رسيدن به اهداف</a:t>
            </a:r>
          </a:p>
          <a:p>
            <a:pPr marL="457200" indent="-4572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استراتژي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‏هاي رشد يا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تهاجمي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457200" indent="-4572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استراتژي‏هاي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ثبات</a:t>
            </a:r>
            <a:endParaRPr lang="en-US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marL="457200" indent="-4572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استراتژي‏هاي كاهش يا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تدافعي</a:t>
            </a:r>
          </a:p>
          <a:p>
            <a:pPr marL="457200" indent="-457200"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استراتژي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‏هاي 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تركيبي</a:t>
            </a:r>
            <a:endParaRPr lang="fa-IR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779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برنامه عملیاتی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270" y="1754626"/>
            <a:ext cx="9924410" cy="4023360"/>
          </a:xfrm>
        </p:spPr>
        <p:txBody>
          <a:bodyPr>
            <a:normAutofit/>
          </a:bodyPr>
          <a:lstStyle/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پيش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‏بيني و تعيين مراحل و توالي فعّاليّت‏هاي لازم براي تأمين اهداف استراتژيك از طريق وسايل (تاكتيك‏ها)، به‏تفكيك زمان، هزينه، نيروي انساني لازم، برنامه‏ريزي عملياتي ‏ناميده مي‏شود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انواع برنامه:</a:t>
            </a:r>
            <a:endParaRPr lang="fa-IR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جاري: مربوط 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به اهداف تكراري و روزمره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يك‏بار مصرف يا مداخله‏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اي: مربوط </a:t>
            </a:r>
            <a:r>
              <a:rPr lang="fa-IR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به اهداف استثنايي، غيرتكراري، مانند طرح‏</a:t>
            </a:r>
            <a:r>
              <a:rPr lang="fa-IR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ها</a:t>
            </a:r>
            <a:endParaRPr lang="fa-IR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715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ارزیابی و کنترل</a:t>
            </a:r>
            <a:endParaRPr lang="en-US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1270" y="1754626"/>
            <a:ext cx="9924409" cy="4023360"/>
          </a:xfrm>
        </p:spPr>
        <p:txBody>
          <a:bodyPr>
            <a:normAutofit fontScale="92500" lnSpcReduction="20000"/>
          </a:bodyPr>
          <a:lstStyle/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 انطباق </a:t>
            </a: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نتايج با اهداف برنامه و اقدامات اصلاحي درصورت لزوم در اجزا برنامه </a:t>
            </a:r>
            <a:endParaRPr lang="fa-IR" sz="1800" b="1" dirty="0" smtClean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ارزشيابي </a:t>
            </a:r>
            <a:r>
              <a:rPr 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Evaluation</a:t>
            </a:r>
            <a:endParaRPr lang="en-US" sz="18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a-IR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سنجش </a:t>
            </a: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ميزان تحقق اهداف 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پايش </a:t>
            </a:r>
            <a:r>
              <a:rPr lang="en-US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Monitoring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a-IR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انطباق فعّاليّت‏هاي درحال اجرا با استانداردهاي برنامه</a:t>
            </a: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پايش </a:t>
            </a:r>
            <a:r>
              <a:rPr lang="fa-IR" sz="1800" b="1" dirty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داراي دو جنبه مي‏</a:t>
            </a:r>
            <a:r>
              <a:rPr lang="fa-IR" sz="1800" b="1" dirty="0" smtClean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باشد:</a:t>
            </a:r>
            <a:endParaRPr lang="fa-IR" sz="1800" b="1" dirty="0">
              <a:solidFill>
                <a:srgbClr val="C0000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sz="1800" b="1" dirty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پايش كمّي</a:t>
            </a: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: بهترين ابزار آن جدول گانت مي‏</a:t>
            </a:r>
            <a:r>
              <a:rPr lang="fa-IR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باشد.</a:t>
            </a:r>
            <a:endParaRPr lang="fa-IR" sz="18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fa-IR" sz="1800" b="1" dirty="0">
                <a:solidFill>
                  <a:srgbClr val="C0000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 پايش كيفي</a:t>
            </a:r>
            <a:r>
              <a:rPr lang="fa-IR" sz="1800" b="1" dirty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: </a:t>
            </a:r>
            <a:r>
              <a:rPr lang="fa-IR" sz="1800" b="1" dirty="0" smtClean="0">
                <a:solidFill>
                  <a:srgbClr val="00B05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با ابزار چک لیست، مشاهده، مصاحبه، ... است.</a:t>
            </a:r>
            <a:endParaRPr lang="fa-IR" sz="1800" b="1" dirty="0">
              <a:solidFill>
                <a:srgbClr val="00B05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  <a:p>
            <a:pPr algn="just" rtl="1" fontAlgn="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18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449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>
                <a:solidFill>
                  <a:srgbClr val="336699"/>
                </a:solidFill>
                <a:cs typeface="B Titr" panose="00000700000000000000" pitchFamily="2" charset="-78"/>
              </a:rPr>
              <a:t>اهمیت </a:t>
            </a:r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مدیریت </a:t>
            </a:r>
            <a:r>
              <a:rPr lang="fa-IR" sz="3200" dirty="0">
                <a:solidFill>
                  <a:srgbClr val="336699"/>
                </a:solidFill>
                <a:cs typeface="B Titr" panose="00000700000000000000" pitchFamily="2" charset="-78"/>
              </a:rPr>
              <a:t>استراتژیک</a:t>
            </a:r>
            <a:endParaRPr lang="en-US" dirty="0">
              <a:solidFill>
                <a:srgbClr val="336699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/>
          <a:srcRect l="2423" r="4898" b="3135"/>
          <a:stretch/>
        </p:blipFill>
        <p:spPr bwMode="auto">
          <a:xfrm>
            <a:off x="2209046" y="2194364"/>
            <a:ext cx="7432895" cy="380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96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/>
          <a:stretch>
            <a:fillRect/>
          </a:stretch>
        </p:blipFill>
        <p:spPr bwMode="auto">
          <a:xfrm>
            <a:off x="-172016" y="-74645"/>
            <a:ext cx="12364016" cy="7035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0"/>
            <a:ext cx="61722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C:\Documents and Settings\malekjamshidi\Desktop\1zcmzy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22168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467600" y="1524001"/>
            <a:ext cx="3200400" cy="2585323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ContrastingLef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Thanks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for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B Nazanin" pitchFamily="2" charset="-78"/>
              </a:rPr>
              <a:t>attention </a:t>
            </a:r>
          </a:p>
        </p:txBody>
      </p:sp>
    </p:spTree>
    <p:extLst>
      <p:ext uri="{BB962C8B-B14F-4D97-AF65-F5344CB8AC3E}">
        <p14:creationId xmlns:p14="http://schemas.microsoft.com/office/powerpoint/2010/main" val="23913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انواع برنامه‌</a:t>
            </a:r>
            <a:endParaRPr lang="fa-IR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88" y="1699260"/>
            <a:ext cx="10058400" cy="4393722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برنامه‌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جامع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: اين برنامه‌ريزي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خطوط راهنماي كلي و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جهت‌گيري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كلي سازمان را مشخص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مي‌سازد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. 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برنامه‌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عملياتي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: به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فعل درآوردن تصميمات و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چهارچوب‌هاي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تعيين شده توسط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برنامه جامع است.</a:t>
            </a:r>
            <a:endParaRPr lang="fa-IR" sz="24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هر برنامه جامع جهت تحقق نيازمند برنامه عملياتي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است. تركيب برنامه‌ريزي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جامع و عملياتي را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برنامه‌ريزي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تلفيقي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مي‌گويند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. </a:t>
            </a:r>
            <a:endParaRPr lang="en-US" sz="24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587" y="6455118"/>
            <a:ext cx="120230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اصول مدیریت در خدمات بهداشتی       								         دانشجویان ترم سوم بهداشت عمومی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93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solidFill>
                  <a:srgbClr val="336699"/>
                </a:solidFill>
                <a:cs typeface="B Titr" panose="00000700000000000000" pitchFamily="2" charset="-78"/>
              </a:rPr>
              <a:t>انواع برنامه براساس سطوح سازماني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1888" y="1664884"/>
            <a:ext cx="10058400" cy="4393722"/>
          </a:xfrm>
        </p:spPr>
        <p:txBody>
          <a:bodyPr>
            <a:normAutofit fontScale="92500"/>
          </a:bodyPr>
          <a:lstStyle/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استراتژيك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: تعيين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اهداف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بلندمدت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و حياتي سازمان و طريقه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نيل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به آن، با توجه به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عوامل محيطي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و با درنظر گرفتن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آينده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سازمان</a:t>
            </a: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تاكتيكي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: اتخاذ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تصميم‏هاي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كوتاه‌مدت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براي حداكثر بهره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‏برداری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از منابع موجود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توجه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به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تحولات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محيط. دراين نوع برنامه‏ريزي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وسايل</a:t>
            </a:r>
            <a:r>
              <a:rPr lang="en-US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لازم براي تحقق اهداف استراتژيك مشخص مي‏شود و اين كار سبب </a:t>
            </a:r>
            <a:r>
              <a:rPr lang="fa-IR" sz="2400" dirty="0">
                <a:solidFill>
                  <a:srgbClr val="C00000"/>
                </a:solidFill>
                <a:cs typeface="B Titr" panose="00000700000000000000" pitchFamily="2" charset="-78"/>
              </a:rPr>
              <a:t>هماهنگي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 واحدهاي سازماني مي‏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گردد. 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اين حالت تلاش جهت حصول به بهترين نتايج 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است: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endParaRPr lang="fa-IR" sz="24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just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عملياتی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: تعيين </a:t>
            </a:r>
            <a:r>
              <a:rPr lang="fa-IR" sz="24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فعاليت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‏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هاي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لازم جهت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نيل ‏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به اهداف استراتژيك، 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 استفاده از وسايل یا تاكتيك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‏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هاي </a:t>
            </a:r>
            <a:r>
              <a:rPr lang="fa-IR" sz="2400" dirty="0">
                <a:solidFill>
                  <a:srgbClr val="00B050"/>
                </a:solidFill>
                <a:cs typeface="B Titr" panose="00000700000000000000" pitchFamily="2" charset="-78"/>
              </a:rPr>
              <a:t>تعيين‏</a:t>
            </a:r>
            <a:r>
              <a:rPr lang="fa-IR" sz="2400" dirty="0" smtClean="0">
                <a:solidFill>
                  <a:srgbClr val="00B050"/>
                </a:solidFill>
                <a:cs typeface="B Titr" panose="00000700000000000000" pitchFamily="2" charset="-78"/>
              </a:rPr>
              <a:t>شده. 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در </a:t>
            </a:r>
            <a:r>
              <a:rPr lang="fa-IR" sz="2400" dirty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اين حالت تلاش جهت بهتر انجام دادن كارها مي‏</a:t>
            </a:r>
            <a:r>
              <a:rPr lang="fa-IR" sz="2400" dirty="0" smtClean="0"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باشد: </a:t>
            </a:r>
            <a:endParaRPr lang="fa-IR" sz="2400" dirty="0">
              <a:solidFill>
                <a:schemeClr val="bg2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8835" y="4001159"/>
            <a:ext cx="1013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dirty="0">
                <a:solidFill>
                  <a:srgbClr val="C00000"/>
                </a:solidFill>
                <a:cs typeface="B Titr" panose="00000700000000000000" pitchFamily="2" charset="-78"/>
              </a:rPr>
              <a:t>اثربخشي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549" y="5173821"/>
            <a:ext cx="8978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dirty="0" smtClean="0">
                <a:solidFill>
                  <a:srgbClr val="C00000"/>
                </a:solidFill>
                <a:cs typeface="B Titr" panose="00000700000000000000" pitchFamily="2" charset="-78"/>
              </a:rPr>
              <a:t>کارآئی</a:t>
            </a:r>
            <a:endParaRPr lang="en-US" sz="20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58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48503"/>
            <a:ext cx="10058400" cy="145075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ویژگی‌های برنامه استراتژیک</a:t>
            </a:r>
            <a:endParaRPr lang="en-US" sz="3200" dirty="0">
              <a:solidFill>
                <a:srgbClr val="336699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5663" y="1757700"/>
            <a:ext cx="6810016" cy="4271917"/>
          </a:xfrm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به تاثير عوامل خارجي توجه 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كند.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آينده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‏نگر 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است.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نوعي برنامه بلندمدت است.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مديريت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عالي مسئول آن 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باشد.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زمينه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اساسي براي تمامي برنامه‏هاي ديگر در سطوح سازماني را ترسيم 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كند.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موجب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هدايت تمامي سازمان 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شود.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به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‏علت تجسم بهتر و دقيق آينده، امكان رسيدن 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به ‏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اهداف بيشتر 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است.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بدون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برنامه‏ريزي عملياتي قابل اجرا نمي‏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باشد.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 درواقع </a:t>
            </a:r>
            <a:r>
              <a:rPr lang="fa-IR" sz="1800" dirty="0">
                <a:solidFill>
                  <a:srgbClr val="00B050"/>
                </a:solidFill>
                <a:cs typeface="B Titr" panose="00000700000000000000" pitchFamily="2" charset="-78"/>
              </a:rPr>
              <a:t>برنامه‏ريزي استراتژيك به دو سوال پاسخ مي‏</a:t>
            </a:r>
            <a:r>
              <a:rPr lang="fa-IR" sz="1800" dirty="0" smtClean="0">
                <a:solidFill>
                  <a:srgbClr val="00B050"/>
                </a:solidFill>
                <a:cs typeface="B Titr" panose="00000700000000000000" pitchFamily="2" charset="-78"/>
              </a:rPr>
              <a:t>دهد.</a:t>
            </a:r>
            <a:endParaRPr lang="fa-IR" sz="18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228823" y="5222340"/>
            <a:ext cx="19546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496E00"/>
              </a:buClr>
              <a:buSzPct val="110000"/>
              <a:buFont typeface="Wingdings 2" pitchFamily="18" charset="2"/>
              <a:buChar char="u"/>
              <a:defRPr/>
            </a:pPr>
            <a:r>
              <a:rPr lang="ar-S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 چه بايد </a:t>
            </a:r>
            <a:r>
              <a:rPr lang="fa-IR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انجام شود</a:t>
            </a:r>
            <a:r>
              <a:rPr lang="ar-S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؟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B Titr" panose="00000700000000000000" pitchFamily="2" charset="-78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999311" y="5222340"/>
            <a:ext cx="7340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1600" b="1" i="1" u="sng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Jadid" pitchFamily="2" charset="-78"/>
              </a:rPr>
              <a:t>اهداف</a:t>
            </a:r>
            <a:endParaRPr lang="en-US" sz="1600" b="1" i="1" u="sng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Jadid" pitchFamily="2" charset="-78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4163958" y="5723222"/>
            <a:ext cx="251607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1" fontAlgn="base">
              <a:spcBef>
                <a:spcPct val="20000"/>
              </a:spcBef>
              <a:spcAft>
                <a:spcPct val="0"/>
              </a:spcAft>
              <a:buClr>
                <a:srgbClr val="496E00"/>
              </a:buClr>
              <a:buSzPct val="110000"/>
              <a:buFont typeface="Wingdings 2" pitchFamily="18" charset="2"/>
              <a:buChar char="v"/>
              <a:defRPr/>
            </a:pPr>
            <a:r>
              <a:rPr lang="ar-S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Traffic" pitchFamily="2" charset="-78"/>
              </a:rPr>
              <a:t> </a:t>
            </a:r>
            <a:r>
              <a:rPr lang="ar-SA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چگونه بايد انجام </a:t>
            </a:r>
            <a:r>
              <a:rPr lang="fa-IR" sz="1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B Titr" panose="00000700000000000000" pitchFamily="2" charset="-78"/>
              </a:rPr>
              <a:t>شود</a:t>
            </a:r>
            <a:r>
              <a:rPr lang="ar-SA" sz="1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Traffic" pitchFamily="2" charset="-78"/>
              </a:rPr>
              <a:t>؟</a:t>
            </a:r>
            <a:endParaRPr lang="en-US" sz="1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Traffic" pitchFamily="2" charset="-78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2777905" y="5844769"/>
            <a:ext cx="1234117" cy="184848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8FD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altLang="fa-IR" sz="1600" smtClean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800096" y="5692369"/>
            <a:ext cx="9816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rtl="1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DD9"/>
              </a:buClr>
              <a:buFont typeface="Wingdings" pitchFamily="2" charset="2"/>
              <a:buNone/>
              <a:defRPr/>
            </a:pPr>
            <a:r>
              <a:rPr lang="ar-SA" altLang="fa-IR" sz="1600" b="1" i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Jadid" pitchFamily="2" charset="-78"/>
              </a:rPr>
              <a:t>استراتژي</a:t>
            </a:r>
            <a:endParaRPr lang="en-US" altLang="fa-IR" sz="16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758293" y="5300058"/>
            <a:ext cx="1234117" cy="184848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8FD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algn="r" rt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algn="r" rtl="1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algn="r" rtl="1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algn="r" rtl="1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fa-IR" altLang="fa-IR" sz="1600" smtClean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autoUpdateAnimBg="0"/>
      <p:bldP spid="20" grpId="0" autoUpdateAnimBg="0"/>
      <p:bldP spid="21" grpId="0" autoUpdateAnimBg="0"/>
      <p:bldP spid="22" grpId="0" animBg="1"/>
      <p:bldP spid="23" grpId="0" autoUpdateAnimBg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200" dirty="0" smtClean="0">
                <a:solidFill>
                  <a:srgbClr val="336699"/>
                </a:solidFill>
                <a:cs typeface="B Titr" panose="00000700000000000000" pitchFamily="2" charset="-78"/>
              </a:rPr>
              <a:t>مراحل تدوین برنامه استراتژیک</a:t>
            </a:r>
            <a:endParaRPr lang="en-US" dirty="0">
              <a:solidFill>
                <a:srgbClr val="3366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9923" b="6871"/>
          <a:stretch/>
        </p:blipFill>
        <p:spPr>
          <a:xfrm>
            <a:off x="416460" y="1919335"/>
            <a:ext cx="11144816" cy="43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2_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5.xml><?xml version="1.0" encoding="utf-8"?>
<a:theme xmlns:a="http://schemas.openxmlformats.org/drawingml/2006/main" name="Integ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1584</TotalTime>
  <Words>2722</Words>
  <Application>Microsoft Office PowerPoint</Application>
  <PresentationFormat>Widescreen</PresentationFormat>
  <Paragraphs>344</Paragraphs>
  <Slides>55</Slides>
  <Notes>15</Notes>
  <HiddenSlides>13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79" baseType="lpstr">
      <vt:lpstr>appleberry</vt:lpstr>
      <vt:lpstr>Arial</vt:lpstr>
      <vt:lpstr>B Mitra</vt:lpstr>
      <vt:lpstr>B Nazanin</vt:lpstr>
      <vt:lpstr>B Titr</vt:lpstr>
      <vt:lpstr>B Zar</vt:lpstr>
      <vt:lpstr>Bradley Hand ITC</vt:lpstr>
      <vt:lpstr>Calibri</vt:lpstr>
      <vt:lpstr>Calibri Light</vt:lpstr>
      <vt:lpstr>Jadid</vt:lpstr>
      <vt:lpstr>Maiandra GD</vt:lpstr>
      <vt:lpstr>Symbol</vt:lpstr>
      <vt:lpstr>Times New Roman</vt:lpstr>
      <vt:lpstr>Traffic</vt:lpstr>
      <vt:lpstr>Tw Cen MT</vt:lpstr>
      <vt:lpstr>Tw Cen MT Condensed</vt:lpstr>
      <vt:lpstr>Wingdings</vt:lpstr>
      <vt:lpstr>Wingdings 2</vt:lpstr>
      <vt:lpstr>Wingdings 3</vt:lpstr>
      <vt:lpstr>Retrospect</vt:lpstr>
      <vt:lpstr>7_Office Theme</vt:lpstr>
      <vt:lpstr>1_Retrospect</vt:lpstr>
      <vt:lpstr>2_Retrospect</vt:lpstr>
      <vt:lpstr>Integral</vt:lpstr>
      <vt:lpstr>PowerPoint Presentation</vt:lpstr>
      <vt:lpstr>PowerPoint Presentation</vt:lpstr>
      <vt:lpstr>برنامه‌ریزی</vt:lpstr>
      <vt:lpstr>اهميت برنامه‌ريزي</vt:lpstr>
      <vt:lpstr>اصول برنامه‌ریزی</vt:lpstr>
      <vt:lpstr>انواع برنامه‌</vt:lpstr>
      <vt:lpstr>انواع برنامه براساس سطوح سازماني</vt:lpstr>
      <vt:lpstr>ویژگی‌های برنامه استراتژیک</vt:lpstr>
      <vt:lpstr>مراحل تدوین برنامه استراتژیک</vt:lpstr>
      <vt:lpstr>فرایند برنامه‌ریزی استراتژیک</vt:lpstr>
      <vt:lpstr>در تدوين ماموریت سازمان بايد به چهار سؤال مهم زير پاسخ داد</vt:lpstr>
      <vt:lpstr>تبيين، اصلاح و بازبيني رسالت سازمان</vt:lpstr>
      <vt:lpstr>تبيين، اصلاح و بازبيني رسالت سازمان</vt:lpstr>
      <vt:lpstr>تبيين، اصلاح و بازبيني رسالت سازمان</vt:lpstr>
      <vt:lpstr>تبيين، اصلاح و بازبيني رسالت سازمان</vt:lpstr>
      <vt:lpstr>تبيين، اصلاح و بازبيني رسالت سازمان</vt:lpstr>
      <vt:lpstr>دورنما (Vision)</vt:lpstr>
      <vt:lpstr>ابعاد مختلف بيانيه دورنمای سازمان</vt:lpstr>
      <vt:lpstr>فرآيند تدوين بيانيه دورنما</vt:lpstr>
      <vt:lpstr>ارزش­ها يا اصول حاكم بر سازمان</vt:lpstr>
      <vt:lpstr>كاربرد بيانيه ارزش­ها در سازمان</vt:lpstr>
      <vt:lpstr>اجزاي بيانيه ارزش­های سازمان</vt:lpstr>
      <vt:lpstr>شناسايي گروه­هاي هدف سازمان و ذي­نفعان</vt:lpstr>
      <vt:lpstr>PowerPoint Presentation</vt:lpstr>
      <vt:lpstr>تحلیل محیط داخلی سازمان</vt:lpstr>
      <vt:lpstr>انجام ارزيابي محيط داخلي سازمان</vt:lpstr>
      <vt:lpstr>PowerPoint Presentation</vt:lpstr>
      <vt:lpstr>PowerPoint Presentation</vt:lpstr>
      <vt:lpstr>عوامل اصلي تأثيرگذار محيط خارجي</vt:lpstr>
      <vt:lpstr>ارزيابي محيط خارجي سازمان</vt:lpstr>
      <vt:lpstr>PowerPoint Presentation</vt:lpstr>
      <vt:lpstr>بارش افکار</vt:lpstr>
      <vt:lpstr>موضوعات و مسائل استراتژيك سازمان</vt:lpstr>
      <vt:lpstr>PowerPoint Presentation</vt:lpstr>
      <vt:lpstr>انواع هدف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استراتژی</vt:lpstr>
      <vt:lpstr>برنامه عملیاتی</vt:lpstr>
      <vt:lpstr>ارزیابی و کنترل</vt:lpstr>
      <vt:lpstr>اهمیت مدیریت استراتژیک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yas</dc:creator>
  <cp:lastModifiedBy>jalasat</cp:lastModifiedBy>
  <cp:revision>196</cp:revision>
  <dcterms:created xsi:type="dcterms:W3CDTF">2020-09-15T03:58:27Z</dcterms:created>
  <dcterms:modified xsi:type="dcterms:W3CDTF">2025-02-26T08:07:57Z</dcterms:modified>
</cp:coreProperties>
</file>