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80"/>
  </p:notesMasterIdLst>
  <p:handoutMasterIdLst>
    <p:handoutMasterId r:id="rId81"/>
  </p:handoutMasterIdLst>
  <p:sldIdLst>
    <p:sldId id="256" r:id="rId2"/>
    <p:sldId id="257" r:id="rId3"/>
    <p:sldId id="258" r:id="rId4"/>
    <p:sldId id="340" r:id="rId5"/>
    <p:sldId id="262" r:id="rId6"/>
    <p:sldId id="264" r:id="rId7"/>
    <p:sldId id="265" r:id="rId8"/>
    <p:sldId id="266" r:id="rId9"/>
    <p:sldId id="267" r:id="rId10"/>
    <p:sldId id="341" r:id="rId11"/>
    <p:sldId id="270" r:id="rId12"/>
    <p:sldId id="277" r:id="rId13"/>
    <p:sldId id="278" r:id="rId14"/>
    <p:sldId id="353" r:id="rId15"/>
    <p:sldId id="279" r:id="rId16"/>
    <p:sldId id="280" r:id="rId17"/>
    <p:sldId id="281" r:id="rId18"/>
    <p:sldId id="282" r:id="rId19"/>
    <p:sldId id="283" r:id="rId20"/>
    <p:sldId id="284" r:id="rId21"/>
    <p:sldId id="285" r:id="rId22"/>
    <p:sldId id="286" r:id="rId23"/>
    <p:sldId id="287" r:id="rId24"/>
    <p:sldId id="288" r:id="rId25"/>
    <p:sldId id="290" r:id="rId26"/>
    <p:sldId id="289" r:id="rId27"/>
    <p:sldId id="291" r:id="rId28"/>
    <p:sldId id="292" r:id="rId29"/>
    <p:sldId id="342" r:id="rId30"/>
    <p:sldId id="343" r:id="rId31"/>
    <p:sldId id="354" r:id="rId32"/>
    <p:sldId id="298" r:id="rId33"/>
    <p:sldId id="345" r:id="rId34"/>
    <p:sldId id="405" r:id="rId35"/>
    <p:sldId id="402" r:id="rId36"/>
    <p:sldId id="367" r:id="rId37"/>
    <p:sldId id="368" r:id="rId38"/>
    <p:sldId id="355" r:id="rId39"/>
    <p:sldId id="365" r:id="rId40"/>
    <p:sldId id="366" r:id="rId41"/>
    <p:sldId id="357" r:id="rId42"/>
    <p:sldId id="369" r:id="rId43"/>
    <p:sldId id="370" r:id="rId44"/>
    <p:sldId id="358" r:id="rId45"/>
    <p:sldId id="359" r:id="rId46"/>
    <p:sldId id="360" r:id="rId47"/>
    <p:sldId id="362" r:id="rId48"/>
    <p:sldId id="361" r:id="rId49"/>
    <p:sldId id="378" r:id="rId50"/>
    <p:sldId id="379" r:id="rId51"/>
    <p:sldId id="404" r:id="rId52"/>
    <p:sldId id="352" r:id="rId53"/>
    <p:sldId id="371" r:id="rId54"/>
    <p:sldId id="372" r:id="rId55"/>
    <p:sldId id="373" r:id="rId56"/>
    <p:sldId id="376" r:id="rId57"/>
    <p:sldId id="375" r:id="rId58"/>
    <p:sldId id="374" r:id="rId59"/>
    <p:sldId id="377" r:id="rId60"/>
    <p:sldId id="381" r:id="rId61"/>
    <p:sldId id="380" r:id="rId62"/>
    <p:sldId id="382" r:id="rId63"/>
    <p:sldId id="400" r:id="rId64"/>
    <p:sldId id="386" r:id="rId65"/>
    <p:sldId id="383" r:id="rId66"/>
    <p:sldId id="385" r:id="rId67"/>
    <p:sldId id="384" r:id="rId68"/>
    <p:sldId id="392" r:id="rId69"/>
    <p:sldId id="391" r:id="rId70"/>
    <p:sldId id="390" r:id="rId71"/>
    <p:sldId id="389" r:id="rId72"/>
    <p:sldId id="388" r:id="rId73"/>
    <p:sldId id="387" r:id="rId74"/>
    <p:sldId id="393" r:id="rId75"/>
    <p:sldId id="399" r:id="rId76"/>
    <p:sldId id="398" r:id="rId77"/>
    <p:sldId id="397" r:id="rId78"/>
    <p:sldId id="403" r:id="rId79"/>
  </p:sldIdLst>
  <p:sldSz cx="9144000" cy="6858000" type="screen4x3"/>
  <p:notesSz cx="6858000" cy="9144000"/>
  <p:custDataLst>
    <p:tags r:id="rId82"/>
  </p:custDataLst>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B8DD9-7C53-42CF-87A5-834AFDF03D9F}" type="doc">
      <dgm:prSet loTypeId="urn:microsoft.com/office/officeart/2005/8/layout/pyramid1" loCatId="pyramid" qsTypeId="urn:microsoft.com/office/officeart/2005/8/quickstyle/simple1" qsCatId="simple" csTypeId="urn:microsoft.com/office/officeart/2005/8/colors/colorful2" csCatId="colorful" phldr="1"/>
      <dgm:spPr/>
    </dgm:pt>
    <dgm:pt modelId="{1568402C-5C3D-479F-8CA7-52E185BB87DE}">
      <dgm:prSet phldrT="[Text]" custT="1"/>
      <dgm:spPr/>
      <dgm:t>
        <a:bodyPr/>
        <a:lstStyle/>
        <a:p>
          <a:pPr rtl="1"/>
          <a:endParaRPr lang="fa-IR" sz="2400" dirty="0" smtClean="0">
            <a:cs typeface="B Zar" panose="00000400000000000000" pitchFamily="2" charset="-78"/>
          </a:endParaRPr>
        </a:p>
        <a:p>
          <a:pPr rtl="1"/>
          <a:r>
            <a:rPr lang="fa-IR" sz="2400" dirty="0" smtClean="0">
              <a:cs typeface="B Zar" panose="00000400000000000000" pitchFamily="2" charset="-78"/>
            </a:rPr>
            <a:t>قانون سلامت</a:t>
          </a:r>
          <a:endParaRPr lang="en-US" sz="2400" dirty="0">
            <a:cs typeface="B Zar" panose="00000400000000000000" pitchFamily="2" charset="-78"/>
          </a:endParaRPr>
        </a:p>
      </dgm:t>
    </dgm:pt>
    <dgm:pt modelId="{B64CFED3-B147-40EE-A623-DE3C7101396D}" type="parTrans" cxnId="{3209E4EF-5713-4AF0-B952-C71D1AE3D1F7}">
      <dgm:prSet/>
      <dgm:spPr/>
      <dgm:t>
        <a:bodyPr/>
        <a:lstStyle/>
        <a:p>
          <a:endParaRPr lang="en-US"/>
        </a:p>
      </dgm:t>
    </dgm:pt>
    <dgm:pt modelId="{188C58D3-4345-44F8-A11F-A84E2A4AC753}" type="sibTrans" cxnId="{3209E4EF-5713-4AF0-B952-C71D1AE3D1F7}">
      <dgm:prSet/>
      <dgm:spPr/>
      <dgm:t>
        <a:bodyPr/>
        <a:lstStyle/>
        <a:p>
          <a:endParaRPr lang="en-US"/>
        </a:p>
      </dgm:t>
    </dgm:pt>
    <dgm:pt modelId="{D388E68D-9B68-4E1D-BAF6-7CFB65014B18}">
      <dgm:prSet phldrT="[Text]" custT="1"/>
      <dgm:spPr/>
      <dgm:t>
        <a:bodyPr/>
        <a:lstStyle/>
        <a:p>
          <a:r>
            <a:rPr lang="fa-IR" sz="2800" dirty="0" smtClean="0">
              <a:cs typeface="B Zar" panose="00000400000000000000" pitchFamily="2" charset="-78"/>
            </a:rPr>
            <a:t>سیاست سلامت</a:t>
          </a:r>
          <a:endParaRPr lang="en-US" sz="2800" dirty="0">
            <a:cs typeface="B Zar" panose="00000400000000000000" pitchFamily="2" charset="-78"/>
          </a:endParaRPr>
        </a:p>
      </dgm:t>
    </dgm:pt>
    <dgm:pt modelId="{350689A6-A847-4876-A09C-F22930A67084}" type="parTrans" cxnId="{AAFB66CA-69A1-4A0F-B374-89C9B8CFD486}">
      <dgm:prSet/>
      <dgm:spPr/>
      <dgm:t>
        <a:bodyPr/>
        <a:lstStyle/>
        <a:p>
          <a:endParaRPr lang="en-US"/>
        </a:p>
      </dgm:t>
    </dgm:pt>
    <dgm:pt modelId="{8B055C13-18A3-4785-B744-1EC8CAA0AFB6}" type="sibTrans" cxnId="{AAFB66CA-69A1-4A0F-B374-89C9B8CFD486}">
      <dgm:prSet/>
      <dgm:spPr/>
      <dgm:t>
        <a:bodyPr/>
        <a:lstStyle/>
        <a:p>
          <a:endParaRPr lang="en-US"/>
        </a:p>
      </dgm:t>
    </dgm:pt>
    <dgm:pt modelId="{3841713A-6856-4018-8C6B-F58526EC91C1}">
      <dgm:prSet phldrT="[Text]" custT="1"/>
      <dgm:spPr/>
      <dgm:t>
        <a:bodyPr/>
        <a:lstStyle/>
        <a:p>
          <a:r>
            <a:rPr lang="fa-IR" sz="2800" dirty="0" smtClean="0">
              <a:cs typeface="B Zar" panose="00000400000000000000" pitchFamily="2" charset="-78"/>
            </a:rPr>
            <a:t>برنامه سلامت</a:t>
          </a:r>
          <a:endParaRPr lang="en-US" sz="2800" dirty="0">
            <a:cs typeface="B Zar" panose="00000400000000000000" pitchFamily="2" charset="-78"/>
          </a:endParaRPr>
        </a:p>
      </dgm:t>
    </dgm:pt>
    <dgm:pt modelId="{87CCCF7A-87F5-4266-93BC-B4AAF2C2619D}" type="parTrans" cxnId="{FBBB4190-BEF7-43FA-A548-88E0FE6C9250}">
      <dgm:prSet/>
      <dgm:spPr/>
      <dgm:t>
        <a:bodyPr/>
        <a:lstStyle/>
        <a:p>
          <a:endParaRPr lang="en-US"/>
        </a:p>
      </dgm:t>
    </dgm:pt>
    <dgm:pt modelId="{AC2146B5-47BB-4BD3-B2E5-6B631732D63B}" type="sibTrans" cxnId="{FBBB4190-BEF7-43FA-A548-88E0FE6C9250}">
      <dgm:prSet/>
      <dgm:spPr/>
      <dgm:t>
        <a:bodyPr/>
        <a:lstStyle/>
        <a:p>
          <a:endParaRPr lang="en-US"/>
        </a:p>
      </dgm:t>
    </dgm:pt>
    <dgm:pt modelId="{B9907679-B137-4796-AA57-8CE3704EE7EF}" type="pres">
      <dgm:prSet presAssocID="{440B8DD9-7C53-42CF-87A5-834AFDF03D9F}" presName="Name0" presStyleCnt="0">
        <dgm:presLayoutVars>
          <dgm:dir/>
          <dgm:animLvl val="lvl"/>
          <dgm:resizeHandles val="exact"/>
        </dgm:presLayoutVars>
      </dgm:prSet>
      <dgm:spPr/>
    </dgm:pt>
    <dgm:pt modelId="{AF4F7D47-87EC-4DA5-A9F8-29C8D50DFEAD}" type="pres">
      <dgm:prSet presAssocID="{1568402C-5C3D-479F-8CA7-52E185BB87DE}" presName="Name8" presStyleCnt="0"/>
      <dgm:spPr/>
    </dgm:pt>
    <dgm:pt modelId="{9EA77275-76E6-4C4B-9CF3-176EA167A189}" type="pres">
      <dgm:prSet presAssocID="{1568402C-5C3D-479F-8CA7-52E185BB87DE}" presName="level" presStyleLbl="node1" presStyleIdx="0" presStyleCnt="3">
        <dgm:presLayoutVars>
          <dgm:chMax val="1"/>
          <dgm:bulletEnabled val="1"/>
        </dgm:presLayoutVars>
      </dgm:prSet>
      <dgm:spPr/>
      <dgm:t>
        <a:bodyPr/>
        <a:lstStyle/>
        <a:p>
          <a:endParaRPr lang="en-US"/>
        </a:p>
      </dgm:t>
    </dgm:pt>
    <dgm:pt modelId="{2F4C5061-0308-4AA0-A80E-59BFA558EA7A}" type="pres">
      <dgm:prSet presAssocID="{1568402C-5C3D-479F-8CA7-52E185BB87DE}" presName="levelTx" presStyleLbl="revTx" presStyleIdx="0" presStyleCnt="0">
        <dgm:presLayoutVars>
          <dgm:chMax val="1"/>
          <dgm:bulletEnabled val="1"/>
        </dgm:presLayoutVars>
      </dgm:prSet>
      <dgm:spPr/>
      <dgm:t>
        <a:bodyPr/>
        <a:lstStyle/>
        <a:p>
          <a:endParaRPr lang="en-US"/>
        </a:p>
      </dgm:t>
    </dgm:pt>
    <dgm:pt modelId="{2204E3E4-F2A6-4369-965D-18D8244BDA9A}" type="pres">
      <dgm:prSet presAssocID="{D388E68D-9B68-4E1D-BAF6-7CFB65014B18}" presName="Name8" presStyleCnt="0"/>
      <dgm:spPr/>
    </dgm:pt>
    <dgm:pt modelId="{01F2AB6B-BA5B-4E95-89CF-BDC1C0D7A665}" type="pres">
      <dgm:prSet presAssocID="{D388E68D-9B68-4E1D-BAF6-7CFB65014B18}" presName="level" presStyleLbl="node1" presStyleIdx="1" presStyleCnt="3">
        <dgm:presLayoutVars>
          <dgm:chMax val="1"/>
          <dgm:bulletEnabled val="1"/>
        </dgm:presLayoutVars>
      </dgm:prSet>
      <dgm:spPr/>
      <dgm:t>
        <a:bodyPr/>
        <a:lstStyle/>
        <a:p>
          <a:endParaRPr lang="en-US"/>
        </a:p>
      </dgm:t>
    </dgm:pt>
    <dgm:pt modelId="{D200013A-AE01-4C3A-B8AC-ADD1607B3914}" type="pres">
      <dgm:prSet presAssocID="{D388E68D-9B68-4E1D-BAF6-7CFB65014B18}" presName="levelTx" presStyleLbl="revTx" presStyleIdx="0" presStyleCnt="0">
        <dgm:presLayoutVars>
          <dgm:chMax val="1"/>
          <dgm:bulletEnabled val="1"/>
        </dgm:presLayoutVars>
      </dgm:prSet>
      <dgm:spPr/>
      <dgm:t>
        <a:bodyPr/>
        <a:lstStyle/>
        <a:p>
          <a:endParaRPr lang="en-US"/>
        </a:p>
      </dgm:t>
    </dgm:pt>
    <dgm:pt modelId="{F13192AB-56E9-4DEC-94C0-261D0EC79EC0}" type="pres">
      <dgm:prSet presAssocID="{3841713A-6856-4018-8C6B-F58526EC91C1}" presName="Name8" presStyleCnt="0"/>
      <dgm:spPr/>
    </dgm:pt>
    <dgm:pt modelId="{CCC94C0C-23EA-4A38-8AF1-F73130A78569}" type="pres">
      <dgm:prSet presAssocID="{3841713A-6856-4018-8C6B-F58526EC91C1}" presName="level" presStyleLbl="node1" presStyleIdx="2" presStyleCnt="3">
        <dgm:presLayoutVars>
          <dgm:chMax val="1"/>
          <dgm:bulletEnabled val="1"/>
        </dgm:presLayoutVars>
      </dgm:prSet>
      <dgm:spPr/>
      <dgm:t>
        <a:bodyPr/>
        <a:lstStyle/>
        <a:p>
          <a:endParaRPr lang="en-US"/>
        </a:p>
      </dgm:t>
    </dgm:pt>
    <dgm:pt modelId="{8E834F0A-1139-4CA1-AF51-B3B0C4A5218B}" type="pres">
      <dgm:prSet presAssocID="{3841713A-6856-4018-8C6B-F58526EC91C1}" presName="levelTx" presStyleLbl="revTx" presStyleIdx="0" presStyleCnt="0">
        <dgm:presLayoutVars>
          <dgm:chMax val="1"/>
          <dgm:bulletEnabled val="1"/>
        </dgm:presLayoutVars>
      </dgm:prSet>
      <dgm:spPr/>
      <dgm:t>
        <a:bodyPr/>
        <a:lstStyle/>
        <a:p>
          <a:endParaRPr lang="en-US"/>
        </a:p>
      </dgm:t>
    </dgm:pt>
  </dgm:ptLst>
  <dgm:cxnLst>
    <dgm:cxn modelId="{FBBB4190-BEF7-43FA-A548-88E0FE6C9250}" srcId="{440B8DD9-7C53-42CF-87A5-834AFDF03D9F}" destId="{3841713A-6856-4018-8C6B-F58526EC91C1}" srcOrd="2" destOrd="0" parTransId="{87CCCF7A-87F5-4266-93BC-B4AAF2C2619D}" sibTransId="{AC2146B5-47BB-4BD3-B2E5-6B631732D63B}"/>
    <dgm:cxn modelId="{0F52C2E2-89EC-4384-B5AC-E2FF4A31205C}" type="presOf" srcId="{3841713A-6856-4018-8C6B-F58526EC91C1}" destId="{CCC94C0C-23EA-4A38-8AF1-F73130A78569}" srcOrd="0" destOrd="0" presId="urn:microsoft.com/office/officeart/2005/8/layout/pyramid1"/>
    <dgm:cxn modelId="{27F81EA6-E450-435B-9AF8-B7A1C298D6EB}" type="presOf" srcId="{3841713A-6856-4018-8C6B-F58526EC91C1}" destId="{8E834F0A-1139-4CA1-AF51-B3B0C4A5218B}" srcOrd="1" destOrd="0" presId="urn:microsoft.com/office/officeart/2005/8/layout/pyramid1"/>
    <dgm:cxn modelId="{60D54191-60B1-48C2-BC3E-C91BE8D1C805}" type="presOf" srcId="{1568402C-5C3D-479F-8CA7-52E185BB87DE}" destId="{2F4C5061-0308-4AA0-A80E-59BFA558EA7A}" srcOrd="1" destOrd="0" presId="urn:microsoft.com/office/officeart/2005/8/layout/pyramid1"/>
    <dgm:cxn modelId="{8620E37A-84F4-489C-BB94-79708DBC577F}" type="presOf" srcId="{D388E68D-9B68-4E1D-BAF6-7CFB65014B18}" destId="{01F2AB6B-BA5B-4E95-89CF-BDC1C0D7A665}" srcOrd="0" destOrd="0" presId="urn:microsoft.com/office/officeart/2005/8/layout/pyramid1"/>
    <dgm:cxn modelId="{A147CA04-80F0-4553-A24E-DBD473899862}" type="presOf" srcId="{D388E68D-9B68-4E1D-BAF6-7CFB65014B18}" destId="{D200013A-AE01-4C3A-B8AC-ADD1607B3914}" srcOrd="1" destOrd="0" presId="urn:microsoft.com/office/officeart/2005/8/layout/pyramid1"/>
    <dgm:cxn modelId="{3209E4EF-5713-4AF0-B952-C71D1AE3D1F7}" srcId="{440B8DD9-7C53-42CF-87A5-834AFDF03D9F}" destId="{1568402C-5C3D-479F-8CA7-52E185BB87DE}" srcOrd="0" destOrd="0" parTransId="{B64CFED3-B147-40EE-A623-DE3C7101396D}" sibTransId="{188C58D3-4345-44F8-A11F-A84E2A4AC753}"/>
    <dgm:cxn modelId="{251521DB-4455-48F3-9168-BF1732FD0AD5}" type="presOf" srcId="{1568402C-5C3D-479F-8CA7-52E185BB87DE}" destId="{9EA77275-76E6-4C4B-9CF3-176EA167A189}" srcOrd="0" destOrd="0" presId="urn:microsoft.com/office/officeart/2005/8/layout/pyramid1"/>
    <dgm:cxn modelId="{8C41819D-8F9A-4E83-8F90-B1621697B15E}" type="presOf" srcId="{440B8DD9-7C53-42CF-87A5-834AFDF03D9F}" destId="{B9907679-B137-4796-AA57-8CE3704EE7EF}" srcOrd="0" destOrd="0" presId="urn:microsoft.com/office/officeart/2005/8/layout/pyramid1"/>
    <dgm:cxn modelId="{AAFB66CA-69A1-4A0F-B374-89C9B8CFD486}" srcId="{440B8DD9-7C53-42CF-87A5-834AFDF03D9F}" destId="{D388E68D-9B68-4E1D-BAF6-7CFB65014B18}" srcOrd="1" destOrd="0" parTransId="{350689A6-A847-4876-A09C-F22930A67084}" sibTransId="{8B055C13-18A3-4785-B744-1EC8CAA0AFB6}"/>
    <dgm:cxn modelId="{286ACE70-EE6A-4BD0-AEFD-D76E3EB6897B}" type="presParOf" srcId="{B9907679-B137-4796-AA57-8CE3704EE7EF}" destId="{AF4F7D47-87EC-4DA5-A9F8-29C8D50DFEAD}" srcOrd="0" destOrd="0" presId="urn:microsoft.com/office/officeart/2005/8/layout/pyramid1"/>
    <dgm:cxn modelId="{ECBB726C-645F-48D6-8148-02D1B0F82064}" type="presParOf" srcId="{AF4F7D47-87EC-4DA5-A9F8-29C8D50DFEAD}" destId="{9EA77275-76E6-4C4B-9CF3-176EA167A189}" srcOrd="0" destOrd="0" presId="urn:microsoft.com/office/officeart/2005/8/layout/pyramid1"/>
    <dgm:cxn modelId="{8E17DB0A-3844-446C-A9CB-397CC9BA1FF2}" type="presParOf" srcId="{AF4F7D47-87EC-4DA5-A9F8-29C8D50DFEAD}" destId="{2F4C5061-0308-4AA0-A80E-59BFA558EA7A}" srcOrd="1" destOrd="0" presId="urn:microsoft.com/office/officeart/2005/8/layout/pyramid1"/>
    <dgm:cxn modelId="{622CC56F-141A-4A8D-BCA1-9694F21CC49A}" type="presParOf" srcId="{B9907679-B137-4796-AA57-8CE3704EE7EF}" destId="{2204E3E4-F2A6-4369-965D-18D8244BDA9A}" srcOrd="1" destOrd="0" presId="urn:microsoft.com/office/officeart/2005/8/layout/pyramid1"/>
    <dgm:cxn modelId="{7F2062B6-3E7D-46FF-816E-4143AEFF4049}" type="presParOf" srcId="{2204E3E4-F2A6-4369-965D-18D8244BDA9A}" destId="{01F2AB6B-BA5B-4E95-89CF-BDC1C0D7A665}" srcOrd="0" destOrd="0" presId="urn:microsoft.com/office/officeart/2005/8/layout/pyramid1"/>
    <dgm:cxn modelId="{20BA53D1-DBC5-4DBD-92EC-0D3640B435F8}" type="presParOf" srcId="{2204E3E4-F2A6-4369-965D-18D8244BDA9A}" destId="{D200013A-AE01-4C3A-B8AC-ADD1607B3914}" srcOrd="1" destOrd="0" presId="urn:microsoft.com/office/officeart/2005/8/layout/pyramid1"/>
    <dgm:cxn modelId="{81AB1266-D4CB-4EB2-A98F-72DAD0CA11C3}" type="presParOf" srcId="{B9907679-B137-4796-AA57-8CE3704EE7EF}" destId="{F13192AB-56E9-4DEC-94C0-261D0EC79EC0}" srcOrd="2" destOrd="0" presId="urn:microsoft.com/office/officeart/2005/8/layout/pyramid1"/>
    <dgm:cxn modelId="{9D975599-BBD1-4BE7-ADE9-59E130E90AFA}" type="presParOf" srcId="{F13192AB-56E9-4DEC-94C0-261D0EC79EC0}" destId="{CCC94C0C-23EA-4A38-8AF1-F73130A78569}" srcOrd="0" destOrd="0" presId="urn:microsoft.com/office/officeart/2005/8/layout/pyramid1"/>
    <dgm:cxn modelId="{0094606A-13C8-4FFD-98A5-5EB3CC97C423}" type="presParOf" srcId="{F13192AB-56E9-4DEC-94C0-261D0EC79EC0}" destId="{8E834F0A-1139-4CA1-AF51-B3B0C4A5218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77275-76E6-4C4B-9CF3-176EA167A189}">
      <dsp:nvSpPr>
        <dsp:cNvPr id="0" name=""/>
        <dsp:cNvSpPr/>
      </dsp:nvSpPr>
      <dsp:spPr>
        <a:xfrm>
          <a:off x="1815976" y="0"/>
          <a:ext cx="1815976" cy="1229339"/>
        </a:xfrm>
        <a:prstGeom prst="trapezoid">
          <a:avLst>
            <a:gd name="adj" fmla="val 7386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fa-IR" sz="2400" kern="1200" dirty="0" smtClean="0">
            <a:cs typeface="B Zar" panose="00000400000000000000" pitchFamily="2" charset="-78"/>
          </a:endParaRPr>
        </a:p>
        <a:p>
          <a:pPr lvl="0" algn="ctr" defTabSz="1066800" rtl="1">
            <a:lnSpc>
              <a:spcPct val="90000"/>
            </a:lnSpc>
            <a:spcBef>
              <a:spcPct val="0"/>
            </a:spcBef>
            <a:spcAft>
              <a:spcPct val="35000"/>
            </a:spcAft>
          </a:pPr>
          <a:r>
            <a:rPr lang="fa-IR" sz="2400" kern="1200" dirty="0" smtClean="0">
              <a:cs typeface="B Zar" panose="00000400000000000000" pitchFamily="2" charset="-78"/>
            </a:rPr>
            <a:t>قانون سلامت</a:t>
          </a:r>
          <a:endParaRPr lang="en-US" sz="2400" kern="1200" dirty="0">
            <a:cs typeface="B Zar" panose="00000400000000000000" pitchFamily="2" charset="-78"/>
          </a:endParaRPr>
        </a:p>
      </dsp:txBody>
      <dsp:txXfrm>
        <a:off x="1815976" y="0"/>
        <a:ext cx="1815976" cy="1229339"/>
      </dsp:txXfrm>
    </dsp:sp>
    <dsp:sp modelId="{01F2AB6B-BA5B-4E95-89CF-BDC1C0D7A665}">
      <dsp:nvSpPr>
        <dsp:cNvPr id="0" name=""/>
        <dsp:cNvSpPr/>
      </dsp:nvSpPr>
      <dsp:spPr>
        <a:xfrm>
          <a:off x="907988" y="1229339"/>
          <a:ext cx="3631952" cy="1229339"/>
        </a:xfrm>
        <a:prstGeom prst="trapezoid">
          <a:avLst>
            <a:gd name="adj" fmla="val 73860"/>
          </a:avLst>
        </a:prstGeom>
        <a:solidFill>
          <a:schemeClr val="accent2">
            <a:hueOff val="4765848"/>
            <a:satOff val="9751"/>
            <a:lumOff val="372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anose="00000400000000000000" pitchFamily="2" charset="-78"/>
            </a:rPr>
            <a:t>سیاست سلامت</a:t>
          </a:r>
          <a:endParaRPr lang="en-US" sz="2800" kern="1200" dirty="0">
            <a:cs typeface="B Zar" panose="00000400000000000000" pitchFamily="2" charset="-78"/>
          </a:endParaRPr>
        </a:p>
      </dsp:txBody>
      <dsp:txXfrm>
        <a:off x="1543579" y="1229339"/>
        <a:ext cx="2360768" cy="1229339"/>
      </dsp:txXfrm>
    </dsp:sp>
    <dsp:sp modelId="{CCC94C0C-23EA-4A38-8AF1-F73130A78569}">
      <dsp:nvSpPr>
        <dsp:cNvPr id="0" name=""/>
        <dsp:cNvSpPr/>
      </dsp:nvSpPr>
      <dsp:spPr>
        <a:xfrm>
          <a:off x="0" y="2458679"/>
          <a:ext cx="5447928" cy="1229339"/>
        </a:xfrm>
        <a:prstGeom prst="trapezoid">
          <a:avLst>
            <a:gd name="adj" fmla="val 73860"/>
          </a:avLst>
        </a:prstGeom>
        <a:solidFill>
          <a:schemeClr val="accent2">
            <a:hueOff val="9531695"/>
            <a:satOff val="19501"/>
            <a:lumOff val="745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anose="00000400000000000000" pitchFamily="2" charset="-78"/>
            </a:rPr>
            <a:t>برنامه سلامت</a:t>
          </a:r>
          <a:endParaRPr lang="en-US" sz="2800" kern="1200" dirty="0">
            <a:cs typeface="B Zar" panose="00000400000000000000" pitchFamily="2" charset="-78"/>
          </a:endParaRPr>
        </a:p>
      </dsp:txBody>
      <dsp:txXfrm>
        <a:off x="953387" y="2458679"/>
        <a:ext cx="3541153" cy="12293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ct val="0"/>
              </a:spcBef>
              <a:spcAft>
                <a:spcPct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ct val="0"/>
              </a:spcBef>
              <a:spcAft>
                <a:spcPct val="0"/>
              </a:spcAft>
              <a:defRPr sz="1200" smtClean="0">
                <a:latin typeface="+mn-lt"/>
                <a:cs typeface="+mn-cs"/>
              </a:defRPr>
            </a:lvl1pPr>
          </a:lstStyle>
          <a:p>
            <a:pPr>
              <a:defRPr/>
            </a:pPr>
            <a:fld id="{4C43AE06-F16E-4201-8E57-C0AAF5567796}" type="datetimeFigureOut">
              <a:rPr lang="en-US"/>
              <a:pPr>
                <a:defRPr/>
              </a:pPr>
              <a:t>3/11/2025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ct val="0"/>
              </a:spcBef>
              <a:spcAft>
                <a:spcPct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ct val="0"/>
              </a:spcBef>
              <a:spcAft>
                <a:spcPct val="0"/>
              </a:spcAft>
              <a:defRPr sz="1200" smtClean="0">
                <a:latin typeface="+mn-lt"/>
                <a:cs typeface="+mn-cs"/>
              </a:defRPr>
            </a:lvl1pPr>
          </a:lstStyle>
          <a:p>
            <a:pPr>
              <a:defRPr/>
            </a:pPr>
            <a:fld id="{25C70AAE-3447-4C04-AD66-DD204813452C}" type="slidenum">
              <a:rPr lang="en-US"/>
              <a:pPr>
                <a:defRPr/>
              </a:pPr>
              <a:t>‹#›</a:t>
            </a:fld>
            <a:endParaRPr lang="en-US"/>
          </a:p>
        </p:txBody>
      </p:sp>
    </p:spTree>
    <p:extLst>
      <p:ext uri="{BB962C8B-B14F-4D97-AF65-F5344CB8AC3E}">
        <p14:creationId xmlns:p14="http://schemas.microsoft.com/office/powerpoint/2010/main" val="6188276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ct val="0"/>
              </a:spcBef>
              <a:spcAft>
                <a:spcPct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ct val="0"/>
              </a:spcBef>
              <a:spcAft>
                <a:spcPct val="0"/>
              </a:spcAft>
              <a:defRPr sz="1200" smtClean="0">
                <a:latin typeface="+mn-lt"/>
                <a:cs typeface="+mn-cs"/>
              </a:defRPr>
            </a:lvl1pPr>
          </a:lstStyle>
          <a:p>
            <a:pPr>
              <a:defRPr/>
            </a:pPr>
            <a:fld id="{F09DBF3F-D053-431F-B07A-3B50B7CA1C36}" type="datetimeFigureOut">
              <a:rPr lang="en-US"/>
              <a:pPr>
                <a:defRPr/>
              </a:pPr>
              <a:t>3/11/2025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ct val="0"/>
              </a:spcBef>
              <a:spcAft>
                <a:spcPct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ct val="0"/>
              </a:spcBef>
              <a:spcAft>
                <a:spcPct val="0"/>
              </a:spcAft>
              <a:defRPr sz="1200" smtClean="0">
                <a:latin typeface="+mn-lt"/>
                <a:cs typeface="+mn-cs"/>
              </a:defRPr>
            </a:lvl1pPr>
          </a:lstStyle>
          <a:p>
            <a:pPr>
              <a:defRPr/>
            </a:pPr>
            <a:fld id="{CBB84F70-476E-4ED3-927E-A0E13519B7B4}" type="slidenum">
              <a:rPr lang="en-US"/>
              <a:pPr>
                <a:defRPr/>
              </a:pPr>
              <a:t>‹#›</a:t>
            </a:fld>
            <a:endParaRPr lang="en-US"/>
          </a:p>
        </p:txBody>
      </p:sp>
    </p:spTree>
    <p:extLst>
      <p:ext uri="{BB962C8B-B14F-4D97-AF65-F5344CB8AC3E}">
        <p14:creationId xmlns:p14="http://schemas.microsoft.com/office/powerpoint/2010/main" val="197141847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300480" eaLnBrk="1" fontAlgn="auto" latinLnBrk="0" hangingPunct="1">
              <a:lnSpc>
                <a:spcPct val="100000"/>
              </a:lnSpc>
              <a:spcBef>
                <a:spcPts val="0"/>
              </a:spcBef>
              <a:spcAft>
                <a:spcPts val="0"/>
              </a:spcAft>
              <a:buClrTx/>
              <a:buSzTx/>
              <a:buFontTx/>
              <a:buNone/>
              <a:tabLst/>
              <a:defRPr/>
            </a:pPr>
            <a:r>
              <a:rPr lang="en-GB" sz="1600" i="0" dirty="0">
                <a:effectLst/>
                <a:latin typeface="+mj-lt"/>
                <a:ea typeface="+mj-ea"/>
                <a:cs typeface="+mj-cs"/>
                <a:sym typeface="Calibri"/>
              </a:rPr>
              <a:t>With this purpose to persuade, policy briefs must be communicated effectively. Influential policy briefs typically display the characteristics as illustrated on this slide. We will now explore these in turn.</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760912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AE1F0D98-B2FA-4EF2-8E54-BD7188F5326B}" type="datetime1">
              <a:rPr lang="en-US" smtClean="0"/>
              <a:t>3/11/2025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Erfan A&amp;B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7997FC-6BC0-4D21-B033-1464A97A1A09}" type="datetime1">
              <a:rPr lang="en-US" smtClean="0"/>
              <a:t>3/11/2025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Erfan A&amp;B                                </a:t>
            </a:r>
            <a:endParaRPr lang="en-US"/>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74881DD2-D0B3-4E11-83C2-90C8EF3EDCE7}" type="datetime1">
              <a:rPr lang="en-US" smtClean="0"/>
              <a:t>3/11/2025</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smtClean="0"/>
              <a:t>Erfan A&amp;B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8B464A-1969-417E-B14A-6957A4E5474C}" type="datetime1">
              <a:rPr lang="en-US" smtClean="0"/>
              <a:t>3/11/2025</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en-US" smtClean="0"/>
              <a:t>Erfan A&amp;B                                </a:t>
            </a:r>
            <a:endParaRPr lang="en-US"/>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1C65A97-4C7A-4A8A-A7F6-450CED94774B}" type="datetime1">
              <a:rPr lang="en-US" smtClean="0"/>
              <a:t>3/11/2025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Erfan A&amp;B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1978E3-B86C-43F7-87D0-627C930062B2}" type="datetime1">
              <a:rPr lang="en-US" smtClean="0"/>
              <a:t>3/11/2025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Erfan A&amp;B                                </a:t>
            </a:r>
            <a:endParaRPr lang="en-US"/>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AE8736-4B89-4962-B82D-6F35FFD85D4F}" type="datetime1">
              <a:rPr lang="en-US" smtClean="0"/>
              <a:t>3/11/2025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Erfan A&amp;B                                </a:t>
            </a:r>
            <a:endParaRPr lang="en-US"/>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D868C1-674A-4429-8682-700D8703213A}" type="datetime1">
              <a:rPr lang="en-US" smtClean="0"/>
              <a:t>3/11/2025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Erfan A&amp;B                                </a:t>
            </a:r>
            <a:endParaRPr lang="en-US"/>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B3325CC-7C42-4850-9506-BD33D63FB7C1}" type="datetime1">
              <a:rPr lang="en-US" smtClean="0"/>
              <a:t>3/11/2025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Erfan A&amp;B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879D5E0A-590D-4A45-8A9F-9759B11ADE58}" type="datetime1">
              <a:rPr lang="en-US" smtClean="0"/>
              <a:t>3/11/2025</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smtClean="0"/>
              <a:t>Erfan A&amp;B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93A9E6B3-8A6D-4034-8F68-C1F6FE6DFBC4}" type="datetime1">
              <a:rPr lang="en-US" smtClean="0"/>
              <a:t>3/11/2025</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en-US" smtClean="0"/>
              <a:t>Erfan A&amp;B                                </a:t>
            </a: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ct val="0"/>
              </a:spcBef>
              <a:spcAft>
                <a:spcPct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ct val="0"/>
              </a:spcBef>
              <a:spcAft>
                <a:spcPct val="0"/>
              </a:spcAft>
              <a:defRPr kumimoji="0" sz="1200" smtClean="0">
                <a:solidFill>
                  <a:schemeClr val="tx1">
                    <a:tint val="95000"/>
                  </a:schemeClr>
                </a:solidFill>
                <a:latin typeface="+mn-lt"/>
                <a:cs typeface="+mn-cs"/>
              </a:defRPr>
            </a:lvl1pPr>
          </a:lstStyle>
          <a:p>
            <a:pPr>
              <a:defRPr/>
            </a:pPr>
            <a:fld id="{F93D1FF3-D2C4-4CB7-8784-1F4E30F59A02}" type="datetime1">
              <a:rPr lang="en-US" smtClean="0"/>
              <a:t>3/11/2025</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ct val="0"/>
              </a:spcBef>
              <a:spcAft>
                <a:spcPct val="0"/>
              </a:spcAft>
              <a:defRPr kumimoji="0" sz="1200" smtClean="0">
                <a:solidFill>
                  <a:schemeClr val="tx1">
                    <a:tint val="95000"/>
                  </a:schemeClr>
                </a:solidFill>
                <a:latin typeface="+mn-lt"/>
                <a:cs typeface="+mn-cs"/>
              </a:defRPr>
            </a:lvl1pPr>
          </a:lstStyle>
          <a:p>
            <a:pPr>
              <a:defRPr/>
            </a:pPr>
            <a:r>
              <a:rPr lang="en-US" smtClean="0"/>
              <a:t>Erfan A&amp;B                                </a:t>
            </a: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ct val="0"/>
              </a:spcBef>
              <a:spcAft>
                <a:spcPct val="0"/>
              </a:spcAft>
              <a:defRPr kumimoji="0" sz="1200" smtClean="0">
                <a:solidFill>
                  <a:schemeClr val="tx1">
                    <a:tint val="95000"/>
                  </a:schemeClr>
                </a:solidFill>
                <a:latin typeface="+mn-lt"/>
                <a:cs typeface="+mn-cs"/>
              </a:defRPr>
            </a:lvl1pPr>
          </a:lstStyle>
          <a:p>
            <a:pPr>
              <a:defRPr/>
            </a:pPr>
            <a:fld id="{AA41785E-274E-4C7B-A84D-F1D0EAC76C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Lst>
  <p:transition/>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Tx/>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Tx/>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714620"/>
            <a:ext cx="8367464" cy="2314580"/>
          </a:xfrm>
        </p:spPr>
        <p:txBody>
          <a:bodyPr>
            <a:normAutofit/>
          </a:bodyPr>
          <a:lstStyle/>
          <a:p>
            <a:pPr algn="ctr" rtl="1" fontAlgn="auto">
              <a:spcAft>
                <a:spcPct val="0"/>
              </a:spcAft>
              <a:defRPr/>
            </a:pPr>
            <a:r>
              <a:rPr lang="fa-IR" sz="4500" dirty="0">
                <a:cs typeface="B Zar" pitchFamily="2" charset="-78"/>
              </a:rPr>
              <a:t>خلاصه سیاستی</a:t>
            </a:r>
            <a:br>
              <a:rPr lang="fa-IR" sz="4500" dirty="0">
                <a:cs typeface="B Zar" pitchFamily="2" charset="-78"/>
              </a:rPr>
            </a:br>
            <a:r>
              <a:rPr lang="fa-IR" sz="4500" dirty="0" smtClean="0">
                <a:cs typeface="B Zar" pitchFamily="2" charset="-78"/>
              </a:rPr>
              <a:t>ابزاری در </a:t>
            </a:r>
            <a:r>
              <a:rPr lang="fa-IR" sz="4500" dirty="0">
                <a:cs typeface="B Zar" pitchFamily="2" charset="-78"/>
              </a:rPr>
              <a:t>ترجمان </a:t>
            </a:r>
            <a:r>
              <a:rPr lang="fa-IR" sz="4500" dirty="0" smtClean="0">
                <a:cs typeface="B Zar" pitchFamily="2" charset="-78"/>
              </a:rPr>
              <a:t>دانش</a:t>
            </a:r>
            <a:endParaRPr lang="en-US" sz="4500" dirty="0">
              <a:cs typeface="B Zar" pitchFamily="2" charset="-78"/>
            </a:endParaRPr>
          </a:p>
        </p:txBody>
      </p:sp>
      <p:sp>
        <p:nvSpPr>
          <p:cNvPr id="7" name="TextBox 6"/>
          <p:cNvSpPr txBox="1"/>
          <p:nvPr/>
        </p:nvSpPr>
        <p:spPr>
          <a:xfrm>
            <a:off x="2937694" y="413863"/>
            <a:ext cx="2916183"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ct val="0"/>
              </a:spcBef>
              <a:spcAft>
                <a:spcPct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كه آگاه بر هر نهان است و دانا بر هر 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sp>
        <p:nvSpPr>
          <p:cNvPr id="9222" name="Rectangle 9"/>
          <p:cNvSpPr>
            <a:spLocks noChangeArrowheads="1"/>
          </p:cNvSpPr>
          <p:nvPr/>
        </p:nvSpPr>
        <p:spPr bwMode="auto">
          <a:xfrm>
            <a:off x="3467100" y="2143125"/>
            <a:ext cx="1906291" cy="261610"/>
          </a:xfrm>
          <a:prstGeom prst="rect">
            <a:avLst/>
          </a:prstGeom>
          <a:noFill/>
          <a:ln w="9525">
            <a:noFill/>
            <a:miter lim="800000"/>
          </a:ln>
        </p:spPr>
        <p:txBody>
          <a:bodyPr wrap="none">
            <a:spAutoFit/>
          </a:bodyPr>
          <a:lstStyle/>
          <a:p>
            <a:pPr algn="l" rtl="0"/>
            <a:r>
              <a:rPr lang="fa-IR" sz="1100" dirty="0">
                <a:solidFill>
                  <a:srgbClr val="FFFFFF"/>
                </a:solidFill>
                <a:latin typeface="Corbel" pitchFamily="34" charset="0"/>
                <a:cs typeface="Tahoma" pitchFamily="34" charset="0"/>
              </a:rPr>
              <a:t>دانشگاه علوم پزشكي </a:t>
            </a:r>
            <a:r>
              <a:rPr lang="fa-IR" sz="1100" dirty="0" smtClean="0">
                <a:solidFill>
                  <a:srgbClr val="FFFFFF"/>
                </a:solidFill>
                <a:latin typeface="Corbel" pitchFamily="34" charset="0"/>
                <a:cs typeface="Tahoma" pitchFamily="34" charset="0"/>
              </a:rPr>
              <a:t>همدان</a:t>
            </a:r>
            <a:endParaRPr lang="fa-IR" sz="1100" dirty="0">
              <a:solidFill>
                <a:srgbClr val="FFFFFF"/>
              </a:solidFill>
              <a:latin typeface="Corbel" pitchFamily="34" charset="0"/>
              <a:cs typeface="Tahoma" pitchFamily="34" charset="0"/>
            </a:endParaRPr>
          </a:p>
        </p:txBody>
      </p:sp>
      <p:pic>
        <p:nvPicPr>
          <p:cNvPr id="8" name="Picture 2" descr="Related image"/>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35670" y="1022892"/>
            <a:ext cx="1120233" cy="11202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3768" y="5589240"/>
            <a:ext cx="4608512" cy="830997"/>
          </a:xfrm>
          <a:prstGeom prst="rect">
            <a:avLst/>
          </a:prstGeom>
          <a:noFill/>
        </p:spPr>
        <p:txBody>
          <a:bodyPr wrap="square" rtlCol="1">
            <a:spAutoFit/>
          </a:bodyPr>
          <a:lstStyle/>
          <a:p>
            <a:r>
              <a:rPr lang="fa-IR" sz="2400" dirty="0" smtClean="0">
                <a:cs typeface="B Zar" pitchFamily="2" charset="-78"/>
              </a:rPr>
              <a:t>عرفان ایوبی</a:t>
            </a:r>
          </a:p>
          <a:p>
            <a:r>
              <a:rPr lang="fa-IR" sz="2400" dirty="0" smtClean="0">
                <a:cs typeface="B Zar" pitchFamily="2" charset="-78"/>
              </a:rPr>
              <a:t>مرکز تحقیقات عوامل اجتماعی موثر بر سلامت</a:t>
            </a:r>
          </a:p>
        </p:txBody>
      </p:sp>
    </p:spTree>
  </p:cSld>
  <p:clrMapOvr>
    <a:masterClrMapping/>
  </p:clrMapOvr>
  <p:transition advTm="2107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شاخص سزارین کشور</a:t>
            </a:r>
            <a:endParaRPr lang="en-US" dirty="0">
              <a:cs typeface="B Titr" panose="00000700000000000000" pitchFamily="2" charset="-78"/>
            </a:endParaRPr>
          </a:p>
        </p:txBody>
      </p:sp>
      <p:graphicFrame>
        <p:nvGraphicFramePr>
          <p:cNvPr id="6" name="Content Placeholder 5"/>
          <p:cNvGraphicFramePr>
            <a:graphicFrameLocks noGrp="1"/>
          </p:cNvGraphicFramePr>
          <p:nvPr>
            <p:ph idx="1"/>
            <p:extLst/>
          </p:nvPr>
        </p:nvGraphicFramePr>
        <p:xfrm>
          <a:off x="2168476" y="1570038"/>
          <a:ext cx="5122912" cy="51816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xmlns="" val="1767906707"/>
                    </a:ext>
                  </a:extLst>
                </a:gridCol>
                <a:gridCol w="2962672">
                  <a:extLst>
                    <a:ext uri="{9D8B030D-6E8A-4147-A177-3AD203B41FA5}">
                      <a16:colId xmlns:a16="http://schemas.microsoft.com/office/drawing/2014/main" xmlns="" val="170369464"/>
                    </a:ext>
                  </a:extLst>
                </a:gridCol>
              </a:tblGrid>
              <a:tr h="370840">
                <a:tc>
                  <a:txBody>
                    <a:bodyPr/>
                    <a:lstStyle/>
                    <a:p>
                      <a:pPr algn="ctr" rtl="1"/>
                      <a:r>
                        <a:rPr lang="fa-IR" sz="2800" dirty="0" smtClean="0">
                          <a:cs typeface="B Zar" panose="00000400000000000000" pitchFamily="2" charset="-78"/>
                        </a:rPr>
                        <a:t>سزارین کل</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سال</a:t>
                      </a:r>
                      <a:endParaRPr lang="en-US" sz="2800" dirty="0">
                        <a:cs typeface="B Zar" panose="00000400000000000000" pitchFamily="2" charset="-78"/>
                      </a:endParaRPr>
                    </a:p>
                  </a:txBody>
                  <a:tcPr/>
                </a:tc>
                <a:extLst>
                  <a:ext uri="{0D108BD9-81ED-4DB2-BD59-A6C34878D82A}">
                    <a16:rowId xmlns:a16="http://schemas.microsoft.com/office/drawing/2014/main" xmlns="" val="1649114434"/>
                  </a:ext>
                </a:extLst>
              </a:tr>
              <a:tr h="370840">
                <a:tc>
                  <a:txBody>
                    <a:bodyPr/>
                    <a:lstStyle/>
                    <a:p>
                      <a:pPr algn="ctr" rtl="1"/>
                      <a:r>
                        <a:rPr lang="fa-IR" sz="2800" dirty="0" smtClean="0">
                          <a:cs typeface="B Zar" panose="00000400000000000000" pitchFamily="2" charset="-78"/>
                        </a:rPr>
                        <a:t>56/1</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1392</a:t>
                      </a:r>
                      <a:endParaRPr lang="en-US" sz="2800" dirty="0">
                        <a:cs typeface="B Zar" panose="00000400000000000000" pitchFamily="2" charset="-78"/>
                      </a:endParaRPr>
                    </a:p>
                  </a:txBody>
                  <a:tcPr/>
                </a:tc>
                <a:extLst>
                  <a:ext uri="{0D108BD9-81ED-4DB2-BD59-A6C34878D82A}">
                    <a16:rowId xmlns:a16="http://schemas.microsoft.com/office/drawing/2014/main" xmlns="" val="3594741247"/>
                  </a:ext>
                </a:extLst>
              </a:tr>
              <a:tr h="370840">
                <a:tc>
                  <a:txBody>
                    <a:bodyPr/>
                    <a:lstStyle/>
                    <a:p>
                      <a:pPr algn="ctr" rtl="1"/>
                      <a:r>
                        <a:rPr lang="fa-IR" sz="2800" dirty="0" smtClean="0">
                          <a:cs typeface="B Zar" panose="00000400000000000000" pitchFamily="2" charset="-78"/>
                        </a:rPr>
                        <a:t>51/3</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1393</a:t>
                      </a:r>
                      <a:endParaRPr lang="en-US" sz="2800" dirty="0">
                        <a:cs typeface="B Zar" panose="00000400000000000000" pitchFamily="2" charset="-78"/>
                      </a:endParaRPr>
                    </a:p>
                  </a:txBody>
                  <a:tcPr/>
                </a:tc>
                <a:extLst>
                  <a:ext uri="{0D108BD9-81ED-4DB2-BD59-A6C34878D82A}">
                    <a16:rowId xmlns:a16="http://schemas.microsoft.com/office/drawing/2014/main" xmlns="" val="1695372863"/>
                  </a:ext>
                </a:extLst>
              </a:tr>
              <a:tr h="370840">
                <a:tc>
                  <a:txBody>
                    <a:bodyPr/>
                    <a:lstStyle/>
                    <a:p>
                      <a:pPr algn="ctr" rtl="1"/>
                      <a:r>
                        <a:rPr lang="fa-IR" sz="2800" dirty="0" smtClean="0">
                          <a:cs typeface="B Zar" panose="00000400000000000000" pitchFamily="2" charset="-78"/>
                        </a:rPr>
                        <a:t>49/9</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1394</a:t>
                      </a:r>
                      <a:endParaRPr lang="en-US" sz="2800" dirty="0">
                        <a:cs typeface="B Zar" panose="00000400000000000000" pitchFamily="2" charset="-78"/>
                      </a:endParaRPr>
                    </a:p>
                  </a:txBody>
                  <a:tcPr/>
                </a:tc>
                <a:extLst>
                  <a:ext uri="{0D108BD9-81ED-4DB2-BD59-A6C34878D82A}">
                    <a16:rowId xmlns:a16="http://schemas.microsoft.com/office/drawing/2014/main" xmlns="" val="2469973442"/>
                  </a:ext>
                </a:extLst>
              </a:tr>
              <a:tr h="370840">
                <a:tc>
                  <a:txBody>
                    <a:bodyPr/>
                    <a:lstStyle/>
                    <a:p>
                      <a:pPr algn="ctr" rtl="1"/>
                      <a:r>
                        <a:rPr lang="fa-IR" sz="2800" dirty="0" smtClean="0">
                          <a:cs typeface="B Zar" panose="00000400000000000000" pitchFamily="2" charset="-78"/>
                        </a:rPr>
                        <a:t>50/5</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1395</a:t>
                      </a:r>
                      <a:endParaRPr lang="en-US" sz="2800" dirty="0">
                        <a:cs typeface="B Zar" panose="00000400000000000000" pitchFamily="2" charset="-78"/>
                      </a:endParaRPr>
                    </a:p>
                  </a:txBody>
                  <a:tcPr/>
                </a:tc>
                <a:extLst>
                  <a:ext uri="{0D108BD9-81ED-4DB2-BD59-A6C34878D82A}">
                    <a16:rowId xmlns:a16="http://schemas.microsoft.com/office/drawing/2014/main" xmlns="" val="2892748860"/>
                  </a:ext>
                </a:extLst>
              </a:tr>
              <a:tr h="370840">
                <a:tc>
                  <a:txBody>
                    <a:bodyPr/>
                    <a:lstStyle/>
                    <a:p>
                      <a:pPr algn="ctr" rtl="1"/>
                      <a:r>
                        <a:rPr lang="fa-IR" sz="2800" dirty="0" smtClean="0">
                          <a:cs typeface="B Zar" panose="00000400000000000000" pitchFamily="2" charset="-78"/>
                        </a:rPr>
                        <a:t>50/8</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1396</a:t>
                      </a:r>
                      <a:endParaRPr lang="en-US" sz="2800" dirty="0">
                        <a:cs typeface="B Zar" panose="00000400000000000000" pitchFamily="2" charset="-78"/>
                      </a:endParaRPr>
                    </a:p>
                  </a:txBody>
                  <a:tcPr/>
                </a:tc>
                <a:extLst>
                  <a:ext uri="{0D108BD9-81ED-4DB2-BD59-A6C34878D82A}">
                    <a16:rowId xmlns:a16="http://schemas.microsoft.com/office/drawing/2014/main" xmlns="" val="2172674108"/>
                  </a:ext>
                </a:extLst>
              </a:tr>
              <a:tr h="370840">
                <a:tc>
                  <a:txBody>
                    <a:bodyPr/>
                    <a:lstStyle/>
                    <a:p>
                      <a:pPr algn="ctr" rtl="1"/>
                      <a:r>
                        <a:rPr lang="fa-IR" sz="2800" dirty="0" smtClean="0">
                          <a:cs typeface="B Zar" panose="00000400000000000000" pitchFamily="2" charset="-78"/>
                        </a:rPr>
                        <a:t>50/1</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1397</a:t>
                      </a:r>
                      <a:endParaRPr lang="en-US" sz="2800" dirty="0">
                        <a:cs typeface="B Zar" panose="00000400000000000000" pitchFamily="2" charset="-78"/>
                      </a:endParaRPr>
                    </a:p>
                  </a:txBody>
                  <a:tcPr/>
                </a:tc>
                <a:extLst>
                  <a:ext uri="{0D108BD9-81ED-4DB2-BD59-A6C34878D82A}">
                    <a16:rowId xmlns:a16="http://schemas.microsoft.com/office/drawing/2014/main" xmlns="" val="1863114956"/>
                  </a:ext>
                </a:extLst>
              </a:tr>
              <a:tr h="370840">
                <a:tc>
                  <a:txBody>
                    <a:bodyPr/>
                    <a:lstStyle/>
                    <a:p>
                      <a:pPr algn="ctr" rtl="1"/>
                      <a:r>
                        <a:rPr lang="fa-IR" sz="2800" dirty="0" smtClean="0">
                          <a:cs typeface="B Zar" panose="00000400000000000000" pitchFamily="2" charset="-78"/>
                        </a:rPr>
                        <a:t>50/6</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1398</a:t>
                      </a:r>
                      <a:endParaRPr lang="en-US" sz="2800" dirty="0">
                        <a:cs typeface="B Zar" panose="00000400000000000000" pitchFamily="2" charset="-78"/>
                      </a:endParaRPr>
                    </a:p>
                  </a:txBody>
                  <a:tcPr/>
                </a:tc>
                <a:extLst>
                  <a:ext uri="{0D108BD9-81ED-4DB2-BD59-A6C34878D82A}">
                    <a16:rowId xmlns:a16="http://schemas.microsoft.com/office/drawing/2014/main" xmlns="" val="3141837184"/>
                  </a:ext>
                </a:extLst>
              </a:tr>
              <a:tr h="370840">
                <a:tc>
                  <a:txBody>
                    <a:bodyPr/>
                    <a:lstStyle/>
                    <a:p>
                      <a:pPr algn="ctr" rtl="1"/>
                      <a:r>
                        <a:rPr lang="fa-IR" sz="2800" dirty="0" smtClean="0">
                          <a:cs typeface="B Zar" panose="00000400000000000000" pitchFamily="2" charset="-78"/>
                        </a:rPr>
                        <a:t>52/5</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1399</a:t>
                      </a:r>
                      <a:endParaRPr lang="en-US" sz="2800" dirty="0">
                        <a:cs typeface="B Zar" panose="00000400000000000000" pitchFamily="2" charset="-78"/>
                      </a:endParaRPr>
                    </a:p>
                  </a:txBody>
                  <a:tcPr/>
                </a:tc>
                <a:extLst>
                  <a:ext uri="{0D108BD9-81ED-4DB2-BD59-A6C34878D82A}">
                    <a16:rowId xmlns:a16="http://schemas.microsoft.com/office/drawing/2014/main" xmlns="" val="3366972387"/>
                  </a:ext>
                </a:extLst>
              </a:tr>
              <a:tr h="370840">
                <a:tc>
                  <a:txBody>
                    <a:bodyPr/>
                    <a:lstStyle/>
                    <a:p>
                      <a:pPr algn="ctr" rtl="1"/>
                      <a:r>
                        <a:rPr lang="fa-IR" sz="2800" dirty="0" smtClean="0">
                          <a:cs typeface="B Zar" panose="00000400000000000000" pitchFamily="2" charset="-78"/>
                        </a:rPr>
                        <a:t>54/2</a:t>
                      </a:r>
                      <a:endParaRPr lang="en-US" sz="2800" dirty="0">
                        <a:cs typeface="B Zar" panose="00000400000000000000" pitchFamily="2" charset="-78"/>
                      </a:endParaRPr>
                    </a:p>
                  </a:txBody>
                  <a:tcPr/>
                </a:tc>
                <a:tc>
                  <a:txBody>
                    <a:bodyPr/>
                    <a:lstStyle/>
                    <a:p>
                      <a:pPr algn="ctr" rtl="1"/>
                      <a:r>
                        <a:rPr lang="fa-IR" sz="2800" dirty="0" smtClean="0">
                          <a:cs typeface="B Zar" panose="00000400000000000000" pitchFamily="2" charset="-78"/>
                        </a:rPr>
                        <a:t>1400</a:t>
                      </a:r>
                      <a:endParaRPr lang="en-US" sz="2800" dirty="0">
                        <a:cs typeface="B Zar" panose="00000400000000000000" pitchFamily="2" charset="-78"/>
                      </a:endParaRPr>
                    </a:p>
                  </a:txBody>
                  <a:tcPr/>
                </a:tc>
                <a:extLst>
                  <a:ext uri="{0D108BD9-81ED-4DB2-BD59-A6C34878D82A}">
                    <a16:rowId xmlns:a16="http://schemas.microsoft.com/office/drawing/2014/main" xmlns="" val="506462898"/>
                  </a:ext>
                </a:extLst>
              </a:tr>
            </a:tbl>
          </a:graphicData>
        </a:graphic>
      </p:graphicFrame>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a:t>
            </a:fld>
            <a:endParaRPr lang="en-US"/>
          </a:p>
        </p:txBody>
      </p:sp>
    </p:spTree>
    <p:extLst>
      <p:ext uri="{BB962C8B-B14F-4D97-AF65-F5344CB8AC3E}">
        <p14:creationId xmlns:p14="http://schemas.microsoft.com/office/powerpoint/2010/main" val="11275234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برنامه ترویج زایمان طبیعی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sz="2400" dirty="0" smtClean="0"/>
              <a:t>انجام </a:t>
            </a:r>
            <a:r>
              <a:rPr lang="fa-IR" sz="2400" dirty="0" smtClean="0">
                <a:solidFill>
                  <a:srgbClr val="92D050"/>
                </a:solidFill>
              </a:rPr>
              <a:t>زایمان طبیعی به طور رایگان </a:t>
            </a:r>
            <a:r>
              <a:rPr lang="fa-IR" sz="2400" dirty="0" smtClean="0"/>
              <a:t>در مراکز دولتی</a:t>
            </a:r>
          </a:p>
          <a:p>
            <a:r>
              <a:rPr lang="fa-IR" sz="2400" dirty="0" smtClean="0"/>
              <a:t>افزایش </a:t>
            </a:r>
            <a:r>
              <a:rPr lang="fa-IR" sz="2400" dirty="0" smtClean="0">
                <a:solidFill>
                  <a:srgbClr val="0070C0"/>
                </a:solidFill>
              </a:rPr>
              <a:t>تعرفه زایمان طبیعی</a:t>
            </a:r>
          </a:p>
          <a:p>
            <a:r>
              <a:rPr lang="fa-IR" sz="2400" dirty="0" smtClean="0"/>
              <a:t>بهینه سازی، توسعه و تجهیز </a:t>
            </a:r>
            <a:r>
              <a:rPr lang="fa-IR" sz="2400" dirty="0" smtClean="0">
                <a:solidFill>
                  <a:srgbClr val="00B050"/>
                </a:solidFill>
              </a:rPr>
              <a:t>بلوک های زایمانی</a:t>
            </a:r>
          </a:p>
          <a:p>
            <a:r>
              <a:rPr lang="fa-IR" sz="2400" dirty="0" smtClean="0"/>
              <a:t>توامندسازی </a:t>
            </a:r>
            <a:r>
              <a:rPr lang="fa-IR" sz="2400" dirty="0" smtClean="0">
                <a:solidFill>
                  <a:schemeClr val="accent4">
                    <a:lumMod val="75000"/>
                  </a:schemeClr>
                </a:solidFill>
              </a:rPr>
              <a:t>مراجعین</a:t>
            </a:r>
            <a:r>
              <a:rPr lang="fa-IR" sz="2400" dirty="0" smtClean="0"/>
              <a:t> خدمات زایمانی</a:t>
            </a:r>
          </a:p>
          <a:p>
            <a:r>
              <a:rPr lang="fa-IR" sz="2400" dirty="0" smtClean="0">
                <a:solidFill>
                  <a:schemeClr val="bg2">
                    <a:lumMod val="75000"/>
                  </a:schemeClr>
                </a:solidFill>
              </a:rPr>
              <a:t>توانمندسازی ارایه دهندگان </a:t>
            </a:r>
            <a:r>
              <a:rPr lang="fa-IR" sz="2400" dirty="0" smtClean="0"/>
              <a:t>خدمات زایمانی</a:t>
            </a:r>
          </a:p>
          <a:p>
            <a:r>
              <a:rPr lang="fa-IR" sz="2400" dirty="0" smtClean="0">
                <a:solidFill>
                  <a:srgbClr val="FF0000"/>
                </a:solidFill>
              </a:rPr>
              <a:t>کاهش سالانه 10 درصدی </a:t>
            </a:r>
            <a:r>
              <a:rPr lang="fa-IR" sz="2400" dirty="0" smtClean="0"/>
              <a:t>سزارین</a:t>
            </a:r>
          </a:p>
          <a:p>
            <a:r>
              <a:rPr lang="fa-IR" sz="2400" dirty="0" smtClean="0"/>
              <a:t>کسر درجه </a:t>
            </a:r>
            <a:r>
              <a:rPr lang="fa-IR" sz="2400" dirty="0" smtClean="0">
                <a:solidFill>
                  <a:srgbClr val="0070C0"/>
                </a:solidFill>
              </a:rPr>
              <a:t>اعتباربخشی</a:t>
            </a:r>
            <a:r>
              <a:rPr lang="fa-IR" sz="2400" dirty="0" smtClean="0"/>
              <a:t> مراکز دارای آمار بالای سزارین</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30312222"/>
              </p:ext>
            </p:extLst>
          </p:nvPr>
        </p:nvGraphicFramePr>
        <p:xfrm>
          <a:off x="1105260" y="4770120"/>
          <a:ext cx="6933480" cy="1112520"/>
        </p:xfrm>
        <a:graphic>
          <a:graphicData uri="http://schemas.openxmlformats.org/drawingml/2006/table">
            <a:tbl>
              <a:tblPr firstRow="1" bandRow="1">
                <a:tableStyleId>{21E4AEA4-8DFA-4A89-87EB-49C32662AFE0}</a:tableStyleId>
              </a:tblPr>
              <a:tblGrid>
                <a:gridCol w="740792">
                  <a:extLst>
                    <a:ext uri="{9D8B030D-6E8A-4147-A177-3AD203B41FA5}">
                      <a16:colId xmlns:a16="http://schemas.microsoft.com/office/drawing/2014/main" xmlns="" val="245253213"/>
                    </a:ext>
                  </a:extLst>
                </a:gridCol>
                <a:gridCol w="720080">
                  <a:extLst>
                    <a:ext uri="{9D8B030D-6E8A-4147-A177-3AD203B41FA5}">
                      <a16:colId xmlns:a16="http://schemas.microsoft.com/office/drawing/2014/main" xmlns="" val="91209609"/>
                    </a:ext>
                  </a:extLst>
                </a:gridCol>
                <a:gridCol w="792088">
                  <a:extLst>
                    <a:ext uri="{9D8B030D-6E8A-4147-A177-3AD203B41FA5}">
                      <a16:colId xmlns:a16="http://schemas.microsoft.com/office/drawing/2014/main" xmlns="" val="2431882908"/>
                    </a:ext>
                  </a:extLst>
                </a:gridCol>
                <a:gridCol w="720080">
                  <a:extLst>
                    <a:ext uri="{9D8B030D-6E8A-4147-A177-3AD203B41FA5}">
                      <a16:colId xmlns:a16="http://schemas.microsoft.com/office/drawing/2014/main" xmlns="" val="2812669639"/>
                    </a:ext>
                  </a:extLst>
                </a:gridCol>
                <a:gridCol w="792088">
                  <a:extLst>
                    <a:ext uri="{9D8B030D-6E8A-4147-A177-3AD203B41FA5}">
                      <a16:colId xmlns:a16="http://schemas.microsoft.com/office/drawing/2014/main" xmlns="" val="724556155"/>
                    </a:ext>
                  </a:extLst>
                </a:gridCol>
                <a:gridCol w="3168352">
                  <a:extLst>
                    <a:ext uri="{9D8B030D-6E8A-4147-A177-3AD203B41FA5}">
                      <a16:colId xmlns:a16="http://schemas.microsoft.com/office/drawing/2014/main" xmlns="" val="3512747417"/>
                    </a:ext>
                  </a:extLst>
                </a:gridCol>
              </a:tblGrid>
              <a:tr h="370840">
                <a:tc gridSpan="6">
                  <a:txBody>
                    <a:bodyPr/>
                    <a:lstStyle/>
                    <a:p>
                      <a:pPr algn="r" rtl="1"/>
                      <a:r>
                        <a:rPr lang="fa-IR" dirty="0" smtClean="0">
                          <a:cs typeface="B Zar" panose="00000400000000000000" pitchFamily="2" charset="-78"/>
                        </a:rPr>
                        <a:t>هدف گذاری سزارین در قانون برنامه ششم توسعه کشور</a:t>
                      </a:r>
                      <a:endParaRPr lang="en-US" dirty="0">
                        <a:cs typeface="B Zar" panose="00000400000000000000" pitchFamily="2" charset="-78"/>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4262787781"/>
                  </a:ext>
                </a:extLst>
              </a:tr>
              <a:tr h="370840">
                <a:tc>
                  <a:txBody>
                    <a:bodyPr/>
                    <a:lstStyle/>
                    <a:p>
                      <a:pPr algn="r" rtl="1"/>
                      <a:r>
                        <a:rPr lang="fa-IR" dirty="0" smtClean="0">
                          <a:cs typeface="B Zar" panose="00000400000000000000" pitchFamily="2" charset="-78"/>
                        </a:rPr>
                        <a:t>1400</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1399</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1398</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1397</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1396</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سال</a:t>
                      </a:r>
                      <a:endParaRPr lang="en-US" dirty="0">
                        <a:cs typeface="B Zar" panose="00000400000000000000" pitchFamily="2" charset="-78"/>
                      </a:endParaRPr>
                    </a:p>
                  </a:txBody>
                  <a:tcPr/>
                </a:tc>
                <a:extLst>
                  <a:ext uri="{0D108BD9-81ED-4DB2-BD59-A6C34878D82A}">
                    <a16:rowId xmlns:a16="http://schemas.microsoft.com/office/drawing/2014/main" xmlns="" val="3344554534"/>
                  </a:ext>
                </a:extLst>
              </a:tr>
              <a:tr h="370840">
                <a:tc>
                  <a:txBody>
                    <a:bodyPr/>
                    <a:lstStyle/>
                    <a:p>
                      <a:pPr algn="r" rtl="1"/>
                      <a:r>
                        <a:rPr lang="fa-IR" dirty="0" smtClean="0">
                          <a:cs typeface="B Zar" panose="00000400000000000000" pitchFamily="2" charset="-78"/>
                        </a:rPr>
                        <a:t>42/5</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43/5</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44/5</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45/5</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46/5</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شاخص سزارین مورد انتظار</a:t>
                      </a:r>
                      <a:endParaRPr lang="en-US" dirty="0">
                        <a:cs typeface="B Zar" panose="00000400000000000000" pitchFamily="2" charset="-78"/>
                      </a:endParaRPr>
                    </a:p>
                  </a:txBody>
                  <a:tcPr/>
                </a:tc>
                <a:extLst>
                  <a:ext uri="{0D108BD9-81ED-4DB2-BD59-A6C34878D82A}">
                    <a16:rowId xmlns:a16="http://schemas.microsoft.com/office/drawing/2014/main" xmlns="" val="2294244300"/>
                  </a:ext>
                </a:extLst>
              </a:tr>
            </a:tbl>
          </a:graphicData>
        </a:graphic>
      </p:graphicFrame>
    </p:spTree>
    <p:extLst>
      <p:ext uri="{BB962C8B-B14F-4D97-AF65-F5344CB8AC3E}">
        <p14:creationId xmlns:p14="http://schemas.microsoft.com/office/powerpoint/2010/main" val="3597158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سیاستگذاری سلامت مبتنی بر شواهد</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dirty="0" smtClean="0"/>
              <a:t>سیاستگذاری مبتنی بر شواهد </a:t>
            </a:r>
            <a:r>
              <a:rPr lang="en-US" dirty="0" smtClean="0"/>
              <a:t>Evidence-based policymaking</a:t>
            </a:r>
            <a:endParaRPr lang="fa-IR" dirty="0" smtClean="0"/>
          </a:p>
          <a:p>
            <a:pPr lvl="1"/>
            <a:r>
              <a:rPr lang="fa-IR" dirty="0" smtClean="0"/>
              <a:t>از بهترین شواهد معتبر پژوهشی موجود برای سیاستگذاری استفاده شود</a:t>
            </a:r>
          </a:p>
          <a:p>
            <a:r>
              <a:rPr lang="fa-IR" dirty="0" smtClean="0"/>
              <a:t>سیاستگذاری آگاه از شواهد </a:t>
            </a:r>
            <a:r>
              <a:rPr lang="en-US" dirty="0" smtClean="0"/>
              <a:t>evidence-informed policymaking</a:t>
            </a:r>
            <a:endParaRPr lang="fa-IR" dirty="0" smtClean="0"/>
          </a:p>
          <a:p>
            <a:pPr lvl="1" algn="just"/>
            <a:r>
              <a:rPr lang="fa-IR" dirty="0" smtClean="0"/>
              <a:t>شواهد پژوهشی تنها یک ورودی در سیاستگذاری است. ملاحظات دیگر شامل فرهنگ سیاسی و اجتماعی، کمبود منابع و محدودیت مالی و زمانی است. </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12</a:t>
            </a:fld>
            <a:endParaRPr lang="en-US"/>
          </a:p>
        </p:txBody>
      </p:sp>
    </p:spTree>
    <p:extLst>
      <p:ext uri="{BB962C8B-B14F-4D97-AF65-F5344CB8AC3E}">
        <p14:creationId xmlns:p14="http://schemas.microsoft.com/office/powerpoint/2010/main" val="5399965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شواهد مورد نیاز برای سیاستگذاری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dirty="0" smtClean="0"/>
              <a:t>برآورد میزان و شدت مساله</a:t>
            </a:r>
          </a:p>
          <a:p>
            <a:r>
              <a:rPr lang="fa-IR" dirty="0" smtClean="0"/>
              <a:t>شناسایی علل احتمالی مساله</a:t>
            </a:r>
          </a:p>
          <a:p>
            <a:r>
              <a:rPr lang="fa-IR" dirty="0" smtClean="0"/>
              <a:t>شناسایی راه کارهای موثر حل مساله</a:t>
            </a:r>
          </a:p>
          <a:p>
            <a:r>
              <a:rPr lang="fa-IR" dirty="0" smtClean="0"/>
              <a:t>ارزشیابی تاثیرات احتمالی مثبت و منفی راه کارهای سیاستی</a:t>
            </a:r>
          </a:p>
          <a:p>
            <a:r>
              <a:rPr lang="fa-IR" dirty="0" smtClean="0"/>
              <a:t>برآورد هزینه اجرای سیاست</a:t>
            </a:r>
          </a:p>
          <a:p>
            <a:r>
              <a:rPr lang="fa-IR" dirty="0" smtClean="0"/>
              <a:t>ارزشیابی هزینه منفعت یا هزینه اثربخشی راه کارهای سیاستی</a:t>
            </a:r>
          </a:p>
          <a:p>
            <a:r>
              <a:rPr lang="fa-IR" dirty="0" smtClean="0"/>
              <a:t>آگاهی از نظرات ذینقشان کلیدی درباره راه کارهای سیاستی</a:t>
            </a:r>
          </a:p>
          <a:p>
            <a:r>
              <a:rPr lang="fa-IR" dirty="0" smtClean="0"/>
              <a:t>شناسایی منابع مورد نیاز برای اجرای سیاست</a:t>
            </a:r>
          </a:p>
          <a:p>
            <a:r>
              <a:rPr lang="fa-IR" dirty="0" smtClean="0"/>
              <a:t>شناسایی موانع احتمالی بر سر راه اجرای سیاست</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13</a:t>
            </a:fld>
            <a:endParaRPr lang="en-US"/>
          </a:p>
        </p:txBody>
      </p:sp>
    </p:spTree>
    <p:extLst>
      <p:ext uri="{BB962C8B-B14F-4D97-AF65-F5344CB8AC3E}">
        <p14:creationId xmlns:p14="http://schemas.microsoft.com/office/powerpoint/2010/main" val="2541457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آ</a:t>
            </a:r>
            <a:r>
              <a:rPr lang="fa-IR" dirty="0" smtClean="0"/>
              <a:t>ینده </a:t>
            </a:r>
            <a:r>
              <a:rPr lang="fa-IR" dirty="0"/>
              <a:t>پژوهی ترویج زایمان طبیعی در ایران</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14</a:t>
            </a:fld>
            <a:endParaRPr lang="en-US"/>
          </a:p>
        </p:txBody>
      </p:sp>
      <p:pic>
        <p:nvPicPr>
          <p:cNvPr id="6" name="Picture 5"/>
          <p:cNvPicPr>
            <a:picLocks noChangeAspect="1"/>
          </p:cNvPicPr>
          <p:nvPr/>
        </p:nvPicPr>
        <p:blipFill>
          <a:blip r:embed="rId2"/>
          <a:stretch>
            <a:fillRect/>
          </a:stretch>
        </p:blipFill>
        <p:spPr>
          <a:xfrm>
            <a:off x="1350983" y="2996952"/>
            <a:ext cx="6886575" cy="1200150"/>
          </a:xfrm>
          <a:prstGeom prst="rect">
            <a:avLst/>
          </a:prstGeom>
        </p:spPr>
      </p:pic>
    </p:spTree>
    <p:extLst>
      <p:ext uri="{BB962C8B-B14F-4D97-AF65-F5344CB8AC3E}">
        <p14:creationId xmlns:p14="http://schemas.microsoft.com/office/powerpoint/2010/main" val="19214212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Titr" panose="00000700000000000000" pitchFamily="2" charset="-78"/>
              </a:rPr>
              <a:t>سیاستگذاری مبتنی بر شواهد برنامه ترویج زایمان طبیعی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dirty="0" smtClean="0"/>
              <a:t>1- بررسی روند تغییرات شاخص سزارین در ایران</a:t>
            </a:r>
          </a:p>
          <a:p>
            <a:r>
              <a:rPr lang="fa-IR" dirty="0" smtClean="0"/>
              <a:t>2- پیش بینی شاخص سزارین در ایران تا سال 1404</a:t>
            </a:r>
          </a:p>
          <a:p>
            <a:r>
              <a:rPr lang="fa-IR" dirty="0" smtClean="0"/>
              <a:t>3- شناسایی علل سزارین در جهان و ایران</a:t>
            </a:r>
          </a:p>
          <a:p>
            <a:r>
              <a:rPr lang="fa-IR" dirty="0" smtClean="0"/>
              <a:t>4- شناسایی راهکاری موثر کاهش سزارین</a:t>
            </a:r>
          </a:p>
          <a:p>
            <a:r>
              <a:rPr lang="fa-IR" dirty="0" smtClean="0"/>
              <a:t>5- تدوین سناریوهای کاهش سزارین و ترویج زایمان طبیعی در ایران</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15</a:t>
            </a:fld>
            <a:endParaRPr lang="en-US"/>
          </a:p>
        </p:txBody>
      </p:sp>
    </p:spTree>
    <p:extLst>
      <p:ext uri="{BB962C8B-B14F-4D97-AF65-F5344CB8AC3E}">
        <p14:creationId xmlns:p14="http://schemas.microsoft.com/office/powerpoint/2010/main" val="41398507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سزارین در انواع بیمارستان ها</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16</a:t>
            </a:fld>
            <a:endParaRPr lang="en-US"/>
          </a:p>
        </p:txBody>
      </p:sp>
      <p:pic>
        <p:nvPicPr>
          <p:cNvPr id="6" name="Picture 5"/>
          <p:cNvPicPr>
            <a:picLocks noChangeAspect="1"/>
          </p:cNvPicPr>
          <p:nvPr/>
        </p:nvPicPr>
        <p:blipFill>
          <a:blip r:embed="rId2"/>
          <a:stretch>
            <a:fillRect/>
          </a:stretch>
        </p:blipFill>
        <p:spPr>
          <a:xfrm>
            <a:off x="1259632" y="2214562"/>
            <a:ext cx="6865327" cy="3756778"/>
          </a:xfrm>
          <a:prstGeom prst="rect">
            <a:avLst/>
          </a:prstGeom>
        </p:spPr>
      </p:pic>
    </p:spTree>
    <p:extLst>
      <p:ext uri="{BB962C8B-B14F-4D97-AF65-F5344CB8AC3E}">
        <p14:creationId xmlns:p14="http://schemas.microsoft.com/office/powerpoint/2010/main" val="1719711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سزارین در قطب ها</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17</a:t>
            </a:fld>
            <a:endParaRPr lang="en-US"/>
          </a:p>
        </p:txBody>
      </p:sp>
      <p:pic>
        <p:nvPicPr>
          <p:cNvPr id="6" name="Picture 5"/>
          <p:cNvPicPr>
            <a:picLocks noChangeAspect="1"/>
          </p:cNvPicPr>
          <p:nvPr/>
        </p:nvPicPr>
        <p:blipFill>
          <a:blip r:embed="rId2"/>
          <a:stretch>
            <a:fillRect/>
          </a:stretch>
        </p:blipFill>
        <p:spPr>
          <a:xfrm>
            <a:off x="1475656" y="2060848"/>
            <a:ext cx="6283447" cy="3355628"/>
          </a:xfrm>
          <a:prstGeom prst="rect">
            <a:avLst/>
          </a:prstGeom>
        </p:spPr>
      </p:pic>
    </p:spTree>
    <p:extLst>
      <p:ext uri="{BB962C8B-B14F-4D97-AF65-F5344CB8AC3E}">
        <p14:creationId xmlns:p14="http://schemas.microsoft.com/office/powerpoint/2010/main" val="35357355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سهم دانشگاه ها از سزارین کشور</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18</a:t>
            </a:fld>
            <a:endParaRPr lang="en-US"/>
          </a:p>
        </p:txBody>
      </p:sp>
      <p:pic>
        <p:nvPicPr>
          <p:cNvPr id="6" name="Picture 5"/>
          <p:cNvPicPr>
            <a:picLocks noChangeAspect="1"/>
          </p:cNvPicPr>
          <p:nvPr/>
        </p:nvPicPr>
        <p:blipFill>
          <a:blip r:embed="rId2"/>
          <a:stretch>
            <a:fillRect/>
          </a:stretch>
        </p:blipFill>
        <p:spPr>
          <a:xfrm>
            <a:off x="1835696" y="2060848"/>
            <a:ext cx="5764446" cy="3197895"/>
          </a:xfrm>
          <a:prstGeom prst="rect">
            <a:avLst/>
          </a:prstGeom>
        </p:spPr>
      </p:pic>
    </p:spTree>
    <p:extLst>
      <p:ext uri="{BB962C8B-B14F-4D97-AF65-F5344CB8AC3E}">
        <p14:creationId xmlns:p14="http://schemas.microsoft.com/office/powerpoint/2010/main" val="18607116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شناسایی علل سزارین در ایران و جهان</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1398952" y="1751308"/>
            <a:ext cx="6545204" cy="3748108"/>
          </a:xfrm>
          <a:prstGeom prst="rect">
            <a:avLst/>
          </a:prstGeom>
        </p:spPr>
      </p:pic>
      <p:sp>
        <p:nvSpPr>
          <p:cNvPr id="7" name="TextBox 6"/>
          <p:cNvSpPr txBox="1"/>
          <p:nvPr/>
        </p:nvSpPr>
        <p:spPr>
          <a:xfrm>
            <a:off x="2636242" y="5719275"/>
            <a:ext cx="3871516" cy="461665"/>
          </a:xfrm>
          <a:prstGeom prst="rect">
            <a:avLst/>
          </a:prstGeom>
          <a:noFill/>
        </p:spPr>
        <p:txBody>
          <a:bodyPr wrap="square" rtlCol="0">
            <a:spAutoFit/>
          </a:bodyPr>
          <a:lstStyle/>
          <a:p>
            <a:r>
              <a:rPr lang="fa-IR" sz="2400" b="1" dirty="0" smtClean="0">
                <a:solidFill>
                  <a:srgbClr val="0070C0"/>
                </a:solidFill>
                <a:cs typeface="B Zar" pitchFamily="2" charset="-78"/>
              </a:rPr>
              <a:t>شناسایی 101 دلیل برای سزارین</a:t>
            </a:r>
            <a:endParaRPr lang="en-US" sz="2400" b="1" dirty="0" smtClean="0">
              <a:solidFill>
                <a:srgbClr val="0070C0"/>
              </a:solidFill>
              <a:cs typeface="B Zar" pitchFamily="2" charset="-78"/>
            </a:endParaRPr>
          </a:p>
        </p:txBody>
      </p:sp>
    </p:spTree>
    <p:extLst>
      <p:ext uri="{BB962C8B-B14F-4D97-AF65-F5344CB8AC3E}">
        <p14:creationId xmlns:p14="http://schemas.microsoft.com/office/powerpoint/2010/main" val="20789768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اهداف کارگاه</a:t>
            </a:r>
            <a:endParaRPr lang="en-US" dirty="0">
              <a:cs typeface="B Titr" panose="00000700000000000000" pitchFamily="2" charset="-78"/>
            </a:endParaRPr>
          </a:p>
        </p:txBody>
      </p:sp>
      <p:sp>
        <p:nvSpPr>
          <p:cNvPr id="3" name="Content Placeholder 2"/>
          <p:cNvSpPr>
            <a:spLocks noGrp="1"/>
          </p:cNvSpPr>
          <p:nvPr>
            <p:ph idx="1"/>
          </p:nvPr>
        </p:nvSpPr>
        <p:spPr>
          <a:xfrm>
            <a:off x="214282" y="1774825"/>
            <a:ext cx="8472518" cy="4625975"/>
          </a:xfrm>
        </p:spPr>
        <p:txBody>
          <a:bodyPr/>
          <a:lstStyle/>
          <a:p>
            <a:r>
              <a:rPr lang="fa-IR" dirty="0" smtClean="0"/>
              <a:t>در پایان این جلسه شما باید قادر باشید تا:</a:t>
            </a:r>
          </a:p>
          <a:p>
            <a:pPr lvl="1">
              <a:buClr>
                <a:srgbClr val="60B5CC"/>
              </a:buClr>
            </a:pPr>
            <a:r>
              <a:rPr lang="fa-IR" dirty="0" smtClean="0">
                <a:solidFill>
                  <a:srgbClr val="7030A0"/>
                </a:solidFill>
              </a:rPr>
              <a:t>ضرورت</a:t>
            </a:r>
            <a:r>
              <a:rPr lang="fa-IR" dirty="0" smtClean="0">
                <a:solidFill>
                  <a:prstClr val="black"/>
                </a:solidFill>
              </a:rPr>
              <a:t> و اهداف پژوهش را بدانید.</a:t>
            </a:r>
          </a:p>
          <a:p>
            <a:pPr lvl="1">
              <a:buClr>
                <a:srgbClr val="60B5CC"/>
              </a:buClr>
            </a:pPr>
            <a:r>
              <a:rPr lang="fa-IR" dirty="0" smtClean="0">
                <a:solidFill>
                  <a:schemeClr val="accent1">
                    <a:lumMod val="75000"/>
                  </a:schemeClr>
                </a:solidFill>
              </a:rPr>
              <a:t>ترجمان دانش </a:t>
            </a:r>
            <a:r>
              <a:rPr lang="fa-IR" dirty="0" smtClean="0">
                <a:solidFill>
                  <a:prstClr val="black"/>
                </a:solidFill>
              </a:rPr>
              <a:t>و اهداف آنرا توضیح دهید.</a:t>
            </a:r>
          </a:p>
          <a:p>
            <a:pPr lvl="1">
              <a:buClr>
                <a:srgbClr val="60B5CC"/>
              </a:buClr>
            </a:pPr>
            <a:r>
              <a:rPr lang="fa-IR" dirty="0" smtClean="0">
                <a:solidFill>
                  <a:prstClr val="black"/>
                </a:solidFill>
              </a:rPr>
              <a:t>انواع </a:t>
            </a:r>
            <a:r>
              <a:rPr lang="fa-IR" dirty="0" smtClean="0">
                <a:solidFill>
                  <a:schemeClr val="bg2">
                    <a:lumMod val="75000"/>
                  </a:schemeClr>
                </a:solidFill>
              </a:rPr>
              <a:t>روش های ترجمان دانش </a:t>
            </a:r>
            <a:r>
              <a:rPr lang="fa-IR" dirty="0" smtClean="0">
                <a:solidFill>
                  <a:prstClr val="black"/>
                </a:solidFill>
              </a:rPr>
              <a:t>را بشناسید.</a:t>
            </a:r>
          </a:p>
          <a:p>
            <a:pPr lvl="1">
              <a:buClr>
                <a:srgbClr val="60B5CC"/>
              </a:buClr>
            </a:pPr>
            <a:r>
              <a:rPr lang="fa-IR" dirty="0" smtClean="0">
                <a:solidFill>
                  <a:schemeClr val="accent5">
                    <a:lumMod val="75000"/>
                  </a:schemeClr>
                </a:solidFill>
              </a:rPr>
              <a:t>خلاصه سیاستی </a:t>
            </a:r>
            <a:r>
              <a:rPr lang="fa-IR" dirty="0" smtClean="0">
                <a:solidFill>
                  <a:prstClr val="black"/>
                </a:solidFill>
              </a:rPr>
              <a:t>و اهمیت آنرا بیان کنید.</a:t>
            </a:r>
          </a:p>
          <a:p>
            <a:pPr lvl="1">
              <a:buClr>
                <a:srgbClr val="60B5CC"/>
              </a:buClr>
            </a:pPr>
            <a:r>
              <a:rPr lang="fa-IR" dirty="0" smtClean="0">
                <a:solidFill>
                  <a:prstClr val="black"/>
                </a:solidFill>
              </a:rPr>
              <a:t>با </a:t>
            </a:r>
            <a:r>
              <a:rPr lang="fa-IR" dirty="0" smtClean="0">
                <a:solidFill>
                  <a:schemeClr val="accent6">
                    <a:lumMod val="40000"/>
                    <a:lumOff val="60000"/>
                  </a:schemeClr>
                </a:solidFill>
              </a:rPr>
              <a:t>ساختار نوشتن خلاصه سیاستی </a:t>
            </a:r>
            <a:r>
              <a:rPr lang="fa-IR" dirty="0" smtClean="0">
                <a:solidFill>
                  <a:prstClr val="black"/>
                </a:solidFill>
              </a:rPr>
              <a:t>آشنا شوید.</a:t>
            </a:r>
          </a:p>
          <a:p>
            <a:pPr lvl="1">
              <a:buClr>
                <a:srgbClr val="60B5CC"/>
              </a:buClr>
            </a:pPr>
            <a:r>
              <a:rPr lang="fa-IR" dirty="0" smtClean="0">
                <a:solidFill>
                  <a:srgbClr val="FF0000"/>
                </a:solidFill>
              </a:rPr>
              <a:t>مهارت های </a:t>
            </a:r>
            <a:r>
              <a:rPr lang="fa-IR" dirty="0" smtClean="0">
                <a:solidFill>
                  <a:prstClr val="black"/>
                </a:solidFill>
              </a:rPr>
              <a:t>لازم نوشتن خلاصه سیاستی را بدست آورید.</a:t>
            </a:r>
          </a:p>
          <a:p>
            <a:pPr lvl="1">
              <a:buClr>
                <a:srgbClr val="60B5CC"/>
              </a:buClr>
            </a:pPr>
            <a:r>
              <a:rPr lang="fa-IR" dirty="0" smtClean="0">
                <a:solidFill>
                  <a:prstClr val="black"/>
                </a:solidFill>
              </a:rPr>
              <a:t>یک </a:t>
            </a:r>
            <a:r>
              <a:rPr lang="fa-IR" dirty="0" smtClean="0">
                <a:solidFill>
                  <a:srgbClr val="0070C0"/>
                </a:solidFill>
              </a:rPr>
              <a:t>خلاصه سیاستی از پژوهش </a:t>
            </a:r>
            <a:r>
              <a:rPr lang="fa-IR" dirty="0" smtClean="0">
                <a:solidFill>
                  <a:prstClr val="black"/>
                </a:solidFill>
              </a:rPr>
              <a:t>خود تهیه کنید.</a:t>
            </a:r>
          </a:p>
          <a:p>
            <a:pPr lvl="1">
              <a:buClr>
                <a:srgbClr val="60B5CC"/>
              </a:buClr>
            </a:pPr>
            <a:r>
              <a:rPr lang="fa-IR" dirty="0" smtClean="0">
                <a:solidFill>
                  <a:schemeClr val="accent2">
                    <a:lumMod val="75000"/>
                  </a:schemeClr>
                </a:solidFill>
              </a:rPr>
              <a:t>نگرش مثبتی </a:t>
            </a:r>
            <a:r>
              <a:rPr lang="fa-IR" dirty="0" smtClean="0">
                <a:solidFill>
                  <a:prstClr val="black"/>
                </a:solidFill>
              </a:rPr>
              <a:t>نسبت به تهیه خلاصه سیاستی از پژوهش داشته باشید.</a:t>
            </a:r>
          </a:p>
          <a:p>
            <a:pPr lvl="1">
              <a:buClr>
                <a:srgbClr val="60B5CC"/>
              </a:buClr>
            </a:pPr>
            <a:endParaRPr lang="fa-IR" dirty="0">
              <a:solidFill>
                <a:prstClr val="black"/>
              </a:solidFill>
            </a:endParaRPr>
          </a:p>
          <a:p>
            <a:endParaRPr lang="fa-IR" sz="2800" dirty="0" smtClean="0"/>
          </a:p>
          <a:p>
            <a:endParaRPr lang="en-US" sz="2800"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pic>
        <p:nvPicPr>
          <p:cNvPr id="6" name="HiAP-Icon-Bulls-eye.png" descr="HiAP-Icon-Bulls-eye.png"/>
          <p:cNvPicPr>
            <a:picLocks noChangeAspect="1"/>
          </p:cNvPicPr>
          <p:nvPr/>
        </p:nvPicPr>
        <p:blipFill>
          <a:blip r:embed="rId3"/>
          <a:stretch>
            <a:fillRect/>
          </a:stretch>
        </p:blipFill>
        <p:spPr>
          <a:xfrm>
            <a:off x="235211" y="1537488"/>
            <a:ext cx="2474919" cy="2585139"/>
          </a:xfrm>
          <a:prstGeom prst="rect">
            <a:avLst/>
          </a:prstGeom>
          <a:ln w="12700">
            <a:miter lim="400000"/>
          </a:ln>
        </p:spPr>
      </p:pic>
    </p:spTree>
  </p:cSld>
  <p:clrMapOvr>
    <a:masterClrMapping/>
  </p:clrMapOvr>
  <p:transition advTm="1148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مدل علیتی سزارین</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1467679" y="1916832"/>
            <a:ext cx="6725936" cy="4032448"/>
          </a:xfrm>
          <a:prstGeom prst="rect">
            <a:avLst/>
          </a:prstGeom>
        </p:spPr>
      </p:pic>
    </p:spTree>
    <p:extLst>
      <p:ext uri="{BB962C8B-B14F-4D97-AF65-F5344CB8AC3E}">
        <p14:creationId xmlns:p14="http://schemas.microsoft.com/office/powerpoint/2010/main" val="3654124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علل سزارین در ایران</a:t>
            </a:r>
            <a:endParaRPr lang="en-US" dirty="0">
              <a:cs typeface="B Titr"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6042139"/>
              </p:ext>
            </p:extLst>
          </p:nvPr>
        </p:nvGraphicFramePr>
        <p:xfrm>
          <a:off x="457200" y="1971016"/>
          <a:ext cx="8229600" cy="3134360"/>
        </p:xfrm>
        <a:graphic>
          <a:graphicData uri="http://schemas.openxmlformats.org/drawingml/2006/table">
            <a:tbl>
              <a:tblPr firstRow="1" bandRow="1">
                <a:tableStyleId>{16D9F66E-5EB9-4882-86FB-DCBF35E3C3E4}</a:tableStyleId>
              </a:tblPr>
              <a:tblGrid>
                <a:gridCol w="1645920">
                  <a:extLst>
                    <a:ext uri="{9D8B030D-6E8A-4147-A177-3AD203B41FA5}">
                      <a16:colId xmlns:a16="http://schemas.microsoft.com/office/drawing/2014/main" xmlns="" val="167787921"/>
                    </a:ext>
                  </a:extLst>
                </a:gridCol>
                <a:gridCol w="1645920">
                  <a:extLst>
                    <a:ext uri="{9D8B030D-6E8A-4147-A177-3AD203B41FA5}">
                      <a16:colId xmlns:a16="http://schemas.microsoft.com/office/drawing/2014/main" xmlns="" val="237869564"/>
                    </a:ext>
                  </a:extLst>
                </a:gridCol>
                <a:gridCol w="1645920">
                  <a:extLst>
                    <a:ext uri="{9D8B030D-6E8A-4147-A177-3AD203B41FA5}">
                      <a16:colId xmlns:a16="http://schemas.microsoft.com/office/drawing/2014/main" xmlns="" val="3928236427"/>
                    </a:ext>
                  </a:extLst>
                </a:gridCol>
                <a:gridCol w="1645920">
                  <a:extLst>
                    <a:ext uri="{9D8B030D-6E8A-4147-A177-3AD203B41FA5}">
                      <a16:colId xmlns:a16="http://schemas.microsoft.com/office/drawing/2014/main" xmlns="" val="2982824254"/>
                    </a:ext>
                  </a:extLst>
                </a:gridCol>
                <a:gridCol w="1645920">
                  <a:extLst>
                    <a:ext uri="{9D8B030D-6E8A-4147-A177-3AD203B41FA5}">
                      <a16:colId xmlns:a16="http://schemas.microsoft.com/office/drawing/2014/main" xmlns="" val="707529469"/>
                    </a:ext>
                  </a:extLst>
                </a:gridCol>
              </a:tblGrid>
              <a:tr h="370840">
                <a:tc>
                  <a:txBody>
                    <a:bodyPr/>
                    <a:lstStyle/>
                    <a:p>
                      <a:pPr algn="r" rtl="1"/>
                      <a:r>
                        <a:rPr lang="fa-IR" dirty="0" smtClean="0">
                          <a:cs typeface="B Zar" panose="00000400000000000000" pitchFamily="2" charset="-78"/>
                        </a:rPr>
                        <a:t>سطح میکرو</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سطح مزو</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سطح ماکرو</a:t>
                      </a:r>
                      <a:endParaRPr lang="en-US" dirty="0">
                        <a:cs typeface="B Zar" panose="00000400000000000000" pitchFamily="2" charset="-78"/>
                      </a:endParaRPr>
                    </a:p>
                  </a:txBody>
                  <a:tcPr/>
                </a:tc>
                <a:tc>
                  <a:txBody>
                    <a:bodyPr/>
                    <a:lstStyle/>
                    <a:p>
                      <a:pPr algn="r" rtl="1"/>
                      <a:r>
                        <a:rPr lang="fa-IR" dirty="0" smtClean="0">
                          <a:cs typeface="B Zar" panose="00000400000000000000" pitchFamily="2" charset="-78"/>
                        </a:rPr>
                        <a:t>سطح متا</a:t>
                      </a:r>
                      <a:endParaRPr lang="en-US" dirty="0">
                        <a:cs typeface="B Zar" panose="00000400000000000000" pitchFamily="2" charset="-78"/>
                      </a:endParaRPr>
                    </a:p>
                  </a:txBody>
                  <a:tcPr/>
                </a:tc>
                <a:tc>
                  <a:txBody>
                    <a:bodyPr/>
                    <a:lstStyle/>
                    <a:p>
                      <a:pPr algn="r" rtl="1"/>
                      <a:endParaRPr lang="en-US">
                        <a:cs typeface="B Zar" panose="00000400000000000000" pitchFamily="2" charset="-78"/>
                      </a:endParaRPr>
                    </a:p>
                  </a:txBody>
                  <a:tcPr/>
                </a:tc>
                <a:extLst>
                  <a:ext uri="{0D108BD9-81ED-4DB2-BD59-A6C34878D82A}">
                    <a16:rowId xmlns:a16="http://schemas.microsoft.com/office/drawing/2014/main" xmlns="" val="411338841"/>
                  </a:ext>
                </a:extLst>
              </a:tr>
              <a:tr h="370840">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r>
                        <a:rPr lang="fa-IR" dirty="0" smtClean="0">
                          <a:cs typeface="B Zar" panose="00000400000000000000" pitchFamily="2" charset="-78"/>
                        </a:rPr>
                        <a:t>حاکمیت و رهبری</a:t>
                      </a:r>
                      <a:endParaRPr lang="en-US" dirty="0">
                        <a:cs typeface="B Zar" panose="00000400000000000000" pitchFamily="2" charset="-78"/>
                      </a:endParaRPr>
                    </a:p>
                  </a:txBody>
                  <a:tcPr/>
                </a:tc>
                <a:extLst>
                  <a:ext uri="{0D108BD9-81ED-4DB2-BD59-A6C34878D82A}">
                    <a16:rowId xmlns:a16="http://schemas.microsoft.com/office/drawing/2014/main" xmlns="" val="219452290"/>
                  </a:ext>
                </a:extLst>
              </a:tr>
              <a:tr h="370840">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r>
                        <a:rPr lang="fa-IR" dirty="0" smtClean="0">
                          <a:cs typeface="B Zar" panose="00000400000000000000" pitchFamily="2" charset="-78"/>
                        </a:rPr>
                        <a:t>تامین مالی</a:t>
                      </a:r>
                      <a:endParaRPr lang="en-US" dirty="0">
                        <a:cs typeface="B Zar" panose="00000400000000000000" pitchFamily="2" charset="-78"/>
                      </a:endParaRPr>
                    </a:p>
                  </a:txBody>
                  <a:tcPr/>
                </a:tc>
                <a:extLst>
                  <a:ext uri="{0D108BD9-81ED-4DB2-BD59-A6C34878D82A}">
                    <a16:rowId xmlns:a16="http://schemas.microsoft.com/office/drawing/2014/main" xmlns="" val="4107471772"/>
                  </a:ext>
                </a:extLst>
              </a:tr>
              <a:tr h="370840">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r>
                        <a:rPr lang="fa-IR" dirty="0" smtClean="0">
                          <a:cs typeface="B Zar" panose="00000400000000000000" pitchFamily="2" charset="-78"/>
                        </a:rPr>
                        <a:t>نیروی انسانی</a:t>
                      </a:r>
                      <a:endParaRPr lang="en-US" dirty="0">
                        <a:cs typeface="B Zar" panose="00000400000000000000" pitchFamily="2" charset="-78"/>
                      </a:endParaRPr>
                    </a:p>
                  </a:txBody>
                  <a:tcPr/>
                </a:tc>
                <a:extLst>
                  <a:ext uri="{0D108BD9-81ED-4DB2-BD59-A6C34878D82A}">
                    <a16:rowId xmlns:a16="http://schemas.microsoft.com/office/drawing/2014/main" xmlns="" val="2228861125"/>
                  </a:ext>
                </a:extLst>
              </a:tr>
              <a:tr h="370840">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r>
                        <a:rPr lang="fa-IR" dirty="0" smtClean="0">
                          <a:cs typeface="B Zar" panose="00000400000000000000" pitchFamily="2" charset="-78"/>
                        </a:rPr>
                        <a:t>تجهیزات، ملزومات، داروها</a:t>
                      </a:r>
                      <a:endParaRPr lang="en-US" dirty="0">
                        <a:cs typeface="B Zar" panose="00000400000000000000" pitchFamily="2" charset="-78"/>
                      </a:endParaRPr>
                    </a:p>
                  </a:txBody>
                  <a:tcPr/>
                </a:tc>
                <a:extLst>
                  <a:ext uri="{0D108BD9-81ED-4DB2-BD59-A6C34878D82A}">
                    <a16:rowId xmlns:a16="http://schemas.microsoft.com/office/drawing/2014/main" xmlns="" val="99265437"/>
                  </a:ext>
                </a:extLst>
              </a:tr>
              <a:tr h="370840">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r>
                        <a:rPr lang="fa-IR" dirty="0" smtClean="0">
                          <a:cs typeface="B Zar" panose="00000400000000000000" pitchFamily="2" charset="-78"/>
                        </a:rPr>
                        <a:t>سیستم مدیریت اطلاعات</a:t>
                      </a:r>
                      <a:endParaRPr lang="en-US" dirty="0">
                        <a:cs typeface="B Zar" panose="00000400000000000000" pitchFamily="2" charset="-78"/>
                      </a:endParaRPr>
                    </a:p>
                  </a:txBody>
                  <a:tcPr/>
                </a:tc>
                <a:extLst>
                  <a:ext uri="{0D108BD9-81ED-4DB2-BD59-A6C34878D82A}">
                    <a16:rowId xmlns:a16="http://schemas.microsoft.com/office/drawing/2014/main" xmlns="" val="366933130"/>
                  </a:ext>
                </a:extLst>
              </a:tr>
              <a:tr h="370840">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endParaRPr lang="en-US">
                        <a:cs typeface="B Zar" panose="00000400000000000000" pitchFamily="2" charset="-78"/>
                      </a:endParaRPr>
                    </a:p>
                  </a:txBody>
                  <a:tcPr/>
                </a:tc>
                <a:tc>
                  <a:txBody>
                    <a:bodyPr/>
                    <a:lstStyle/>
                    <a:p>
                      <a:pPr algn="r" rtl="1"/>
                      <a:r>
                        <a:rPr lang="fa-IR" dirty="0" smtClean="0">
                          <a:cs typeface="B Zar" panose="00000400000000000000" pitchFamily="2" charset="-78"/>
                        </a:rPr>
                        <a:t>ارائه خدمت</a:t>
                      </a:r>
                      <a:endParaRPr lang="en-US" dirty="0">
                        <a:cs typeface="B Zar" panose="00000400000000000000" pitchFamily="2" charset="-78"/>
                      </a:endParaRPr>
                    </a:p>
                  </a:txBody>
                  <a:tcPr/>
                </a:tc>
                <a:extLst>
                  <a:ext uri="{0D108BD9-81ED-4DB2-BD59-A6C34878D82A}">
                    <a16:rowId xmlns:a16="http://schemas.microsoft.com/office/drawing/2014/main" xmlns="" val="3010857198"/>
                  </a:ext>
                </a:extLst>
              </a:tr>
            </a:tbl>
          </a:graphicData>
        </a:graphic>
      </p:graphicFrame>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21</a:t>
            </a:fld>
            <a:endParaRPr lang="en-US"/>
          </a:p>
        </p:txBody>
      </p:sp>
    </p:spTree>
    <p:extLst>
      <p:ext uri="{BB962C8B-B14F-4D97-AF65-F5344CB8AC3E}">
        <p14:creationId xmlns:p14="http://schemas.microsoft.com/office/powerpoint/2010/main" val="21094126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Titr" panose="00000700000000000000" pitchFamily="2" charset="-78"/>
              </a:rPr>
              <a:t>شناسایی راهکارهای موثر کاهش سزارین در جهان</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22</a:t>
            </a:fld>
            <a:endParaRPr lang="en-US"/>
          </a:p>
        </p:txBody>
      </p:sp>
      <p:pic>
        <p:nvPicPr>
          <p:cNvPr id="6" name="Picture 5"/>
          <p:cNvPicPr>
            <a:picLocks noChangeAspect="1"/>
          </p:cNvPicPr>
          <p:nvPr/>
        </p:nvPicPr>
        <p:blipFill>
          <a:blip r:embed="rId2"/>
          <a:stretch>
            <a:fillRect/>
          </a:stretch>
        </p:blipFill>
        <p:spPr>
          <a:xfrm>
            <a:off x="1234108" y="1988840"/>
            <a:ext cx="6675784" cy="3776905"/>
          </a:xfrm>
          <a:prstGeom prst="rect">
            <a:avLst/>
          </a:prstGeom>
        </p:spPr>
      </p:pic>
    </p:spTree>
    <p:extLst>
      <p:ext uri="{BB962C8B-B14F-4D97-AF65-F5344CB8AC3E}">
        <p14:creationId xmlns:p14="http://schemas.microsoft.com/office/powerpoint/2010/main" val="10215548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Titr" panose="00000700000000000000" pitchFamily="2" charset="-78"/>
              </a:rPr>
              <a:t>آینده نگری زایمان طبیعی در ایران 1404</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dirty="0" smtClean="0"/>
              <a:t>بر اساس تحلیل روند سری های زمانی، احتمالا میزان سزارین در سال 1404 حدود 50 درصد خواهد بود.</a:t>
            </a:r>
          </a:p>
          <a:p>
            <a:r>
              <a:rPr lang="fa-IR" dirty="0" smtClean="0"/>
              <a:t>اگرچه می تواند در بدبینانه ترین حالت به 64 درصد و در خوش بینانه ترین حال به 37 درصد برسد. میزان مطلوب سزارین حدود 44 درصد برآورد شده است. </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23</a:t>
            </a:fld>
            <a:endParaRPr lang="en-US"/>
          </a:p>
        </p:txBody>
      </p:sp>
    </p:spTree>
    <p:extLst>
      <p:ext uri="{BB962C8B-B14F-4D97-AF65-F5344CB8AC3E}">
        <p14:creationId xmlns:p14="http://schemas.microsoft.com/office/powerpoint/2010/main" val="6317850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پیش بینی سزارین در دانشگاه ها</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24</a:t>
            </a:fld>
            <a:endParaRPr lang="en-US"/>
          </a:p>
        </p:txBody>
      </p:sp>
      <p:pic>
        <p:nvPicPr>
          <p:cNvPr id="6" name="Picture 5"/>
          <p:cNvPicPr>
            <a:picLocks noChangeAspect="1"/>
          </p:cNvPicPr>
          <p:nvPr/>
        </p:nvPicPr>
        <p:blipFill>
          <a:blip r:embed="rId2"/>
          <a:stretch>
            <a:fillRect/>
          </a:stretch>
        </p:blipFill>
        <p:spPr>
          <a:xfrm>
            <a:off x="1475656" y="2204864"/>
            <a:ext cx="6497597" cy="3600400"/>
          </a:xfrm>
          <a:prstGeom prst="rect">
            <a:avLst/>
          </a:prstGeom>
        </p:spPr>
      </p:pic>
    </p:spTree>
    <p:extLst>
      <p:ext uri="{BB962C8B-B14F-4D97-AF65-F5344CB8AC3E}">
        <p14:creationId xmlns:p14="http://schemas.microsoft.com/office/powerpoint/2010/main" val="30024589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457200" y="548680"/>
            <a:ext cx="8360079" cy="5702002"/>
          </a:xfrm>
          <a:prstGeom prst="rect">
            <a:avLst/>
          </a:prstGeom>
        </p:spPr>
      </p:pic>
    </p:spTree>
    <p:extLst>
      <p:ext uri="{BB962C8B-B14F-4D97-AF65-F5344CB8AC3E}">
        <p14:creationId xmlns:p14="http://schemas.microsoft.com/office/powerpoint/2010/main" val="22546498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26</a:t>
            </a:fld>
            <a:endParaRPr lang="en-US"/>
          </a:p>
        </p:txBody>
      </p:sp>
      <p:pic>
        <p:nvPicPr>
          <p:cNvPr id="6" name="Picture 5"/>
          <p:cNvPicPr>
            <a:picLocks noChangeAspect="1"/>
          </p:cNvPicPr>
          <p:nvPr/>
        </p:nvPicPr>
        <p:blipFill>
          <a:blip r:embed="rId2"/>
          <a:stretch>
            <a:fillRect/>
          </a:stretch>
        </p:blipFill>
        <p:spPr>
          <a:xfrm>
            <a:off x="135115" y="823214"/>
            <a:ext cx="9008885" cy="5544616"/>
          </a:xfrm>
          <a:prstGeom prst="rect">
            <a:avLst/>
          </a:prstGeom>
        </p:spPr>
      </p:pic>
    </p:spTree>
    <p:extLst>
      <p:ext uri="{BB962C8B-B14F-4D97-AF65-F5344CB8AC3E}">
        <p14:creationId xmlns:p14="http://schemas.microsoft.com/office/powerpoint/2010/main" val="35694328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فرایند پژوهش</a:t>
            </a:r>
            <a:endParaRPr lang="en-US" dirty="0">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27</a:t>
            </a:fld>
            <a:endParaRPr lang="en-US"/>
          </a:p>
        </p:txBody>
      </p:sp>
      <p:sp>
        <p:nvSpPr>
          <p:cNvPr id="6" name="Rounded Rectangle 5"/>
          <p:cNvSpPr/>
          <p:nvPr/>
        </p:nvSpPr>
        <p:spPr>
          <a:xfrm>
            <a:off x="5786209" y="2230016"/>
            <a:ext cx="12961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cs typeface="B Zar" panose="00000400000000000000" pitchFamily="2" charset="-78"/>
              </a:rPr>
              <a:t>فرایندها</a:t>
            </a:r>
            <a:endParaRPr lang="en-US" sz="2400" b="1" dirty="0">
              <a:solidFill>
                <a:schemeClr val="tx1"/>
              </a:solidFill>
              <a:cs typeface="B Zar" panose="00000400000000000000" pitchFamily="2" charset="-78"/>
            </a:endParaRPr>
          </a:p>
        </p:txBody>
      </p:sp>
      <p:sp>
        <p:nvSpPr>
          <p:cNvPr id="8" name="Rounded Rectangle 7"/>
          <p:cNvSpPr/>
          <p:nvPr/>
        </p:nvSpPr>
        <p:spPr>
          <a:xfrm>
            <a:off x="7556128" y="2230016"/>
            <a:ext cx="12961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Zar" panose="00000400000000000000" pitchFamily="2" charset="-78"/>
              </a:rPr>
              <a:t>داده</a:t>
            </a:r>
            <a:endParaRPr lang="en-US" sz="2400" b="1" dirty="0">
              <a:solidFill>
                <a:schemeClr val="tx1"/>
              </a:solidFill>
              <a:cs typeface="B Zar" panose="00000400000000000000" pitchFamily="2" charset="-78"/>
            </a:endParaRPr>
          </a:p>
        </p:txBody>
      </p:sp>
      <p:sp>
        <p:nvSpPr>
          <p:cNvPr id="9" name="Rounded Rectangle 8"/>
          <p:cNvSpPr/>
          <p:nvPr/>
        </p:nvSpPr>
        <p:spPr>
          <a:xfrm>
            <a:off x="3854872" y="2230016"/>
            <a:ext cx="12961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cs typeface="B Zar" panose="00000400000000000000" pitchFamily="2" charset="-78"/>
              </a:rPr>
              <a:t>ستاده ها</a:t>
            </a:r>
            <a:endParaRPr lang="en-US" sz="2400" b="1" dirty="0">
              <a:solidFill>
                <a:schemeClr val="tx1"/>
              </a:solidFill>
              <a:cs typeface="B Zar" panose="00000400000000000000" pitchFamily="2" charset="-78"/>
            </a:endParaRPr>
          </a:p>
        </p:txBody>
      </p:sp>
      <p:sp>
        <p:nvSpPr>
          <p:cNvPr id="10" name="Rounded Rectangle 9"/>
          <p:cNvSpPr/>
          <p:nvPr/>
        </p:nvSpPr>
        <p:spPr>
          <a:xfrm>
            <a:off x="2052486" y="2230016"/>
            <a:ext cx="12961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cs typeface="B Zar" panose="00000400000000000000" pitchFamily="2" charset="-78"/>
              </a:rPr>
              <a:t>نتایج</a:t>
            </a:r>
            <a:endParaRPr lang="en-US" sz="2400" b="1" dirty="0">
              <a:solidFill>
                <a:schemeClr val="tx1"/>
              </a:solidFill>
              <a:cs typeface="B Zar" panose="00000400000000000000" pitchFamily="2" charset="-78"/>
            </a:endParaRPr>
          </a:p>
        </p:txBody>
      </p:sp>
      <p:sp>
        <p:nvSpPr>
          <p:cNvPr id="11" name="Rounded Rectangle 10"/>
          <p:cNvSpPr/>
          <p:nvPr/>
        </p:nvSpPr>
        <p:spPr>
          <a:xfrm>
            <a:off x="252310" y="2230016"/>
            <a:ext cx="12961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cs typeface="B Zar" panose="00000400000000000000" pitchFamily="2" charset="-78"/>
              </a:rPr>
              <a:t>اثرات</a:t>
            </a:r>
            <a:endParaRPr lang="en-US" sz="2400" b="1" dirty="0">
              <a:solidFill>
                <a:schemeClr val="tx1"/>
              </a:solidFill>
              <a:cs typeface="B Zar" panose="00000400000000000000" pitchFamily="2" charset="-78"/>
            </a:endParaRPr>
          </a:p>
        </p:txBody>
      </p:sp>
      <p:sp>
        <p:nvSpPr>
          <p:cNvPr id="12" name="Right Arrow 11"/>
          <p:cNvSpPr/>
          <p:nvPr/>
        </p:nvSpPr>
        <p:spPr>
          <a:xfrm rot="10800000">
            <a:off x="7112172" y="2432804"/>
            <a:ext cx="414137" cy="24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1581732" y="2432804"/>
            <a:ext cx="414137" cy="24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384118" y="2432804"/>
            <a:ext cx="414137" cy="24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265754" y="2432804"/>
            <a:ext cx="414137" cy="24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76474" y="3245891"/>
            <a:ext cx="1536490" cy="1938992"/>
          </a:xfrm>
          <a:prstGeom prst="rect">
            <a:avLst/>
          </a:prstGeom>
          <a:noFill/>
        </p:spPr>
        <p:txBody>
          <a:bodyPr wrap="square" rtlCol="0">
            <a:spAutoFit/>
          </a:bodyPr>
          <a:lstStyle/>
          <a:p>
            <a:r>
              <a:rPr lang="fa-IR" sz="2000" dirty="0" smtClean="0">
                <a:cs typeface="B Zar" pitchFamily="2" charset="-78"/>
              </a:rPr>
              <a:t>پژوهشگران</a:t>
            </a:r>
          </a:p>
          <a:p>
            <a:r>
              <a:rPr lang="fa-IR" sz="2000" dirty="0" smtClean="0">
                <a:cs typeface="B Zar" pitchFamily="2" charset="-78"/>
              </a:rPr>
              <a:t>پژوهش شوندگان</a:t>
            </a:r>
          </a:p>
          <a:p>
            <a:r>
              <a:rPr lang="fa-IR" sz="2000" dirty="0" smtClean="0">
                <a:cs typeface="B Zar" pitchFamily="2" charset="-78"/>
              </a:rPr>
              <a:t>منابع مالی</a:t>
            </a:r>
          </a:p>
          <a:p>
            <a:r>
              <a:rPr lang="fa-IR" sz="2000" dirty="0" smtClean="0">
                <a:cs typeface="B Zar" pitchFamily="2" charset="-78"/>
              </a:rPr>
              <a:t>تهسیلات</a:t>
            </a:r>
          </a:p>
          <a:p>
            <a:r>
              <a:rPr lang="fa-IR" sz="2000" dirty="0" smtClean="0">
                <a:cs typeface="B Zar" pitchFamily="2" charset="-78"/>
              </a:rPr>
              <a:t>تجهیزات</a:t>
            </a:r>
          </a:p>
          <a:p>
            <a:r>
              <a:rPr lang="fa-IR" sz="2000" dirty="0" smtClean="0">
                <a:cs typeface="B Zar" pitchFamily="2" charset="-78"/>
              </a:rPr>
              <a:t>اطلاعات</a:t>
            </a:r>
            <a:endParaRPr lang="en-US" sz="2000" dirty="0" smtClean="0">
              <a:cs typeface="B Zar" pitchFamily="2" charset="-78"/>
            </a:endParaRPr>
          </a:p>
        </p:txBody>
      </p:sp>
      <p:sp>
        <p:nvSpPr>
          <p:cNvPr id="17" name="TextBox 16"/>
          <p:cNvSpPr txBox="1"/>
          <p:nvPr/>
        </p:nvSpPr>
        <p:spPr>
          <a:xfrm>
            <a:off x="5396619" y="3237322"/>
            <a:ext cx="1871818" cy="1631216"/>
          </a:xfrm>
          <a:prstGeom prst="rect">
            <a:avLst/>
          </a:prstGeom>
          <a:noFill/>
        </p:spPr>
        <p:txBody>
          <a:bodyPr wrap="square" rtlCol="0">
            <a:spAutoFit/>
          </a:bodyPr>
          <a:lstStyle/>
          <a:p>
            <a:r>
              <a:rPr lang="fa-IR" sz="2000" dirty="0" smtClean="0">
                <a:cs typeface="B Zar" pitchFamily="2" charset="-78"/>
              </a:rPr>
              <a:t>تدوین پروپوزال</a:t>
            </a:r>
          </a:p>
          <a:p>
            <a:r>
              <a:rPr lang="fa-IR" sz="2000" dirty="0" smtClean="0">
                <a:cs typeface="B Zar" pitchFamily="2" charset="-78"/>
              </a:rPr>
              <a:t>تصویب پروپوزال</a:t>
            </a:r>
          </a:p>
          <a:p>
            <a:r>
              <a:rPr lang="fa-IR" sz="2000" dirty="0" smtClean="0">
                <a:cs typeface="B Zar" pitchFamily="2" charset="-78"/>
              </a:rPr>
              <a:t>اخذ کد اخلاق</a:t>
            </a:r>
          </a:p>
          <a:p>
            <a:r>
              <a:rPr lang="fa-IR" sz="2000" dirty="0" smtClean="0">
                <a:cs typeface="B Zar" pitchFamily="2" charset="-78"/>
              </a:rPr>
              <a:t>جمع آوری داده ها</a:t>
            </a:r>
          </a:p>
          <a:p>
            <a:r>
              <a:rPr lang="fa-IR" sz="2000" dirty="0" smtClean="0">
                <a:cs typeface="B Zar" pitchFamily="2" charset="-78"/>
              </a:rPr>
              <a:t>تحلیل و تفسیر داده ها</a:t>
            </a:r>
          </a:p>
        </p:txBody>
      </p:sp>
      <p:sp>
        <p:nvSpPr>
          <p:cNvPr id="18" name="TextBox 17"/>
          <p:cNvSpPr txBox="1"/>
          <p:nvPr/>
        </p:nvSpPr>
        <p:spPr>
          <a:xfrm>
            <a:off x="3592732" y="3237322"/>
            <a:ext cx="1695850" cy="1938992"/>
          </a:xfrm>
          <a:prstGeom prst="rect">
            <a:avLst/>
          </a:prstGeom>
          <a:noFill/>
        </p:spPr>
        <p:txBody>
          <a:bodyPr wrap="square" rtlCol="0">
            <a:spAutoFit/>
          </a:bodyPr>
          <a:lstStyle/>
          <a:p>
            <a:r>
              <a:rPr lang="fa-IR" sz="2000" dirty="0" smtClean="0">
                <a:cs typeface="B Zar" pitchFamily="2" charset="-78"/>
              </a:rPr>
              <a:t>گزارش پژوهش</a:t>
            </a:r>
          </a:p>
          <a:p>
            <a:r>
              <a:rPr lang="fa-IR" sz="2000" dirty="0" smtClean="0">
                <a:cs typeface="B Zar" pitchFamily="2" charset="-78"/>
              </a:rPr>
              <a:t>مقاله</a:t>
            </a:r>
          </a:p>
          <a:p>
            <a:r>
              <a:rPr lang="fa-IR" sz="2000" dirty="0" smtClean="0">
                <a:cs typeface="B Zar" pitchFamily="2" charset="-78"/>
              </a:rPr>
              <a:t>کتاب</a:t>
            </a:r>
          </a:p>
          <a:p>
            <a:r>
              <a:rPr lang="fa-IR" sz="2000" dirty="0" smtClean="0">
                <a:cs typeface="B Zar" pitchFamily="2" charset="-78"/>
              </a:rPr>
              <a:t>فیلم کوتاه</a:t>
            </a:r>
          </a:p>
          <a:p>
            <a:r>
              <a:rPr lang="fa-IR" sz="2000" dirty="0" smtClean="0">
                <a:cs typeface="B Zar" pitchFamily="2" charset="-78"/>
              </a:rPr>
              <a:t>خلاصه اجرایی</a:t>
            </a:r>
          </a:p>
          <a:p>
            <a:r>
              <a:rPr lang="fa-IR" sz="2000" dirty="0" smtClean="0">
                <a:cs typeface="B Zar" pitchFamily="2" charset="-78"/>
              </a:rPr>
              <a:t>خلاصه سیاستی</a:t>
            </a:r>
            <a:endParaRPr lang="en-US" sz="2000" dirty="0" smtClean="0">
              <a:cs typeface="B Zar" pitchFamily="2" charset="-78"/>
            </a:endParaRPr>
          </a:p>
        </p:txBody>
      </p:sp>
      <p:sp>
        <p:nvSpPr>
          <p:cNvPr id="19" name="TextBox 18"/>
          <p:cNvSpPr txBox="1"/>
          <p:nvPr/>
        </p:nvSpPr>
        <p:spPr>
          <a:xfrm>
            <a:off x="1597599" y="3262372"/>
            <a:ext cx="1944982" cy="1323439"/>
          </a:xfrm>
          <a:prstGeom prst="rect">
            <a:avLst/>
          </a:prstGeom>
          <a:noFill/>
        </p:spPr>
        <p:txBody>
          <a:bodyPr wrap="square" rtlCol="0">
            <a:spAutoFit/>
          </a:bodyPr>
          <a:lstStyle/>
          <a:p>
            <a:r>
              <a:rPr lang="fa-IR" sz="2000" dirty="0" smtClean="0">
                <a:cs typeface="B Zar" pitchFamily="2" charset="-78"/>
              </a:rPr>
              <a:t>حل مشکلات جامعه</a:t>
            </a:r>
          </a:p>
          <a:p>
            <a:r>
              <a:rPr lang="fa-IR" sz="2000" dirty="0" smtClean="0">
                <a:cs typeface="B Zar" pitchFamily="2" charset="-78"/>
              </a:rPr>
              <a:t>کاهش بیماری ها</a:t>
            </a:r>
          </a:p>
          <a:p>
            <a:r>
              <a:rPr lang="fa-IR" sz="2000" dirty="0" smtClean="0">
                <a:cs typeface="B Zar" pitchFamily="2" charset="-78"/>
              </a:rPr>
              <a:t>کاهش آلودگی ها</a:t>
            </a:r>
          </a:p>
          <a:p>
            <a:r>
              <a:rPr lang="fa-IR" sz="2000" dirty="0" smtClean="0">
                <a:cs typeface="B Zar" pitchFamily="2" charset="-78"/>
              </a:rPr>
              <a:t>افزایش اشتغال</a:t>
            </a:r>
            <a:endParaRPr lang="en-US" sz="2000" dirty="0" smtClean="0">
              <a:cs typeface="B Zar" pitchFamily="2" charset="-78"/>
            </a:endParaRPr>
          </a:p>
        </p:txBody>
      </p:sp>
      <p:sp>
        <p:nvSpPr>
          <p:cNvPr id="20" name="TextBox 19"/>
          <p:cNvSpPr txBox="1"/>
          <p:nvPr/>
        </p:nvSpPr>
        <p:spPr>
          <a:xfrm>
            <a:off x="2313" y="3334320"/>
            <a:ext cx="1595286" cy="1015663"/>
          </a:xfrm>
          <a:prstGeom prst="rect">
            <a:avLst/>
          </a:prstGeom>
          <a:noFill/>
        </p:spPr>
        <p:txBody>
          <a:bodyPr wrap="square" rtlCol="0">
            <a:spAutoFit/>
          </a:bodyPr>
          <a:lstStyle/>
          <a:p>
            <a:r>
              <a:rPr lang="fa-IR" sz="2000" dirty="0" smtClean="0">
                <a:cs typeface="B Zar" pitchFamily="2" charset="-78"/>
              </a:rPr>
              <a:t>افزایش امیدزندگی</a:t>
            </a:r>
          </a:p>
          <a:p>
            <a:r>
              <a:rPr lang="fa-IR" sz="2000" dirty="0" smtClean="0">
                <a:cs typeface="B Zar" pitchFamily="2" charset="-78"/>
              </a:rPr>
              <a:t>رشد اقتصادی</a:t>
            </a:r>
          </a:p>
          <a:p>
            <a:r>
              <a:rPr lang="fa-IR" sz="2000" dirty="0" smtClean="0">
                <a:cs typeface="B Zar" pitchFamily="2" charset="-78"/>
              </a:rPr>
              <a:t>توسعه پایدار</a:t>
            </a:r>
            <a:endParaRPr lang="en-US" sz="2000" dirty="0" smtClean="0">
              <a:cs typeface="B Zar" pitchFamily="2" charset="-78"/>
            </a:endParaRPr>
          </a:p>
        </p:txBody>
      </p:sp>
    </p:spTree>
    <p:extLst>
      <p:ext uri="{BB962C8B-B14F-4D97-AF65-F5344CB8AC3E}">
        <p14:creationId xmlns:p14="http://schemas.microsoft.com/office/powerpoint/2010/main" val="14881638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ترجمان دانش</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sz="2800" dirty="0" smtClean="0">
                <a:solidFill>
                  <a:srgbClr val="FF0000"/>
                </a:solidFill>
              </a:rPr>
              <a:t>ترجمان دانش </a:t>
            </a:r>
            <a:r>
              <a:rPr lang="en-US" sz="2800" dirty="0" smtClean="0">
                <a:solidFill>
                  <a:srgbClr val="FF0000"/>
                </a:solidFill>
                <a:latin typeface="Times New Roman" panose="02020603050405020304" pitchFamily="18" charset="0"/>
                <a:cs typeface="Times New Roman" panose="02020603050405020304" pitchFamily="18" charset="0"/>
              </a:rPr>
              <a:t>Knowledge translation</a:t>
            </a:r>
            <a:endParaRPr lang="fa-IR" sz="2800" dirty="0" smtClean="0">
              <a:solidFill>
                <a:srgbClr val="FF0000"/>
              </a:solidFill>
              <a:latin typeface="Times New Roman" panose="02020603050405020304" pitchFamily="18" charset="0"/>
              <a:cs typeface="Times New Roman" panose="02020603050405020304" pitchFamily="18" charset="0"/>
            </a:endParaRPr>
          </a:p>
          <a:p>
            <a:r>
              <a:rPr lang="fa-IR" sz="2400" dirty="0" smtClean="0"/>
              <a:t>فرایند </a:t>
            </a:r>
            <a:r>
              <a:rPr lang="fa-IR" sz="2400" dirty="0" smtClean="0">
                <a:solidFill>
                  <a:srgbClr val="0070C0"/>
                </a:solidFill>
              </a:rPr>
              <a:t>تولید، تبادل و بکارگیری </a:t>
            </a:r>
            <a:r>
              <a:rPr lang="fa-IR" sz="2400" dirty="0" smtClean="0"/>
              <a:t>صحیح دانش در عمل</a:t>
            </a:r>
          </a:p>
          <a:p>
            <a:r>
              <a:rPr lang="fa-IR" sz="2400" dirty="0" smtClean="0">
                <a:solidFill>
                  <a:schemeClr val="accent4">
                    <a:lumMod val="75000"/>
                  </a:schemeClr>
                </a:solidFill>
              </a:rPr>
              <a:t>درگیرکردن</a:t>
            </a:r>
            <a:r>
              <a:rPr lang="fa-IR" sz="2400" dirty="0" smtClean="0"/>
              <a:t> و </a:t>
            </a:r>
            <a:r>
              <a:rPr lang="fa-IR" sz="2400" dirty="0" smtClean="0">
                <a:solidFill>
                  <a:srgbClr val="002060"/>
                </a:solidFill>
              </a:rPr>
              <a:t>به اشتراک گذاری </a:t>
            </a:r>
            <a:r>
              <a:rPr lang="fa-IR" sz="2400" dirty="0" smtClean="0"/>
              <a:t>یافته های پژوهش با </a:t>
            </a:r>
            <a:r>
              <a:rPr lang="fa-IR" sz="2400" dirty="0" smtClean="0">
                <a:solidFill>
                  <a:schemeClr val="bg1">
                    <a:lumMod val="50000"/>
                  </a:schemeClr>
                </a:solidFill>
              </a:rPr>
              <a:t>استفاده کنندگان شواهد </a:t>
            </a:r>
          </a:p>
          <a:p>
            <a:r>
              <a:rPr lang="fa-IR" sz="2400" dirty="0" smtClean="0"/>
              <a:t>فرایند </a:t>
            </a:r>
            <a:r>
              <a:rPr lang="fa-IR" sz="2400" dirty="0" smtClean="0">
                <a:solidFill>
                  <a:schemeClr val="accent2">
                    <a:lumMod val="50000"/>
                  </a:schemeClr>
                </a:solidFill>
              </a:rPr>
              <a:t>استفاده از شواهد در تصمیم گیری و عمل </a:t>
            </a:r>
            <a:r>
              <a:rPr lang="fa-IR" sz="2400" dirty="0" smtClean="0"/>
              <a:t>به منظور تقویت نظام سلامت و بهبود نتایج سلامت مردم</a:t>
            </a:r>
          </a:p>
          <a:p>
            <a:r>
              <a:rPr lang="fa-IR" sz="2400" dirty="0" smtClean="0"/>
              <a:t>معادل </a:t>
            </a:r>
            <a:r>
              <a:rPr lang="fa-IR" sz="2400" dirty="0" smtClean="0">
                <a:solidFill>
                  <a:srgbClr val="0070C0"/>
                </a:solidFill>
              </a:rPr>
              <a:t>مدیریت دانش </a:t>
            </a:r>
            <a:r>
              <a:rPr lang="en-US" sz="2800" dirty="0">
                <a:solidFill>
                  <a:srgbClr val="FF0000"/>
                </a:solidFill>
                <a:latin typeface="Times New Roman" panose="02020603050405020304" pitchFamily="18" charset="0"/>
                <a:cs typeface="Times New Roman" panose="02020603050405020304" pitchFamily="18" charset="0"/>
              </a:rPr>
              <a:t>Knowledge management</a:t>
            </a:r>
            <a:r>
              <a:rPr lang="fa-IR" sz="2800" dirty="0">
                <a:solidFill>
                  <a:srgbClr val="FF0000"/>
                </a:solidFill>
                <a:latin typeface="Times New Roman" panose="02020603050405020304" pitchFamily="18" charset="0"/>
                <a:cs typeface="Times New Roman" panose="02020603050405020304" pitchFamily="18" charset="0"/>
              </a:rPr>
              <a:t> </a:t>
            </a:r>
            <a:r>
              <a:rPr lang="fa-IR" sz="2400" dirty="0" smtClean="0"/>
              <a:t>در رفتار سازمانی و </a:t>
            </a:r>
            <a:r>
              <a:rPr lang="fa-IR" sz="2400" dirty="0" smtClean="0">
                <a:solidFill>
                  <a:schemeClr val="accent1"/>
                </a:solidFill>
              </a:rPr>
              <a:t>بسیج دانش </a:t>
            </a:r>
            <a:r>
              <a:rPr lang="en-US" sz="2800" dirty="0">
                <a:solidFill>
                  <a:srgbClr val="FF0000"/>
                </a:solidFill>
                <a:latin typeface="Times New Roman" panose="02020603050405020304" pitchFamily="18" charset="0"/>
                <a:cs typeface="Times New Roman" panose="02020603050405020304" pitchFamily="18" charset="0"/>
              </a:rPr>
              <a:t>Knowledge mobilization</a:t>
            </a:r>
            <a:r>
              <a:rPr lang="fa-IR" sz="2800" dirty="0">
                <a:solidFill>
                  <a:srgbClr val="FF0000"/>
                </a:solidFill>
                <a:latin typeface="Times New Roman" panose="02020603050405020304" pitchFamily="18" charset="0"/>
                <a:cs typeface="Times New Roman" panose="02020603050405020304" pitchFamily="18" charset="0"/>
              </a:rPr>
              <a:t> </a:t>
            </a:r>
            <a:r>
              <a:rPr lang="fa-IR" sz="2400" dirty="0" smtClean="0"/>
              <a:t>در علوم اجتماعی و انسانی</a:t>
            </a:r>
          </a:p>
          <a:p>
            <a:r>
              <a:rPr lang="fa-IR" sz="2400" dirty="0" smtClean="0"/>
              <a:t>هدف: </a:t>
            </a:r>
            <a:r>
              <a:rPr lang="fa-IR" sz="2400" dirty="0" smtClean="0">
                <a:solidFill>
                  <a:schemeClr val="accent2">
                    <a:lumMod val="75000"/>
                  </a:schemeClr>
                </a:solidFill>
              </a:rPr>
              <a:t>کاهش شکاف </a:t>
            </a:r>
            <a:r>
              <a:rPr lang="fa-IR" sz="2400" dirty="0" smtClean="0"/>
              <a:t>بین </a:t>
            </a:r>
            <a:r>
              <a:rPr lang="fa-IR" sz="2400" dirty="0" smtClean="0">
                <a:solidFill>
                  <a:srgbClr val="7030A0"/>
                </a:solidFill>
              </a:rPr>
              <a:t>علم و عمل (</a:t>
            </a:r>
            <a:r>
              <a:rPr lang="en-US" sz="2400" dirty="0" smtClean="0">
                <a:solidFill>
                  <a:srgbClr val="7030A0"/>
                </a:solidFill>
              </a:rPr>
              <a:t>knowledge-action gap</a:t>
            </a:r>
            <a:r>
              <a:rPr lang="fa-IR" sz="2400" dirty="0" smtClean="0">
                <a:solidFill>
                  <a:srgbClr val="7030A0"/>
                </a:solidFill>
              </a:rPr>
              <a:t>) </a:t>
            </a:r>
            <a:r>
              <a:rPr lang="fa-IR" sz="2400" dirty="0" smtClean="0"/>
              <a:t>و استفاده از پژوهش در سازمان</a:t>
            </a:r>
          </a:p>
          <a:p>
            <a:r>
              <a:rPr lang="fa-IR" sz="2400" dirty="0" smtClean="0"/>
              <a:t>اثرات فرا آکادمیک پژوهش</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28</a:t>
            </a:fld>
            <a:endParaRPr lang="en-US"/>
          </a:p>
        </p:txBody>
      </p:sp>
    </p:spTree>
    <p:extLst>
      <p:ext uri="{BB962C8B-B14F-4D97-AF65-F5344CB8AC3E}">
        <p14:creationId xmlns:p14="http://schemas.microsoft.com/office/powerpoint/2010/main" val="36814062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a:t>Model for knowledge translation efforts/initiatives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29</a:t>
            </a:fld>
            <a:endParaRPr lang="en-US"/>
          </a:p>
        </p:txBody>
      </p:sp>
      <p:pic>
        <p:nvPicPr>
          <p:cNvPr id="6" name="Picture 5"/>
          <p:cNvPicPr>
            <a:picLocks noChangeAspect="1"/>
          </p:cNvPicPr>
          <p:nvPr/>
        </p:nvPicPr>
        <p:blipFill>
          <a:blip r:embed="rId2"/>
          <a:stretch>
            <a:fillRect/>
          </a:stretch>
        </p:blipFill>
        <p:spPr>
          <a:xfrm>
            <a:off x="899592" y="1643820"/>
            <a:ext cx="7645099" cy="4834400"/>
          </a:xfrm>
          <a:prstGeom prst="rect">
            <a:avLst/>
          </a:prstGeom>
        </p:spPr>
      </p:pic>
    </p:spTree>
    <p:extLst>
      <p:ext uri="{BB962C8B-B14F-4D97-AF65-F5344CB8AC3E}">
        <p14:creationId xmlns:p14="http://schemas.microsoft.com/office/powerpoint/2010/main" val="36753983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144" y="2204864"/>
            <a:ext cx="8229600" cy="1252728"/>
          </a:xfrm>
        </p:spPr>
        <p:txBody>
          <a:bodyPr>
            <a:normAutofit fontScale="90000"/>
          </a:bodyPr>
          <a:lstStyle/>
          <a:p>
            <a:r>
              <a:rPr lang="fa-IR" sz="3600" dirty="0" smtClean="0">
                <a:solidFill>
                  <a:srgbClr val="FF0000"/>
                </a:solidFill>
                <a:cs typeface="B Titr" panose="00000700000000000000" pitchFamily="2" charset="-78"/>
              </a:rPr>
              <a:t>چه تحقیقاتی می توانند منجر سیاست نگاری شوند؟</a:t>
            </a:r>
            <a:br>
              <a:rPr lang="fa-IR" sz="3600"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
            </a:r>
            <a:br>
              <a:rPr lang="fa-IR" sz="3600" dirty="0">
                <a:solidFill>
                  <a:srgbClr val="FF0000"/>
                </a:solidFill>
                <a:cs typeface="B Titr" panose="00000700000000000000" pitchFamily="2" charset="-78"/>
              </a:rPr>
            </a:br>
            <a:r>
              <a:rPr lang="fa-IR" sz="3600" dirty="0" smtClean="0">
                <a:solidFill>
                  <a:srgbClr val="FF0000"/>
                </a:solidFill>
                <a:cs typeface="B Titr" panose="00000700000000000000" pitchFamily="2" charset="-78"/>
              </a:rPr>
              <a:t>چه کسانی می توانند سیاست نگاری انجام دهند؟ </a:t>
            </a:r>
            <a:endParaRPr lang="en-US" sz="3600" dirty="0">
              <a:solidFill>
                <a:srgbClr val="FF0000"/>
              </a:solidFill>
              <a:cs typeface="B Titr" panose="00000700000000000000" pitchFamily="2" charset="-78"/>
            </a:endParaRPr>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smtClean="0"/>
              <a:t>Erfan A&amp;B                                </a:t>
            </a:r>
            <a:endParaRPr lang="en-US"/>
          </a:p>
        </p:txBody>
      </p:sp>
    </p:spTree>
  </p:cSld>
  <p:clrMapOvr>
    <a:masterClrMapping/>
  </p:clrMapOvr>
  <p:transition advTm="7161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محصولات دانش</a:t>
            </a:r>
            <a:endParaRPr lang="en-US"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30</a:t>
            </a:fld>
            <a:endParaRPr lang="en-US"/>
          </a:p>
        </p:txBody>
      </p:sp>
      <p:pic>
        <p:nvPicPr>
          <p:cNvPr id="6" name="Picture 5"/>
          <p:cNvPicPr>
            <a:picLocks noChangeAspect="1"/>
          </p:cNvPicPr>
          <p:nvPr/>
        </p:nvPicPr>
        <p:blipFill>
          <a:blip r:embed="rId2"/>
          <a:stretch>
            <a:fillRect/>
          </a:stretch>
        </p:blipFill>
        <p:spPr>
          <a:xfrm>
            <a:off x="607476" y="2034376"/>
            <a:ext cx="7929048" cy="3816424"/>
          </a:xfrm>
          <a:prstGeom prst="rect">
            <a:avLst/>
          </a:prstGeom>
        </p:spPr>
      </p:pic>
    </p:spTree>
    <p:extLst>
      <p:ext uri="{BB962C8B-B14F-4D97-AF65-F5344CB8AC3E}">
        <p14:creationId xmlns:p14="http://schemas.microsoft.com/office/powerpoint/2010/main" val="5854794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3200" dirty="0" smtClean="0"/>
              <a:t>(Some) Different Types of Research Outputs</a:t>
            </a:r>
            <a:endParaRPr lang="en-US" sz="3200" dirty="0"/>
          </a:p>
        </p:txBody>
      </p:sp>
      <p:sp>
        <p:nvSpPr>
          <p:cNvPr id="3" name="Content Placeholder 2"/>
          <p:cNvSpPr>
            <a:spLocks noGrp="1"/>
          </p:cNvSpPr>
          <p:nvPr>
            <p:ph idx="1"/>
          </p:nvPr>
        </p:nvSpPr>
        <p:spPr>
          <a:xfrm>
            <a:off x="0" y="1774825"/>
            <a:ext cx="9144000" cy="4625975"/>
          </a:xfrm>
        </p:spPr>
        <p:txBody>
          <a:bodyPr/>
          <a:lstStyle/>
          <a:p>
            <a:pPr algn="l" rtl="0">
              <a:lnSpc>
                <a:spcPct val="250000"/>
              </a:lnSpc>
            </a:pPr>
            <a:r>
              <a:rPr lang="en-US" sz="2000" dirty="0" smtClean="0">
                <a:latin typeface="Times New Roman" panose="02020603050405020304" pitchFamily="18" charset="0"/>
                <a:cs typeface="Times New Roman" panose="02020603050405020304" pitchFamily="18" charset="0"/>
              </a:rPr>
              <a:t>Academic publication: journal article, book/chapter, report</a:t>
            </a:r>
          </a:p>
          <a:p>
            <a:pPr algn="l" rtl="0">
              <a:lnSpc>
                <a:spcPct val="250000"/>
              </a:lnSpc>
            </a:pPr>
            <a:r>
              <a:rPr lang="en-US" sz="2000" dirty="0" smtClean="0">
                <a:latin typeface="Times New Roman" panose="02020603050405020304" pitchFamily="18" charset="0"/>
                <a:cs typeface="Times New Roman" panose="02020603050405020304" pitchFamily="18" charset="0"/>
              </a:rPr>
              <a:t>Popular media: op-ed, blog, podcast, digital/social media campaign</a:t>
            </a:r>
          </a:p>
          <a:p>
            <a:pPr algn="l" rtl="0">
              <a:lnSpc>
                <a:spcPct val="250000"/>
              </a:lnSpc>
            </a:pPr>
            <a:r>
              <a:rPr lang="en-US" sz="2000" dirty="0" smtClean="0">
                <a:latin typeface="Times New Roman" panose="02020603050405020304" pitchFamily="18" charset="0"/>
                <a:cs typeface="Times New Roman" panose="02020603050405020304" pitchFamily="18" charset="0"/>
              </a:rPr>
              <a:t>Public presentation: conference presentation, workshop, webinar, Slide deck</a:t>
            </a:r>
          </a:p>
          <a:p>
            <a:pPr algn="l" rtl="0">
              <a:lnSpc>
                <a:spcPct val="250000"/>
              </a:lnSpc>
            </a:pPr>
            <a:r>
              <a:rPr lang="en-US" sz="2000" dirty="0" smtClean="0">
                <a:latin typeface="Times New Roman" panose="02020603050405020304" pitchFamily="18" charset="0"/>
                <a:cs typeface="Times New Roman" panose="02020603050405020304" pitchFamily="18" charset="0"/>
              </a:rPr>
              <a:t>Creative works: poster, infographic, video, photo exhibition, </a:t>
            </a:r>
            <a:r>
              <a:rPr lang="en-US" sz="2000" dirty="0" err="1" smtClean="0">
                <a:latin typeface="Times New Roman" panose="02020603050405020304" pitchFamily="18" charset="0"/>
                <a:cs typeface="Times New Roman" panose="02020603050405020304" pitchFamily="18" charset="0"/>
              </a:rPr>
              <a:t>radionovela</a:t>
            </a:r>
            <a:endParaRPr lang="en-US" sz="2000" dirty="0" smtClean="0">
              <a:latin typeface="Times New Roman" panose="02020603050405020304" pitchFamily="18" charset="0"/>
              <a:cs typeface="Times New Roman" panose="02020603050405020304" pitchFamily="18" charset="0"/>
            </a:endParaRPr>
          </a:p>
          <a:p>
            <a:pPr algn="l" rtl="0"/>
            <a:endParaRPr lang="en-US" sz="2000" dirty="0" smtClean="0">
              <a:latin typeface="Times New Roman" panose="02020603050405020304" pitchFamily="18" charset="0"/>
              <a:cs typeface="Times New Roman" panose="02020603050405020304" pitchFamily="18" charset="0"/>
            </a:endParaRPr>
          </a:p>
          <a:p>
            <a:pPr algn="l" rtl="0"/>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31</a:t>
            </a:fld>
            <a:endParaRPr lang="en-US"/>
          </a:p>
        </p:txBody>
      </p:sp>
    </p:spTree>
    <p:extLst>
      <p:ext uri="{BB962C8B-B14F-4D97-AF65-F5344CB8AC3E}">
        <p14:creationId xmlns:p14="http://schemas.microsoft.com/office/powerpoint/2010/main" val="20003982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ابزارهای انتقال و تبادل دانش</a:t>
            </a:r>
            <a:endParaRPr lang="en-US" dirty="0"/>
          </a:p>
        </p:txBody>
      </p:sp>
      <p:sp>
        <p:nvSpPr>
          <p:cNvPr id="3" name="Content Placeholder 2"/>
          <p:cNvSpPr>
            <a:spLocks noGrp="1"/>
          </p:cNvSpPr>
          <p:nvPr>
            <p:ph idx="1"/>
          </p:nvPr>
        </p:nvSpPr>
        <p:spPr/>
        <p:txBody>
          <a:bodyPr/>
          <a:lstStyle/>
          <a:p>
            <a:r>
              <a:rPr lang="fa-IR" sz="2800" dirty="0" smtClean="0">
                <a:solidFill>
                  <a:srgbClr val="FFC000"/>
                </a:solidFill>
              </a:rPr>
              <a:t>خلاصه پژوهش </a:t>
            </a:r>
            <a:r>
              <a:rPr lang="en-US" sz="2800" dirty="0" smtClean="0"/>
              <a:t>Research brief</a:t>
            </a:r>
          </a:p>
          <a:p>
            <a:r>
              <a:rPr lang="fa-IR" sz="2800" dirty="0" smtClean="0">
                <a:solidFill>
                  <a:srgbClr val="0070C0"/>
                </a:solidFill>
              </a:rPr>
              <a:t>پیام کاربردی </a:t>
            </a:r>
            <a:r>
              <a:rPr lang="en-US" sz="2800" dirty="0" smtClean="0"/>
              <a:t>Actionable message</a:t>
            </a:r>
            <a:endParaRPr lang="fa-IR" sz="2800" dirty="0" smtClean="0"/>
          </a:p>
          <a:p>
            <a:r>
              <a:rPr lang="fa-IR" sz="2800" dirty="0" smtClean="0">
                <a:solidFill>
                  <a:srgbClr val="00B050"/>
                </a:solidFill>
              </a:rPr>
              <a:t>فیلم آموزشی کوتاه </a:t>
            </a:r>
            <a:r>
              <a:rPr lang="en-US" sz="2800" dirty="0" smtClean="0"/>
              <a:t>Short video</a:t>
            </a:r>
            <a:endParaRPr lang="fa-IR" sz="2800" dirty="0" smtClean="0"/>
          </a:p>
          <a:p>
            <a:r>
              <a:rPr lang="fa-IR" sz="2800" dirty="0" smtClean="0">
                <a:solidFill>
                  <a:schemeClr val="accent5">
                    <a:lumMod val="75000"/>
                  </a:schemeClr>
                </a:solidFill>
              </a:rPr>
              <a:t>گزاره برگ </a:t>
            </a:r>
            <a:r>
              <a:rPr lang="en-US" sz="2800" dirty="0" smtClean="0"/>
              <a:t>Fact sheet</a:t>
            </a:r>
            <a:endParaRPr lang="fa-IR" sz="2800" dirty="0" smtClean="0"/>
          </a:p>
          <a:p>
            <a:r>
              <a:rPr lang="fa-IR" sz="2800" dirty="0" smtClean="0">
                <a:solidFill>
                  <a:srgbClr val="002060"/>
                </a:solidFill>
              </a:rPr>
              <a:t>خلاصه اجرایی </a:t>
            </a:r>
            <a:r>
              <a:rPr lang="en-US" sz="2800" dirty="0" smtClean="0"/>
              <a:t>Executive summary</a:t>
            </a:r>
            <a:endParaRPr lang="fa-IR" sz="2800" dirty="0" smtClean="0"/>
          </a:p>
          <a:p>
            <a:r>
              <a:rPr lang="fa-IR" sz="2800" dirty="0" smtClean="0">
                <a:solidFill>
                  <a:schemeClr val="accent1"/>
                </a:solidFill>
              </a:rPr>
              <a:t>راهنماهای بالینی </a:t>
            </a:r>
            <a:r>
              <a:rPr lang="en-US" sz="2800" dirty="0" smtClean="0"/>
              <a:t>Clinical practice guidelines</a:t>
            </a:r>
            <a:endParaRPr lang="fa-IR" sz="2800" dirty="0" smtClean="0"/>
          </a:p>
          <a:p>
            <a:r>
              <a:rPr lang="fa-IR" sz="2800" dirty="0" smtClean="0">
                <a:solidFill>
                  <a:srgbClr val="C00000"/>
                </a:solidFill>
              </a:rPr>
              <a:t>گزارش اندیشکده ها </a:t>
            </a:r>
            <a:r>
              <a:rPr lang="en-US" sz="2800" dirty="0" smtClean="0"/>
              <a:t>Think Tanks Reports</a:t>
            </a:r>
            <a:endParaRPr lang="fa-IR" sz="2800" dirty="0" smtClean="0"/>
          </a:p>
          <a:p>
            <a:r>
              <a:rPr lang="fa-IR" sz="2800" dirty="0" smtClean="0">
                <a:solidFill>
                  <a:schemeClr val="bg2">
                    <a:lumMod val="90000"/>
                  </a:schemeClr>
                </a:solidFill>
              </a:rPr>
              <a:t>نامه حمایتی </a:t>
            </a:r>
            <a:r>
              <a:rPr lang="en-US" sz="2800" dirty="0" smtClean="0"/>
              <a:t>Advocacy letter</a:t>
            </a:r>
            <a:endParaRPr lang="fa-IR" sz="2800" dirty="0"/>
          </a:p>
          <a:p>
            <a:r>
              <a:rPr lang="fa-IR" sz="2800" b="1" dirty="0" smtClean="0">
                <a:solidFill>
                  <a:srgbClr val="FF0000"/>
                </a:solidFill>
              </a:rPr>
              <a:t>خلاصه سیاستی </a:t>
            </a:r>
            <a:r>
              <a:rPr lang="en-US" sz="2800" b="1" dirty="0" smtClean="0">
                <a:solidFill>
                  <a:srgbClr val="FF0000"/>
                </a:solidFill>
              </a:rPr>
              <a:t>Policy Brief</a:t>
            </a:r>
            <a:endParaRPr lang="en-US" sz="2800" b="1"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32</a:t>
            </a:fld>
            <a:endParaRPr lang="en-US"/>
          </a:p>
        </p:txBody>
      </p:sp>
    </p:spTree>
    <p:extLst>
      <p:ext uri="{BB962C8B-B14F-4D97-AF65-F5344CB8AC3E}">
        <p14:creationId xmlns:p14="http://schemas.microsoft.com/office/powerpoint/2010/main" val="17349967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Policy Brief</a:t>
            </a:r>
            <a:endParaRPr lang="en-US" dirty="0"/>
          </a:p>
        </p:txBody>
      </p:sp>
      <p:sp>
        <p:nvSpPr>
          <p:cNvPr id="3" name="Content Placeholder 2"/>
          <p:cNvSpPr>
            <a:spLocks noGrp="1"/>
          </p:cNvSpPr>
          <p:nvPr>
            <p:ph idx="1"/>
          </p:nvPr>
        </p:nvSpPr>
        <p:spPr/>
        <p:txBody>
          <a:bodyPr/>
          <a:lstStyle/>
          <a:p>
            <a:pPr algn="l" rtl="0"/>
            <a:r>
              <a:rPr lang="en-US" dirty="0"/>
              <a:t>Policy brief as </a:t>
            </a:r>
            <a:r>
              <a:rPr lang="en-US" dirty="0">
                <a:solidFill>
                  <a:srgbClr val="FF0000"/>
                </a:solidFill>
              </a:rPr>
              <a:t>knowledge translation tool in </a:t>
            </a:r>
            <a:r>
              <a:rPr lang="en-US" dirty="0" smtClean="0">
                <a:solidFill>
                  <a:srgbClr val="FF0000"/>
                </a:solidFill>
              </a:rPr>
              <a:t> push efforts.</a:t>
            </a:r>
          </a:p>
          <a:p>
            <a:pPr algn="l" rtl="0"/>
            <a:endParaRPr lang="en-US" dirty="0">
              <a:solidFill>
                <a:srgbClr val="00B0F0"/>
              </a:solidFill>
            </a:endParaRPr>
          </a:p>
          <a:p>
            <a:pPr algn="l" rtl="0"/>
            <a:r>
              <a:rPr lang="en-US" dirty="0"/>
              <a:t>Policy brief as</a:t>
            </a:r>
            <a:r>
              <a:rPr lang="en-US" dirty="0">
                <a:solidFill>
                  <a:srgbClr val="00B0F0"/>
                </a:solidFill>
              </a:rPr>
              <a:t> suitable knowledge product for </a:t>
            </a:r>
            <a:r>
              <a:rPr lang="en-US" dirty="0" smtClean="0">
                <a:solidFill>
                  <a:srgbClr val="00B0F0"/>
                </a:solidFill>
              </a:rPr>
              <a:t> policy </a:t>
            </a:r>
            <a:r>
              <a:rPr lang="en-US" dirty="0">
                <a:solidFill>
                  <a:srgbClr val="00B0F0"/>
                </a:solidFill>
              </a:rPr>
              <a:t>and decision makers</a:t>
            </a: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33</a:t>
            </a:fld>
            <a:endParaRPr lang="en-US"/>
          </a:p>
        </p:txBody>
      </p:sp>
    </p:spTree>
    <p:extLst>
      <p:ext uri="{BB962C8B-B14F-4D97-AF65-F5344CB8AC3E}">
        <p14:creationId xmlns:p14="http://schemas.microsoft.com/office/powerpoint/2010/main" val="7049043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003512"/>
          </a:xfrm>
        </p:spPr>
        <p:txBody>
          <a:bodyPr/>
          <a:lstStyle/>
          <a:p>
            <a:pPr algn="ctr"/>
            <a:r>
              <a:rPr lang="en-US" dirty="0"/>
              <a:t>Evidence creation funnel</a:t>
            </a:r>
            <a:endParaRPr lang="fa-IR" dirty="0"/>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19212"/>
            <a:ext cx="7648575"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1272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35</a:t>
            </a:fld>
            <a:endParaRPr lang="en-US"/>
          </a:p>
        </p:txBody>
      </p:sp>
      <p:pic>
        <p:nvPicPr>
          <p:cNvPr id="6" name="Picture 5"/>
          <p:cNvPicPr>
            <a:picLocks noChangeAspect="1"/>
          </p:cNvPicPr>
          <p:nvPr/>
        </p:nvPicPr>
        <p:blipFill>
          <a:blip r:embed="rId2"/>
          <a:stretch>
            <a:fillRect/>
          </a:stretch>
        </p:blipFill>
        <p:spPr>
          <a:xfrm>
            <a:off x="1187624" y="1774825"/>
            <a:ext cx="2803773" cy="4121209"/>
          </a:xfrm>
          <a:prstGeom prst="rect">
            <a:avLst/>
          </a:prstGeom>
        </p:spPr>
      </p:pic>
      <p:pic>
        <p:nvPicPr>
          <p:cNvPr id="7" name="Picture 6"/>
          <p:cNvPicPr>
            <a:picLocks noChangeAspect="1"/>
          </p:cNvPicPr>
          <p:nvPr/>
        </p:nvPicPr>
        <p:blipFill>
          <a:blip r:embed="rId3"/>
          <a:stretch>
            <a:fillRect/>
          </a:stretch>
        </p:blipFill>
        <p:spPr>
          <a:xfrm>
            <a:off x="5724128" y="2132855"/>
            <a:ext cx="2593082" cy="3450299"/>
          </a:xfrm>
          <a:prstGeom prst="rect">
            <a:avLst/>
          </a:prstGeom>
        </p:spPr>
      </p:pic>
    </p:spTree>
    <p:extLst>
      <p:ext uri="{BB962C8B-B14F-4D97-AF65-F5344CB8AC3E}">
        <p14:creationId xmlns:p14="http://schemas.microsoft.com/office/powerpoint/2010/main" val="18706962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a:t>Policy writing and academic writing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36</a:t>
            </a:fld>
            <a:endParaRPr lang="en-US"/>
          </a:p>
        </p:txBody>
      </p:sp>
      <p:pic>
        <p:nvPicPr>
          <p:cNvPr id="6" name="Picture 5"/>
          <p:cNvPicPr>
            <a:picLocks noChangeAspect="1"/>
          </p:cNvPicPr>
          <p:nvPr/>
        </p:nvPicPr>
        <p:blipFill>
          <a:blip r:embed="rId2"/>
          <a:stretch>
            <a:fillRect/>
          </a:stretch>
        </p:blipFill>
        <p:spPr>
          <a:xfrm>
            <a:off x="303862" y="1916832"/>
            <a:ext cx="8536276" cy="3438500"/>
          </a:xfrm>
          <a:prstGeom prst="rect">
            <a:avLst/>
          </a:prstGeom>
        </p:spPr>
      </p:pic>
      <p:pic>
        <p:nvPicPr>
          <p:cNvPr id="8" name="Picture 7"/>
          <p:cNvPicPr>
            <a:picLocks noChangeAspect="1"/>
          </p:cNvPicPr>
          <p:nvPr/>
        </p:nvPicPr>
        <p:blipFill>
          <a:blip r:embed="rId3"/>
          <a:stretch>
            <a:fillRect/>
          </a:stretch>
        </p:blipFill>
        <p:spPr>
          <a:xfrm>
            <a:off x="457200" y="5431532"/>
            <a:ext cx="3972496" cy="531837"/>
          </a:xfrm>
          <a:prstGeom prst="rect">
            <a:avLst/>
          </a:prstGeom>
        </p:spPr>
      </p:pic>
      <p:sp>
        <p:nvSpPr>
          <p:cNvPr id="9" name="Rectangle 8"/>
          <p:cNvSpPr/>
          <p:nvPr/>
        </p:nvSpPr>
        <p:spPr>
          <a:xfrm>
            <a:off x="426577" y="5997418"/>
            <a:ext cx="1860316" cy="369332"/>
          </a:xfrm>
          <a:prstGeom prst="rect">
            <a:avLst/>
          </a:prstGeom>
        </p:spPr>
        <p:txBody>
          <a:bodyPr wrap="none">
            <a:spAutoFit/>
          </a:bodyPr>
          <a:lstStyle/>
          <a:p>
            <a:r>
              <a:rPr lang="en-US" dirty="0">
                <a:solidFill>
                  <a:srgbClr val="00B0F0"/>
                </a:solidFill>
              </a:rPr>
              <a:t>(</a:t>
            </a:r>
            <a:r>
              <a:rPr lang="en-US" dirty="0" err="1">
                <a:solidFill>
                  <a:srgbClr val="00B0F0"/>
                </a:solidFill>
              </a:rPr>
              <a:t>Pennock</a:t>
            </a:r>
            <a:r>
              <a:rPr lang="en-US" dirty="0">
                <a:solidFill>
                  <a:srgbClr val="00B0F0"/>
                </a:solidFill>
              </a:rPr>
              <a:t>, 2011)</a:t>
            </a:r>
          </a:p>
        </p:txBody>
      </p:sp>
    </p:spTree>
    <p:extLst>
      <p:ext uri="{BB962C8B-B14F-4D97-AF65-F5344CB8AC3E}">
        <p14:creationId xmlns:p14="http://schemas.microsoft.com/office/powerpoint/2010/main" val="41979398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37</a:t>
            </a:fld>
            <a:endParaRPr lang="en-US"/>
          </a:p>
        </p:txBody>
      </p:sp>
      <p:pic>
        <p:nvPicPr>
          <p:cNvPr id="6" name="Picture 5"/>
          <p:cNvPicPr>
            <a:picLocks noChangeAspect="1"/>
          </p:cNvPicPr>
          <p:nvPr/>
        </p:nvPicPr>
        <p:blipFill>
          <a:blip r:embed="rId2"/>
          <a:stretch>
            <a:fillRect/>
          </a:stretch>
        </p:blipFill>
        <p:spPr>
          <a:xfrm>
            <a:off x="1475656" y="1684980"/>
            <a:ext cx="6624736" cy="4519282"/>
          </a:xfrm>
          <a:prstGeom prst="rect">
            <a:avLst/>
          </a:prstGeom>
        </p:spPr>
      </p:pic>
    </p:spTree>
    <p:extLst>
      <p:ext uri="{BB962C8B-B14F-4D97-AF65-F5344CB8AC3E}">
        <p14:creationId xmlns:p14="http://schemas.microsoft.com/office/powerpoint/2010/main" val="9684536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Policy brief</a:t>
            </a:r>
            <a:endParaRPr lang="en-US" dirty="0"/>
          </a:p>
        </p:txBody>
      </p:sp>
      <p:sp>
        <p:nvSpPr>
          <p:cNvPr id="3" name="Content Placeholder 2"/>
          <p:cNvSpPr>
            <a:spLocks noGrp="1"/>
          </p:cNvSpPr>
          <p:nvPr>
            <p:ph idx="1"/>
          </p:nvPr>
        </p:nvSpPr>
        <p:spPr>
          <a:xfrm>
            <a:off x="457200" y="1774825"/>
            <a:ext cx="4546848" cy="4625975"/>
          </a:xfrm>
        </p:spPr>
        <p:txBody>
          <a:bodyPr/>
          <a:lstStyle/>
          <a:p>
            <a:pPr marL="119062" indent="0" algn="l" rtl="0">
              <a:buNone/>
            </a:pPr>
            <a:r>
              <a:rPr lang="en-US" dirty="0" smtClean="0">
                <a:latin typeface="Times New Roman" panose="02020603050405020304" pitchFamily="18" charset="0"/>
                <a:cs typeface="Times New Roman" panose="02020603050405020304" pitchFamily="18" charset="0"/>
              </a:rPr>
              <a:t>A policy brief is a </a:t>
            </a:r>
            <a:r>
              <a:rPr lang="en-US" dirty="0" smtClean="0">
                <a:solidFill>
                  <a:srgbClr val="00B0F0"/>
                </a:solidFill>
                <a:latin typeface="Times New Roman" panose="02020603050405020304" pitchFamily="18" charset="0"/>
                <a:cs typeface="Times New Roman" panose="02020603050405020304" pitchFamily="18" charset="0"/>
              </a:rPr>
              <a:t>concise</a:t>
            </a:r>
            <a:r>
              <a:rPr lang="en-US" dirty="0" smtClean="0">
                <a:latin typeface="Times New Roman" panose="02020603050405020304" pitchFamily="18" charset="0"/>
                <a:cs typeface="Times New Roman" panose="02020603050405020304" pitchFamily="18" charset="0"/>
              </a:rPr>
              <a:t>, </a:t>
            </a:r>
            <a:r>
              <a:rPr lang="en-US" dirty="0" smtClean="0">
                <a:solidFill>
                  <a:srgbClr val="00B0F0"/>
                </a:solidFill>
                <a:latin typeface="Times New Roman" panose="02020603050405020304" pitchFamily="18" charset="0"/>
                <a:cs typeface="Times New Roman" panose="02020603050405020304" pitchFamily="18" charset="0"/>
              </a:rPr>
              <a:t>targeted document </a:t>
            </a:r>
            <a:r>
              <a:rPr lang="en-US" dirty="0" smtClean="0">
                <a:latin typeface="Times New Roman" panose="02020603050405020304" pitchFamily="18" charset="0"/>
                <a:cs typeface="Times New Roman" panose="02020603050405020304" pitchFamily="18" charset="0"/>
              </a:rPr>
              <a:t>that distills complex research and analysis into </a:t>
            </a:r>
            <a:r>
              <a:rPr lang="en-US" dirty="0" smtClean="0">
                <a:solidFill>
                  <a:srgbClr val="FFC000"/>
                </a:solidFill>
                <a:latin typeface="Times New Roman" panose="02020603050405020304" pitchFamily="18" charset="0"/>
                <a:cs typeface="Times New Roman" panose="02020603050405020304" pitchFamily="18" charset="0"/>
              </a:rPr>
              <a:t>clear, actionable, insights and recommendations </a:t>
            </a:r>
            <a:r>
              <a:rPr lang="en-US" dirty="0" smtClean="0">
                <a:latin typeface="Times New Roman" panose="02020603050405020304" pitchFamily="18" charset="0"/>
                <a:cs typeface="Times New Roman" panose="02020603050405020304" pitchFamily="18" charset="0"/>
              </a:rPr>
              <a:t>for </a:t>
            </a:r>
            <a:r>
              <a:rPr lang="en-US" dirty="0" smtClean="0">
                <a:solidFill>
                  <a:schemeClr val="accent4">
                    <a:lumMod val="75000"/>
                  </a:schemeClr>
                </a:solidFill>
                <a:latin typeface="Times New Roman" panose="02020603050405020304" pitchFamily="18" charset="0"/>
                <a:cs typeface="Times New Roman" panose="02020603050405020304" pitchFamily="18" charset="0"/>
              </a:rPr>
              <a:t>policymakers. </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38</a:t>
            </a:fld>
            <a:endParaRPr lang="en-US"/>
          </a:p>
        </p:txBody>
      </p:sp>
      <p:pic>
        <p:nvPicPr>
          <p:cNvPr id="7" name="HiAP-Icon-Lightbulb.png" descr="HiAP-Icon-Lightbulb.png"/>
          <p:cNvPicPr>
            <a:picLocks noChangeAspect="1"/>
          </p:cNvPicPr>
          <p:nvPr/>
        </p:nvPicPr>
        <p:blipFill>
          <a:blip r:embed="rId2"/>
          <a:stretch>
            <a:fillRect/>
          </a:stretch>
        </p:blipFill>
        <p:spPr>
          <a:xfrm>
            <a:off x="5160062" y="1830965"/>
            <a:ext cx="3046537" cy="3182212"/>
          </a:xfrm>
          <a:prstGeom prst="rect">
            <a:avLst/>
          </a:prstGeom>
          <a:ln w="12700">
            <a:miter lim="400000"/>
          </a:ln>
        </p:spPr>
      </p:pic>
    </p:spTree>
    <p:extLst>
      <p:ext uri="{BB962C8B-B14F-4D97-AF65-F5344CB8AC3E}">
        <p14:creationId xmlns:p14="http://schemas.microsoft.com/office/powerpoint/2010/main" val="36941296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خلاصه سیاستی</a:t>
            </a:r>
            <a:endParaRPr lang="en-US" dirty="0"/>
          </a:p>
        </p:txBody>
      </p:sp>
      <p:sp>
        <p:nvSpPr>
          <p:cNvPr id="3" name="Content Placeholder 2"/>
          <p:cNvSpPr>
            <a:spLocks noGrp="1"/>
          </p:cNvSpPr>
          <p:nvPr>
            <p:ph idx="1"/>
          </p:nvPr>
        </p:nvSpPr>
        <p:spPr/>
        <p:txBody>
          <a:bodyPr/>
          <a:lstStyle/>
          <a:p>
            <a:pPr algn="just"/>
            <a:r>
              <a:rPr lang="fa-IR" sz="2400" dirty="0" smtClean="0"/>
              <a:t>قبل از هر چیز </a:t>
            </a:r>
            <a:r>
              <a:rPr lang="fa-IR" sz="2400" dirty="0" smtClean="0">
                <a:solidFill>
                  <a:srgbClr val="00B0F0"/>
                </a:solidFill>
              </a:rPr>
              <a:t>خلاصه</a:t>
            </a:r>
            <a:r>
              <a:rPr lang="fa-IR" sz="2400" dirty="0" smtClean="0"/>
              <a:t> است. </a:t>
            </a:r>
          </a:p>
          <a:p>
            <a:pPr algn="just"/>
            <a:r>
              <a:rPr lang="fa-IR" sz="2400" dirty="0" smtClean="0"/>
              <a:t>برای سیاستگذاران نوشته می شود (پس زبان آنها را استفاده کنید)</a:t>
            </a:r>
          </a:p>
          <a:p>
            <a:pPr algn="just"/>
            <a:r>
              <a:rPr lang="fa-IR" sz="2400" dirty="0" smtClean="0"/>
              <a:t>بطور گسترده توسط </a:t>
            </a:r>
            <a:r>
              <a:rPr lang="fa-IR" sz="2400" dirty="0" smtClean="0">
                <a:solidFill>
                  <a:srgbClr val="00B050"/>
                </a:solidFill>
              </a:rPr>
              <a:t>دولت</a:t>
            </a:r>
            <a:r>
              <a:rPr lang="fa-IR" sz="2400" dirty="0" smtClean="0"/>
              <a:t> استفاده می شود</a:t>
            </a:r>
          </a:p>
          <a:p>
            <a:pPr algn="just"/>
            <a:r>
              <a:rPr lang="fa-IR" sz="2400" dirty="0" smtClean="0"/>
              <a:t>خلاصه سیاستی در مورد یک </a:t>
            </a:r>
            <a:r>
              <a:rPr lang="fa-IR" sz="2400" dirty="0" smtClean="0">
                <a:solidFill>
                  <a:srgbClr val="FFC000"/>
                </a:solidFill>
              </a:rPr>
              <a:t>مشکل عمومی </a:t>
            </a:r>
            <a:r>
              <a:rPr lang="fa-IR" sz="2400" dirty="0" smtClean="0"/>
              <a:t>است که قبلا دولت را تحت تاثیر قرار داده یا دولت </a:t>
            </a:r>
            <a:r>
              <a:rPr lang="fa-IR" sz="2400" dirty="0" smtClean="0">
                <a:solidFill>
                  <a:srgbClr val="FF0000"/>
                </a:solidFill>
              </a:rPr>
              <a:t>قصد حل </a:t>
            </a:r>
            <a:r>
              <a:rPr lang="fa-IR" sz="2400" dirty="0" smtClean="0"/>
              <a:t>آنرا دارد. </a:t>
            </a:r>
          </a:p>
          <a:p>
            <a:pPr algn="just"/>
            <a:r>
              <a:rPr lang="fa-IR" sz="2400" dirty="0" smtClean="0"/>
              <a:t>تحلیلگران خلاصه سیاستی را به منظور آموزش مدیران و قانونگذارانی تهیه می کنند که در مورد موضوع شناخت کم یا فاقد اطلاعات هستند اما نیاز دارند از کلیات موضوع </a:t>
            </a:r>
            <a:r>
              <a:rPr lang="fa-IR" sz="2400" dirty="0" smtClean="0">
                <a:solidFill>
                  <a:srgbClr val="0070C0"/>
                </a:solidFill>
              </a:rPr>
              <a:t>سریعا آگاه  </a:t>
            </a:r>
            <a:r>
              <a:rPr lang="fa-IR" sz="2400" dirty="0" smtClean="0"/>
              <a:t>شوند.</a:t>
            </a:r>
          </a:p>
          <a:p>
            <a:pPr algn="just"/>
            <a:r>
              <a:rPr lang="fa-IR" sz="2400" dirty="0" smtClean="0"/>
              <a:t>خلاصه سیاستی حجم زیادی از کلیات پیچیده را سنتز و تلخیص می کند تا به آسانی اطلاعاتی در مورد </a:t>
            </a:r>
            <a:r>
              <a:rPr lang="fa-IR" sz="2400" dirty="0" smtClean="0">
                <a:solidFill>
                  <a:srgbClr val="C00000"/>
                </a:solidFill>
              </a:rPr>
              <a:t>اصل موضوع، پیشینه آن، ذی ربطان، توصیه ها و حتی آینده موضوع</a:t>
            </a:r>
            <a:r>
              <a:rPr lang="fa-IR" sz="2400" dirty="0" smtClean="0"/>
              <a:t> ارائه دهد. </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39</a:t>
            </a:fld>
            <a:endParaRPr lang="en-US"/>
          </a:p>
        </p:txBody>
      </p:sp>
    </p:spTree>
    <p:extLst>
      <p:ext uri="{BB962C8B-B14F-4D97-AF65-F5344CB8AC3E}">
        <p14:creationId xmlns:p14="http://schemas.microsoft.com/office/powerpoint/2010/main" val="19960230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تاثیر سیاست</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dirty="0"/>
              <a:t>ایجاد ارتباط بین برنامه تحقیقاتی و یافته‌های تحقیق شما با سیاست‌گذاری به گونه‌ای که تأثیری بر نحوه شکل‌گیری، اجرای یا درک سیاست داشته باشد</a:t>
            </a:r>
            <a:r>
              <a:rPr lang="fa-IR" dirty="0" smtClean="0"/>
              <a:t>.</a:t>
            </a:r>
          </a:p>
          <a:p>
            <a:pPr algn="just"/>
            <a:r>
              <a:rPr lang="fa-IR" dirty="0"/>
              <a:t>برخی از تحقیقات به تأثیر </a:t>
            </a:r>
            <a:r>
              <a:rPr lang="fa-IR" dirty="0">
                <a:solidFill>
                  <a:srgbClr val="FF0000"/>
                </a:solidFill>
              </a:rPr>
              <a:t>مستقیم</a:t>
            </a:r>
            <a:r>
              <a:rPr lang="fa-IR" dirty="0"/>
              <a:t> بر سیاست کمک می‌کنند </a:t>
            </a:r>
            <a:r>
              <a:rPr lang="fa-IR" dirty="0" smtClean="0"/>
              <a:t>(</a:t>
            </a:r>
            <a:r>
              <a:rPr lang="fa-IR" dirty="0" smtClean="0">
                <a:solidFill>
                  <a:srgbClr val="00B0F0"/>
                </a:solidFill>
              </a:rPr>
              <a:t>مرورهای </a:t>
            </a:r>
            <a:r>
              <a:rPr lang="fa-IR" dirty="0">
                <a:solidFill>
                  <a:srgbClr val="00B0F0"/>
                </a:solidFill>
              </a:rPr>
              <a:t>علمی </a:t>
            </a:r>
            <a:r>
              <a:rPr lang="fa-IR" dirty="0"/>
              <a:t>منجر به تغییر در </a:t>
            </a:r>
            <a:r>
              <a:rPr lang="fa-IR" dirty="0">
                <a:solidFill>
                  <a:srgbClr val="00B0F0"/>
                </a:solidFill>
              </a:rPr>
              <a:t>دستورالعمل‌های بالینی </a:t>
            </a:r>
            <a:r>
              <a:rPr lang="fa-IR" dirty="0"/>
              <a:t>می‌شود</a:t>
            </a:r>
            <a:r>
              <a:rPr lang="fa-IR" dirty="0" smtClean="0"/>
              <a:t>)</a:t>
            </a:r>
          </a:p>
          <a:p>
            <a:pPr algn="just"/>
            <a:r>
              <a:rPr lang="fa-IR" dirty="0"/>
              <a:t>این تأثیر ممکن است یک فرآیند</a:t>
            </a:r>
            <a:r>
              <a:rPr lang="fa-IR" dirty="0">
                <a:solidFill>
                  <a:srgbClr val="FF0000"/>
                </a:solidFill>
              </a:rPr>
              <a:t> غیرمستقیم </a:t>
            </a:r>
            <a:r>
              <a:rPr lang="fa-IR" dirty="0"/>
              <a:t>از تغییر در ادراکات یا بهبود درک مسائل مربوط به سیاست </a:t>
            </a:r>
            <a:r>
              <a:rPr lang="fa-IR" dirty="0" smtClean="0"/>
              <a:t>باشد (</a:t>
            </a:r>
            <a:r>
              <a:rPr lang="fa-IR" dirty="0" smtClean="0">
                <a:solidFill>
                  <a:srgbClr val="00B050"/>
                </a:solidFill>
              </a:rPr>
              <a:t>روشنگری و تغییر ذهن سیاستگذار</a:t>
            </a:r>
            <a:r>
              <a:rPr lang="fa-IR"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a:t>
            </a:fld>
            <a:endParaRPr lang="en-US"/>
          </a:p>
        </p:txBody>
      </p:sp>
    </p:spTree>
    <p:extLst>
      <p:ext uri="{BB962C8B-B14F-4D97-AF65-F5344CB8AC3E}">
        <p14:creationId xmlns:p14="http://schemas.microsoft.com/office/powerpoint/2010/main" val="13457950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هدف خلاصه سیاستی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sz="2400" dirty="0" smtClean="0">
                <a:solidFill>
                  <a:srgbClr val="00B0F0"/>
                </a:solidFill>
              </a:rPr>
              <a:t>آگاه نمودن </a:t>
            </a:r>
            <a:r>
              <a:rPr lang="fa-IR" sz="2400" dirty="0" smtClean="0"/>
              <a:t>سیاستگذار از یک موضوع خاص، </a:t>
            </a:r>
            <a:r>
              <a:rPr lang="fa-IR" sz="2400" dirty="0" smtClean="0">
                <a:solidFill>
                  <a:srgbClr val="FFC000"/>
                </a:solidFill>
              </a:rPr>
              <a:t>ارائه گزینه های </a:t>
            </a:r>
            <a:r>
              <a:rPr lang="fa-IR" sz="2400" dirty="0" smtClean="0"/>
              <a:t>پیشنهادی حل مساله و </a:t>
            </a:r>
            <a:r>
              <a:rPr lang="fa-IR" sz="2400" dirty="0" smtClean="0">
                <a:solidFill>
                  <a:schemeClr val="accent5">
                    <a:lumMod val="75000"/>
                  </a:schemeClr>
                </a:solidFill>
              </a:rPr>
              <a:t>توصیه های اجرای آن</a:t>
            </a:r>
          </a:p>
          <a:p>
            <a:pPr lvl="1" algn="just">
              <a:buFont typeface="Wingdings" panose="05000000000000000000" pitchFamily="2" charset="2"/>
              <a:buChar char="v"/>
            </a:pPr>
            <a:r>
              <a:rPr lang="fa-IR" sz="2000" dirty="0" smtClean="0"/>
              <a:t>سیاستگذاران/مداران پرمشغله هستند و وقت خواندن مقالات آکادمیک یا مهارت فهم آنها را ندارند.</a:t>
            </a:r>
          </a:p>
          <a:p>
            <a:pPr marL="457200" lvl="1" indent="0" algn="just">
              <a:buNone/>
            </a:pPr>
            <a:r>
              <a:rPr lang="fa-IR" sz="2000" dirty="0" smtClean="0"/>
              <a:t> </a:t>
            </a:r>
          </a:p>
          <a:p>
            <a:pPr algn="just"/>
            <a:r>
              <a:rPr lang="fa-IR" sz="2400" dirty="0" smtClean="0"/>
              <a:t>کمک به سیاستگذاران یا افراد موثر بر فرایند سیاستگذاری برای تصمیم گیری بهتر و سریعتر است.</a:t>
            </a:r>
          </a:p>
          <a:p>
            <a:pPr algn="just"/>
            <a:r>
              <a:rPr lang="fa-IR" sz="2400" dirty="0" smtClean="0"/>
              <a:t>تلاش برای </a:t>
            </a:r>
            <a:r>
              <a:rPr lang="fa-IR" sz="2400" dirty="0" smtClean="0">
                <a:solidFill>
                  <a:srgbClr val="FFC000"/>
                </a:solidFill>
              </a:rPr>
              <a:t>تغییر</a:t>
            </a:r>
            <a:r>
              <a:rPr lang="fa-IR" sz="2400" dirty="0" smtClean="0"/>
              <a:t> در قانون، سیاست ها، مقررات، اولویت ها و اجرای برنامه ها </a:t>
            </a:r>
          </a:p>
          <a:p>
            <a:pPr lvl="1" algn="just">
              <a:buFont typeface="Wingdings" panose="05000000000000000000" pitchFamily="2" charset="2"/>
              <a:buChar char="v"/>
            </a:pPr>
            <a:r>
              <a:rPr lang="fa-IR" sz="2000" dirty="0" smtClean="0">
                <a:solidFill>
                  <a:schemeClr val="accent4">
                    <a:lumMod val="75000"/>
                  </a:schemeClr>
                </a:solidFill>
              </a:rPr>
              <a:t>متقاعد کردن گروه هدف </a:t>
            </a:r>
            <a:r>
              <a:rPr lang="fa-IR" sz="2000" dirty="0" smtClean="0"/>
              <a:t>به منظور درک فوریت مشکل فعلی و نیاز سریع به بکارگیری اقدامات جایگزین </a:t>
            </a:r>
            <a:endParaRPr lang="en-US" sz="2000" dirty="0" smtClean="0"/>
          </a:p>
          <a:p>
            <a:pPr lvl="1" algn="just">
              <a:buFont typeface="Wingdings" panose="05000000000000000000" pitchFamily="2" charset="2"/>
              <a:buChar char="v"/>
            </a:pPr>
            <a:endParaRPr lang="en-US" sz="2000" dirty="0"/>
          </a:p>
          <a:p>
            <a:pPr marL="914400" lvl="1" indent="-457200" algn="just">
              <a:buAutoNum type="arabicParenR"/>
            </a:pPr>
            <a:r>
              <a:rPr lang="fa-IR" dirty="0" smtClean="0"/>
              <a:t>حمایت </a:t>
            </a:r>
            <a:r>
              <a:rPr lang="fa-IR" dirty="0"/>
              <a:t>از سیاستگذاری شواهد مدار/سیاستگذاری آگاه از </a:t>
            </a:r>
            <a:r>
              <a:rPr lang="fa-IR" dirty="0" smtClean="0"/>
              <a:t>شواهد</a:t>
            </a:r>
            <a:endParaRPr lang="en-US" dirty="0" smtClean="0"/>
          </a:p>
          <a:p>
            <a:pPr marL="914400" lvl="1" indent="-457200" algn="just">
              <a:buAutoNum type="arabicParenR"/>
            </a:pPr>
            <a:r>
              <a:rPr lang="fa-IR" dirty="0" smtClean="0"/>
              <a:t>پاس </a:t>
            </a:r>
            <a:r>
              <a:rPr lang="fa-IR" dirty="0"/>
              <a:t>کردن آزمون صبحانه </a:t>
            </a:r>
            <a:r>
              <a:rPr lang="en-US" dirty="0" smtClean="0"/>
              <a:t>breakfast test</a:t>
            </a:r>
            <a:endParaRPr lang="en-US" dirty="0"/>
          </a:p>
          <a:p>
            <a:pPr marL="914400" lvl="1" indent="-457200" algn="just">
              <a:buAutoNum type="arabicParenR"/>
            </a:pPr>
            <a:endParaRPr lang="fa-IR" sz="2000" dirty="0"/>
          </a:p>
          <a:p>
            <a:pPr marL="457200" lvl="1" indent="0" algn="just">
              <a:buNone/>
            </a:pPr>
            <a:endParaRPr lang="en-US" sz="2000" dirty="0" smtClean="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40</a:t>
            </a:fld>
            <a:endParaRPr lang="en-US"/>
          </a:p>
        </p:txBody>
      </p:sp>
    </p:spTree>
    <p:extLst>
      <p:ext uri="{BB962C8B-B14F-4D97-AF65-F5344CB8AC3E}">
        <p14:creationId xmlns:p14="http://schemas.microsoft.com/office/powerpoint/2010/main" val="414239442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Why write a policy brief?</a:t>
            </a:r>
            <a:endParaRPr lang="en-US" dirty="0"/>
          </a:p>
        </p:txBody>
      </p:sp>
      <p:sp>
        <p:nvSpPr>
          <p:cNvPr id="3" name="Content Placeholder 2"/>
          <p:cNvSpPr>
            <a:spLocks noGrp="1"/>
          </p:cNvSpPr>
          <p:nvPr>
            <p:ph idx="1"/>
          </p:nvPr>
        </p:nvSpPr>
        <p:spPr/>
        <p:txBody>
          <a:bodyPr/>
          <a:lstStyle/>
          <a:p>
            <a:pPr algn="just" rtl="0"/>
            <a:r>
              <a:rPr lang="en-US" sz="2800" dirty="0">
                <a:latin typeface="Times New Roman" panose="02020603050405020304" pitchFamily="18" charset="0"/>
                <a:cs typeface="Times New Roman" panose="02020603050405020304" pitchFamily="18" charset="0"/>
              </a:rPr>
              <a:t>policy </a:t>
            </a:r>
            <a:r>
              <a:rPr lang="en-US" sz="2800" dirty="0" smtClean="0">
                <a:latin typeface="Times New Roman" panose="02020603050405020304" pitchFamily="18" charset="0"/>
                <a:cs typeface="Times New Roman" panose="02020603050405020304" pitchFamily="18" charset="0"/>
              </a:rPr>
              <a:t>brief are an effective tool for communication with policy makers because they are</a:t>
            </a:r>
          </a:p>
          <a:p>
            <a:pPr lvl="1" algn="l" rtl="0"/>
            <a:r>
              <a:rPr lang="en-US" dirty="0" smtClean="0">
                <a:latin typeface="Times New Roman" panose="02020603050405020304" pitchFamily="18" charset="0"/>
                <a:cs typeface="Times New Roman" panose="02020603050405020304" pitchFamily="18" charset="0"/>
              </a:rPr>
              <a:t>Concise</a:t>
            </a:r>
          </a:p>
          <a:p>
            <a:pPr lvl="1" algn="l" rtl="0"/>
            <a:r>
              <a:rPr lang="en-US" dirty="0" smtClean="0">
                <a:latin typeface="Times New Roman" panose="02020603050405020304" pitchFamily="18" charset="0"/>
                <a:cs typeface="Times New Roman" panose="02020603050405020304" pitchFamily="18" charset="0"/>
              </a:rPr>
              <a:t>Targeted</a:t>
            </a:r>
          </a:p>
          <a:p>
            <a:pPr lvl="1" algn="l" rtl="0"/>
            <a:r>
              <a:rPr lang="en-US" dirty="0" smtClean="0">
                <a:latin typeface="Times New Roman" panose="02020603050405020304" pitchFamily="18" charset="0"/>
                <a:cs typeface="Times New Roman" panose="02020603050405020304" pitchFamily="18" charset="0"/>
              </a:rPr>
              <a:t>Impactful</a:t>
            </a:r>
          </a:p>
          <a:p>
            <a:pPr lvl="1" algn="l" rtl="0"/>
            <a:r>
              <a:rPr lang="en-US" dirty="0" smtClean="0">
                <a:latin typeface="Times New Roman" panose="02020603050405020304" pitchFamily="18" charset="0"/>
                <a:cs typeface="Times New Roman" panose="02020603050405020304" pitchFamily="18" charset="0"/>
              </a:rPr>
              <a:t>Accessible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41</a:t>
            </a:fld>
            <a:endParaRPr lang="en-US"/>
          </a:p>
        </p:txBody>
      </p:sp>
    </p:spTree>
    <p:extLst>
      <p:ext uri="{BB962C8B-B14F-4D97-AF65-F5344CB8AC3E}">
        <p14:creationId xmlns:p14="http://schemas.microsoft.com/office/powerpoint/2010/main" val="40502004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انواع خلاصه سیاستی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sz="2400" dirty="0" smtClean="0"/>
              <a:t>خلاصه سیاستی </a:t>
            </a:r>
            <a:r>
              <a:rPr lang="fa-IR" sz="2400" dirty="0" smtClean="0">
                <a:solidFill>
                  <a:srgbClr val="FFC000"/>
                </a:solidFill>
              </a:rPr>
              <a:t>حمایت طلبانه (خلاصه حمایتی)</a:t>
            </a:r>
            <a:r>
              <a:rPr lang="fa-IR" sz="2400" dirty="0" smtClean="0"/>
              <a:t> </a:t>
            </a:r>
            <a:r>
              <a:rPr lang="en-US" sz="2400" dirty="0" smtClean="0"/>
              <a:t>Advocacy brief</a:t>
            </a:r>
            <a:r>
              <a:rPr lang="fa-IR" sz="2400" dirty="0" smtClean="0"/>
              <a:t> به نفع یک گزینه یا اقدامات خاص سیاستی استدلال و صحبت می کند. </a:t>
            </a:r>
          </a:p>
          <a:p>
            <a:r>
              <a:rPr lang="fa-IR" sz="2400" dirty="0" smtClean="0"/>
              <a:t>اگر یافته های پژوهش شما یک راهکار پیشنهاد می کند یک خلاصه حمایتی بنویسید و شواهدی برای حمایت از ان راهکار ارائه کنید. </a:t>
            </a:r>
          </a:p>
          <a:p>
            <a:r>
              <a:rPr lang="fa-IR" sz="2400" dirty="0" smtClean="0"/>
              <a:t>خلاصه سیاستی </a:t>
            </a:r>
            <a:r>
              <a:rPr lang="fa-IR" sz="2400" dirty="0" smtClean="0">
                <a:solidFill>
                  <a:srgbClr val="FFC000"/>
                </a:solidFill>
              </a:rPr>
              <a:t>هدفمند و عینی (خلاصه هدف) </a:t>
            </a:r>
            <a:r>
              <a:rPr lang="en-US" sz="2400" dirty="0" smtClean="0"/>
              <a:t>Objective brief</a:t>
            </a:r>
            <a:r>
              <a:rPr lang="fa-IR" sz="2400" dirty="0" smtClean="0"/>
              <a:t> اطلاعات متعادلی در زمینه گزینه های سیاستی مختلف و مزایا و معایب </a:t>
            </a:r>
            <a:r>
              <a:rPr lang="fa-IR" sz="2400" dirty="0"/>
              <a:t>آ</a:t>
            </a:r>
            <a:r>
              <a:rPr lang="fa-IR" sz="2400" dirty="0" smtClean="0"/>
              <a:t>نها را در اختیار سیاستگذار قرار می دهد تا افکار خود را شکل دهند و تصمیم خود را بگیرند. </a:t>
            </a:r>
          </a:p>
          <a:p>
            <a:endParaRPr lang="fa-IR" sz="2400" dirty="0" smtClean="0"/>
          </a:p>
          <a:p>
            <a:endParaRPr lang="fa-IR" sz="2400" dirty="0"/>
          </a:p>
          <a:p>
            <a:pPr marL="119062" indent="0" algn="ctr">
              <a:buNone/>
            </a:pPr>
            <a:r>
              <a:rPr lang="fa-IR" sz="2400" dirty="0" smtClean="0"/>
              <a:t>اگر یافته های پژوهش شما چند راهکار پیشنهاد می کند یک خلاصه هدفمند بنویسید و اطلاعاتی در مورد گزینه های مختلف ارائه دهید. </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42</a:t>
            </a:fld>
            <a:endParaRPr lang="en-US"/>
          </a:p>
        </p:txBody>
      </p:sp>
    </p:spTree>
    <p:extLst>
      <p:ext uri="{BB962C8B-B14F-4D97-AF65-F5344CB8AC3E}">
        <p14:creationId xmlns:p14="http://schemas.microsoft.com/office/powerpoint/2010/main" val="144981763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43</a:t>
            </a:fld>
            <a:endParaRPr lang="en-US"/>
          </a:p>
        </p:txBody>
      </p:sp>
      <p:pic>
        <p:nvPicPr>
          <p:cNvPr id="6" name="Picture 5"/>
          <p:cNvPicPr>
            <a:picLocks noChangeAspect="1"/>
          </p:cNvPicPr>
          <p:nvPr/>
        </p:nvPicPr>
        <p:blipFill>
          <a:blip r:embed="rId2"/>
          <a:stretch>
            <a:fillRect/>
          </a:stretch>
        </p:blipFill>
        <p:spPr>
          <a:xfrm>
            <a:off x="263382" y="1512829"/>
            <a:ext cx="8674243" cy="4676776"/>
          </a:xfrm>
          <a:prstGeom prst="rect">
            <a:avLst/>
          </a:prstGeom>
        </p:spPr>
      </p:pic>
      <p:sp>
        <p:nvSpPr>
          <p:cNvPr id="7" name="Rectangle 6"/>
          <p:cNvSpPr/>
          <p:nvPr/>
        </p:nvSpPr>
        <p:spPr>
          <a:xfrm>
            <a:off x="1141635" y="6382306"/>
            <a:ext cx="3226460" cy="307777"/>
          </a:xfrm>
          <a:prstGeom prst="rect">
            <a:avLst/>
          </a:prstGeom>
        </p:spPr>
        <p:txBody>
          <a:bodyPr wrap="none">
            <a:spAutoFit/>
          </a:bodyPr>
          <a:lstStyle/>
          <a:p>
            <a:r>
              <a:rPr lang="en-US" sz="1400" dirty="0"/>
              <a:t>Food Security Communications Toolkit</a:t>
            </a:r>
          </a:p>
        </p:txBody>
      </p:sp>
    </p:spTree>
    <p:extLst>
      <p:ext uri="{BB962C8B-B14F-4D97-AF65-F5344CB8AC3E}">
        <p14:creationId xmlns:p14="http://schemas.microsoft.com/office/powerpoint/2010/main" val="34878268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How to write a policy brief</a:t>
            </a:r>
            <a:endParaRPr lang="en-US" dirty="0"/>
          </a:p>
        </p:txBody>
      </p:sp>
      <p:sp>
        <p:nvSpPr>
          <p:cNvPr id="3" name="Content Placeholder 2"/>
          <p:cNvSpPr>
            <a:spLocks noGrp="1"/>
          </p:cNvSpPr>
          <p:nvPr>
            <p:ph idx="1"/>
          </p:nvPr>
        </p:nvSpPr>
        <p:spPr/>
        <p:txBody>
          <a:bodyPr/>
          <a:lstStyle/>
          <a:p>
            <a:pPr algn="l" rtl="0"/>
            <a:r>
              <a:rPr lang="en-US" dirty="0" smtClean="0">
                <a:solidFill>
                  <a:srgbClr val="00B0F0"/>
                </a:solidFill>
              </a:rPr>
              <a:t>Key elements </a:t>
            </a:r>
            <a:r>
              <a:rPr lang="en-US" dirty="0" smtClean="0"/>
              <a:t>of an effective policy brief are:</a:t>
            </a:r>
          </a:p>
          <a:p>
            <a:pPr lvl="1" algn="l" rtl="0"/>
            <a:r>
              <a:rPr lang="en-US" dirty="0" smtClean="0">
                <a:solidFill>
                  <a:srgbClr val="FF0000"/>
                </a:solidFill>
              </a:rPr>
              <a:t>Purpose</a:t>
            </a:r>
          </a:p>
          <a:p>
            <a:pPr lvl="1" algn="l" rtl="0"/>
            <a:r>
              <a:rPr lang="en-US" dirty="0" smtClean="0">
                <a:solidFill>
                  <a:srgbClr val="FF0000"/>
                </a:solidFill>
              </a:rPr>
              <a:t>Audience</a:t>
            </a:r>
          </a:p>
          <a:p>
            <a:pPr lvl="1" algn="l" rtl="0"/>
            <a:r>
              <a:rPr lang="en-US" dirty="0" smtClean="0">
                <a:solidFill>
                  <a:srgbClr val="FF0000"/>
                </a:solidFill>
              </a:rPr>
              <a:t>Content</a:t>
            </a:r>
          </a:p>
          <a:p>
            <a:pPr lvl="1" algn="l" rtl="0"/>
            <a:r>
              <a:rPr lang="en-US" dirty="0" smtClean="0">
                <a:solidFill>
                  <a:srgbClr val="FF0000"/>
                </a:solidFill>
              </a:rPr>
              <a:t>Structure</a:t>
            </a:r>
          </a:p>
          <a:p>
            <a:pPr lvl="1" algn="l" rtl="0"/>
            <a:r>
              <a:rPr lang="en-US" dirty="0" smtClean="0">
                <a:solidFill>
                  <a:srgbClr val="FF0000"/>
                </a:solidFill>
              </a:rPr>
              <a:t>Design</a:t>
            </a:r>
          </a:p>
          <a:p>
            <a:pPr lvl="1" algn="l" rtl="0"/>
            <a:r>
              <a:rPr lang="en-US" dirty="0" smtClean="0">
                <a:solidFill>
                  <a:srgbClr val="FF0000"/>
                </a:solidFill>
              </a:rPr>
              <a:t>Dissemination </a:t>
            </a:r>
            <a:endParaRPr lang="en-US"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44</a:t>
            </a:fld>
            <a:endParaRPr lang="en-US"/>
          </a:p>
        </p:txBody>
      </p:sp>
    </p:spTree>
    <p:extLst>
      <p:ext uri="{BB962C8B-B14F-4D97-AF65-F5344CB8AC3E}">
        <p14:creationId xmlns:p14="http://schemas.microsoft.com/office/powerpoint/2010/main" val="41767196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هدف </a:t>
            </a:r>
            <a:r>
              <a:rPr lang="en-US" dirty="0" smtClean="0"/>
              <a:t>Purpose </a:t>
            </a:r>
            <a:endParaRPr lang="en-US" dirty="0"/>
          </a:p>
        </p:txBody>
      </p:sp>
      <p:sp>
        <p:nvSpPr>
          <p:cNvPr id="3" name="Content Placeholder 2"/>
          <p:cNvSpPr>
            <a:spLocks noGrp="1"/>
          </p:cNvSpPr>
          <p:nvPr>
            <p:ph idx="1"/>
          </p:nvPr>
        </p:nvSpPr>
        <p:spPr/>
        <p:txBody>
          <a:bodyPr/>
          <a:lstStyle/>
          <a:p>
            <a:pPr algn="just"/>
            <a:r>
              <a:rPr lang="fa-IR" sz="2400" dirty="0">
                <a:latin typeface="Times New Roman" panose="02020603050405020304" pitchFamily="18" charset="0"/>
              </a:rPr>
              <a:t>یک </a:t>
            </a:r>
            <a:r>
              <a:rPr lang="fa-IR" sz="2400" dirty="0" smtClean="0">
                <a:latin typeface="Times New Roman" panose="02020603050405020304" pitchFamily="18" charset="0"/>
              </a:rPr>
              <a:t>خلاصه سیاستی باید</a:t>
            </a:r>
            <a:r>
              <a:rPr lang="fa-IR" sz="2400" dirty="0">
                <a:latin typeface="Times New Roman" panose="02020603050405020304" pitchFamily="18" charset="0"/>
              </a:rPr>
              <a:t>:</a:t>
            </a:r>
          </a:p>
          <a:p>
            <a:pPr algn="just"/>
            <a:endParaRPr lang="fa-IR" sz="2400" dirty="0">
              <a:latin typeface="Times New Roman" panose="02020603050405020304" pitchFamily="18" charset="0"/>
            </a:endParaRPr>
          </a:p>
          <a:p>
            <a:pPr algn="just"/>
            <a:r>
              <a:rPr lang="fa-IR" sz="2400" dirty="0">
                <a:latin typeface="Times New Roman" panose="02020603050405020304" pitchFamily="18" charset="0"/>
              </a:rPr>
              <a:t>خوانندگان را در مورد یک موضوع یا مسئله خاص </a:t>
            </a:r>
            <a:r>
              <a:rPr lang="fa-IR" sz="2400" dirty="0">
                <a:solidFill>
                  <a:srgbClr val="00B0F0"/>
                </a:solidFill>
                <a:latin typeface="Times New Roman" panose="02020603050405020304" pitchFamily="18" charset="0"/>
              </a:rPr>
              <a:t>آگاه</a:t>
            </a:r>
            <a:r>
              <a:rPr lang="fa-IR" sz="2400" dirty="0">
                <a:latin typeface="Times New Roman" panose="02020603050405020304" pitchFamily="18" charset="0"/>
              </a:rPr>
              <a:t> کند، </a:t>
            </a:r>
            <a:r>
              <a:rPr lang="fa-IR" sz="2400" dirty="0">
                <a:solidFill>
                  <a:srgbClr val="00B050"/>
                </a:solidFill>
                <a:latin typeface="Times New Roman" panose="02020603050405020304" pitchFamily="18" charset="0"/>
              </a:rPr>
              <a:t>گزینه‌های</a:t>
            </a:r>
            <a:r>
              <a:rPr lang="fa-IR" sz="2400" dirty="0">
                <a:latin typeface="Times New Roman" panose="02020603050405020304" pitchFamily="18" charset="0"/>
              </a:rPr>
              <a:t> سیاست ممکن را پیشنهاد دهد و </a:t>
            </a:r>
            <a:r>
              <a:rPr lang="fa-IR" sz="2400" dirty="0">
                <a:solidFill>
                  <a:srgbClr val="FF0000"/>
                </a:solidFill>
                <a:latin typeface="Times New Roman" panose="02020603050405020304" pitchFamily="18" charset="0"/>
              </a:rPr>
              <a:t>توصیه‌هایی</a:t>
            </a:r>
            <a:r>
              <a:rPr lang="fa-IR" sz="2400" dirty="0">
                <a:latin typeface="Times New Roman" panose="02020603050405020304" pitchFamily="18" charset="0"/>
              </a:rPr>
              <a:t> ارائه دهد.</a:t>
            </a:r>
          </a:p>
          <a:p>
            <a:pPr algn="just"/>
            <a:endParaRPr lang="fa-IR" sz="2400" dirty="0">
              <a:latin typeface="Times New Roman" panose="02020603050405020304" pitchFamily="18" charset="0"/>
            </a:endParaRPr>
          </a:p>
          <a:p>
            <a:pPr algn="just"/>
            <a:r>
              <a:rPr lang="fa-IR" sz="2400" dirty="0">
                <a:latin typeface="Times New Roman" panose="02020603050405020304" pitchFamily="18" charset="0"/>
              </a:rPr>
              <a:t>هدف را به‌طور واضح در ابتدا بیان کند و تحلیلی متمرکز و استدلالی ارائه دهد.</a:t>
            </a:r>
          </a:p>
          <a:p>
            <a:pPr algn="just"/>
            <a:endParaRPr lang="fa-IR" sz="2400" dirty="0">
              <a:latin typeface="Times New Roman" panose="02020603050405020304" pitchFamily="18" charset="0"/>
            </a:endParaRPr>
          </a:p>
          <a:p>
            <a:pPr algn="just"/>
            <a:r>
              <a:rPr lang="fa-IR" sz="2400" dirty="0">
                <a:latin typeface="Times New Roman" panose="02020603050405020304" pitchFamily="18" charset="0"/>
              </a:rPr>
              <a:t>به </a:t>
            </a:r>
            <a:r>
              <a:rPr lang="fa-IR" sz="2400" dirty="0">
                <a:solidFill>
                  <a:srgbClr val="00B050"/>
                </a:solidFill>
                <a:latin typeface="Times New Roman" panose="02020603050405020304" pitchFamily="18" charset="0"/>
              </a:rPr>
              <a:t>جزئیات ضروری </a:t>
            </a:r>
            <a:r>
              <a:rPr lang="fa-IR" sz="2400" dirty="0">
                <a:latin typeface="Times New Roman" panose="02020603050405020304" pitchFamily="18" charset="0"/>
              </a:rPr>
              <a:t>که از پیام یا توصیه اصلی شما حمایت می‌کند، پایبند باشد.</a:t>
            </a:r>
          </a:p>
          <a:p>
            <a:pPr algn="just"/>
            <a:endParaRPr lang="fa-IR" sz="2400" dirty="0">
              <a:latin typeface="Times New Roman" panose="02020603050405020304" pitchFamily="18" charset="0"/>
            </a:endParaRPr>
          </a:p>
          <a:p>
            <a:pPr algn="just"/>
            <a:r>
              <a:rPr lang="fa-IR" sz="2400" dirty="0">
                <a:solidFill>
                  <a:srgbClr val="0070C0"/>
                </a:solidFill>
                <a:latin typeface="Times New Roman" panose="02020603050405020304" pitchFamily="18" charset="0"/>
              </a:rPr>
              <a:t>فوریت مسئله </a:t>
            </a:r>
            <a:r>
              <a:rPr lang="fa-IR" sz="2400" dirty="0">
                <a:latin typeface="Times New Roman" panose="02020603050405020304" pitchFamily="18" charset="0"/>
              </a:rPr>
              <a:t>و </a:t>
            </a:r>
            <a:r>
              <a:rPr lang="fa-IR" sz="2400" dirty="0">
                <a:solidFill>
                  <a:schemeClr val="tx2">
                    <a:lumMod val="60000"/>
                    <a:lumOff val="40000"/>
                  </a:schemeClr>
                </a:solidFill>
                <a:latin typeface="Times New Roman" panose="02020603050405020304" pitchFamily="18" charset="0"/>
              </a:rPr>
              <a:t>مزایا</a:t>
            </a:r>
            <a:r>
              <a:rPr lang="fa-IR" sz="2400" dirty="0">
                <a:latin typeface="Times New Roman" panose="02020603050405020304" pitchFamily="18" charset="0"/>
              </a:rPr>
              <a:t> و </a:t>
            </a:r>
            <a:r>
              <a:rPr lang="fa-IR" sz="2400" dirty="0">
                <a:solidFill>
                  <a:srgbClr val="FF0000"/>
                </a:solidFill>
                <a:latin typeface="Times New Roman" panose="02020603050405020304" pitchFamily="18" charset="0"/>
              </a:rPr>
              <a:t>فواید</a:t>
            </a:r>
            <a:r>
              <a:rPr lang="fa-IR" sz="2400" dirty="0">
                <a:latin typeface="Times New Roman" panose="02020603050405020304" pitchFamily="18" charset="0"/>
              </a:rPr>
              <a:t> پیروی از توصیه‌های سیاستی شما را منتقل کند.</a:t>
            </a:r>
            <a:endParaRPr lang="en-US" sz="2400"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45</a:t>
            </a:fld>
            <a:endParaRPr lang="en-US"/>
          </a:p>
        </p:txBody>
      </p:sp>
    </p:spTree>
    <p:extLst>
      <p:ext uri="{BB962C8B-B14F-4D97-AF65-F5344CB8AC3E}">
        <p14:creationId xmlns:p14="http://schemas.microsoft.com/office/powerpoint/2010/main" val="415038254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مخاطبین</a:t>
            </a:r>
            <a:endParaRPr lang="en-US" dirty="0"/>
          </a:p>
        </p:txBody>
      </p:sp>
      <p:sp>
        <p:nvSpPr>
          <p:cNvPr id="3" name="Content Placeholder 2"/>
          <p:cNvSpPr>
            <a:spLocks noGrp="1"/>
          </p:cNvSpPr>
          <p:nvPr>
            <p:ph idx="1"/>
          </p:nvPr>
        </p:nvSpPr>
        <p:spPr/>
        <p:txBody>
          <a:bodyPr/>
          <a:lstStyle/>
          <a:p>
            <a:pPr algn="just"/>
            <a:r>
              <a:rPr lang="fa-IR" sz="2800" dirty="0">
                <a:latin typeface="Times New Roman" panose="02020603050405020304" pitchFamily="18" charset="0"/>
              </a:rPr>
              <a:t>مخاطب اصلی </a:t>
            </a:r>
            <a:r>
              <a:rPr lang="fa-IR" sz="2800" dirty="0" smtClean="0">
                <a:latin typeface="Times New Roman" panose="02020603050405020304" pitchFamily="18" charset="0"/>
              </a:rPr>
              <a:t>خلاصه سیاستی معمولاً </a:t>
            </a:r>
            <a:r>
              <a:rPr lang="fa-IR" sz="2800" dirty="0" smtClean="0">
                <a:solidFill>
                  <a:srgbClr val="00B0F0"/>
                </a:solidFill>
                <a:latin typeface="Times New Roman" panose="02020603050405020304" pitchFamily="18" charset="0"/>
              </a:rPr>
              <a:t>سیاستگذاران </a:t>
            </a:r>
            <a:r>
              <a:rPr lang="fa-IR" sz="2800" dirty="0">
                <a:solidFill>
                  <a:srgbClr val="00B0F0"/>
                </a:solidFill>
                <a:latin typeface="Times New Roman" panose="02020603050405020304" pitchFamily="18" charset="0"/>
              </a:rPr>
              <a:t>در دولت‌ها </a:t>
            </a:r>
            <a:r>
              <a:rPr lang="fa-IR" sz="2800" dirty="0">
                <a:latin typeface="Times New Roman" panose="02020603050405020304" pitchFamily="18" charset="0"/>
              </a:rPr>
              <a:t>هستند، اما می‌توانند شامل تصمیم‌گیرندگان در دیگر نوع سازمان‌ها نیز باشند.</a:t>
            </a:r>
          </a:p>
          <a:p>
            <a:pPr algn="just"/>
            <a:r>
              <a:rPr lang="fa-IR" sz="2800" dirty="0">
                <a:latin typeface="Times New Roman" panose="02020603050405020304" pitchFamily="18" charset="0"/>
              </a:rPr>
              <a:t>با </a:t>
            </a:r>
            <a:r>
              <a:rPr lang="fa-IR" sz="2800" dirty="0">
                <a:solidFill>
                  <a:srgbClr val="FFC000"/>
                </a:solidFill>
                <a:latin typeface="Times New Roman" panose="02020603050405020304" pitchFamily="18" charset="0"/>
              </a:rPr>
              <a:t>شناسایی مخاطب </a:t>
            </a:r>
            <a:r>
              <a:rPr lang="fa-IR" sz="2800" dirty="0">
                <a:latin typeface="Times New Roman" panose="02020603050405020304" pitchFamily="18" charset="0"/>
              </a:rPr>
              <a:t>هدف خود شروع کنید و تا حد امکان خاص باشید.</a:t>
            </a:r>
          </a:p>
          <a:p>
            <a:pPr algn="just"/>
            <a:r>
              <a:rPr lang="fa-IR" sz="2800" dirty="0">
                <a:latin typeface="Times New Roman" panose="02020603050405020304" pitchFamily="18" charset="0"/>
              </a:rPr>
              <a:t>هر چه بیشتر درباره مخاطب هدف خود بدانید، می‌توانید اطلاعات و استراتژی انتشار خود را به آن مخاطب بهتر تطبیق دهید.</a:t>
            </a:r>
          </a:p>
          <a:p>
            <a:pPr algn="just"/>
            <a:r>
              <a:rPr lang="fa-IR" sz="2800" dirty="0">
                <a:latin typeface="Times New Roman" panose="02020603050405020304" pitchFamily="18" charset="0"/>
              </a:rPr>
              <a:t>به یاد داشته باشید که </a:t>
            </a:r>
            <a:r>
              <a:rPr lang="fa-IR" sz="2800" dirty="0" smtClean="0">
                <a:latin typeface="Times New Roman" panose="02020603050405020304" pitchFamily="18" charset="0"/>
              </a:rPr>
              <a:t>سیاستگذاران </a:t>
            </a:r>
            <a:r>
              <a:rPr lang="fa-IR" sz="2800" dirty="0">
                <a:latin typeface="Times New Roman" panose="02020603050405020304" pitchFamily="18" charset="0"/>
              </a:rPr>
              <a:t>لزوماً متخصص </a:t>
            </a:r>
            <a:r>
              <a:rPr lang="fa-IR" sz="2800" dirty="0" smtClean="0">
                <a:latin typeface="Times New Roman" panose="02020603050405020304" pitchFamily="18" charset="0"/>
              </a:rPr>
              <a:t>نیستند.</a:t>
            </a:r>
            <a:endParaRPr lang="en-US" sz="2800"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46</a:t>
            </a:fld>
            <a:endParaRPr lang="en-US"/>
          </a:p>
        </p:txBody>
      </p:sp>
    </p:spTree>
    <p:extLst>
      <p:ext uri="{BB962C8B-B14F-4D97-AF65-F5344CB8AC3E}">
        <p14:creationId xmlns:p14="http://schemas.microsoft.com/office/powerpoint/2010/main" val="42211227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محتوا</a:t>
            </a:r>
            <a:endParaRPr lang="en-US" dirty="0"/>
          </a:p>
        </p:txBody>
      </p:sp>
      <p:sp>
        <p:nvSpPr>
          <p:cNvPr id="3" name="Content Placeholder 2"/>
          <p:cNvSpPr>
            <a:spLocks noGrp="1"/>
          </p:cNvSpPr>
          <p:nvPr>
            <p:ph idx="1"/>
          </p:nvPr>
        </p:nvSpPr>
        <p:spPr/>
        <p:txBody>
          <a:bodyPr/>
          <a:lstStyle/>
          <a:p>
            <a:pPr algn="just"/>
            <a:r>
              <a:rPr lang="fa-IR" sz="2400" dirty="0">
                <a:latin typeface="Times New Roman" panose="02020603050405020304" pitchFamily="18" charset="0"/>
              </a:rPr>
              <a:t>یادداشت‌های سیاست مؤثر باید </a:t>
            </a:r>
            <a:r>
              <a:rPr lang="fa-IR" sz="2400" dirty="0">
                <a:solidFill>
                  <a:srgbClr val="FFC000"/>
                </a:solidFill>
                <a:latin typeface="Times New Roman" panose="02020603050405020304" pitchFamily="18" charset="0"/>
              </a:rPr>
              <a:t>واضح</a:t>
            </a:r>
            <a:r>
              <a:rPr lang="fa-IR" sz="2400" dirty="0">
                <a:latin typeface="Times New Roman" panose="02020603050405020304" pitchFamily="18" charset="0"/>
              </a:rPr>
              <a:t>، </a:t>
            </a:r>
            <a:r>
              <a:rPr lang="fa-IR" sz="2400" dirty="0">
                <a:solidFill>
                  <a:srgbClr val="00B0F0"/>
                </a:solidFill>
                <a:latin typeface="Times New Roman" panose="02020603050405020304" pitchFamily="18" charset="0"/>
              </a:rPr>
              <a:t>مختصر</a:t>
            </a:r>
            <a:r>
              <a:rPr lang="fa-IR" sz="2400" dirty="0">
                <a:latin typeface="Times New Roman" panose="02020603050405020304" pitchFamily="18" charset="0"/>
              </a:rPr>
              <a:t> و </a:t>
            </a:r>
            <a:r>
              <a:rPr lang="fa-IR" sz="2400" dirty="0">
                <a:solidFill>
                  <a:schemeClr val="accent5">
                    <a:lumMod val="75000"/>
                  </a:schemeClr>
                </a:solidFill>
                <a:latin typeface="Times New Roman" panose="02020603050405020304" pitchFamily="18" charset="0"/>
              </a:rPr>
              <a:t>متمرکز</a:t>
            </a:r>
            <a:r>
              <a:rPr lang="fa-IR" sz="2400" dirty="0">
                <a:latin typeface="Times New Roman" panose="02020603050405020304" pitchFamily="18" charset="0"/>
              </a:rPr>
              <a:t> بر یک موضوع یا مسئله سیاستی باشند.</a:t>
            </a:r>
          </a:p>
          <a:p>
            <a:pPr algn="just"/>
            <a:r>
              <a:rPr lang="fa-IR" sz="2400" dirty="0">
                <a:latin typeface="Times New Roman" panose="02020603050405020304" pitchFamily="18" charset="0"/>
              </a:rPr>
              <a:t>معمولاً طول آن‌ها </a:t>
            </a:r>
            <a:r>
              <a:rPr lang="fa-IR" sz="2400" dirty="0">
                <a:solidFill>
                  <a:srgbClr val="C00000"/>
                </a:solidFill>
                <a:latin typeface="Times New Roman" panose="02020603050405020304" pitchFamily="18" charset="0"/>
              </a:rPr>
              <a:t>۲ تا ۳ صفحه </a:t>
            </a:r>
            <a:r>
              <a:rPr lang="fa-IR" sz="2400" dirty="0">
                <a:latin typeface="Times New Roman" panose="02020603050405020304" pitchFamily="18" charset="0"/>
              </a:rPr>
              <a:t>است و حداکثر ۵ صفحه می‌باشد.</a:t>
            </a:r>
          </a:p>
          <a:p>
            <a:pPr algn="just"/>
            <a:r>
              <a:rPr lang="fa-IR" sz="2400" dirty="0">
                <a:latin typeface="Times New Roman" panose="02020603050405020304" pitchFamily="18" charset="0"/>
              </a:rPr>
              <a:t>با </a:t>
            </a:r>
            <a:r>
              <a:rPr lang="fa-IR" sz="2400" dirty="0">
                <a:solidFill>
                  <a:srgbClr val="002060"/>
                </a:solidFill>
                <a:latin typeface="Times New Roman" panose="02020603050405020304" pitchFamily="18" charset="0"/>
              </a:rPr>
              <a:t>زبان ساده </a:t>
            </a:r>
            <a:r>
              <a:rPr lang="fa-IR" sz="2400" dirty="0">
                <a:latin typeface="Times New Roman" panose="02020603050405020304" pitchFamily="18" charset="0"/>
              </a:rPr>
              <a:t>بنویسید، از کلمات کمتر استفاده کنید، جملات کوتاه داشته باشید و از </a:t>
            </a:r>
            <a:r>
              <a:rPr lang="fa-IR" sz="2400" dirty="0">
                <a:solidFill>
                  <a:srgbClr val="92D050"/>
                </a:solidFill>
                <a:latin typeface="Times New Roman" panose="02020603050405020304" pitchFamily="18" charset="0"/>
              </a:rPr>
              <a:t>اصطلاحات تخصصی پرهیز </a:t>
            </a:r>
            <a:r>
              <a:rPr lang="fa-IR" sz="2400" dirty="0">
                <a:latin typeface="Times New Roman" panose="02020603050405020304" pitchFamily="18" charset="0"/>
              </a:rPr>
              <a:t>کنید.</a:t>
            </a:r>
          </a:p>
          <a:p>
            <a:pPr algn="just"/>
            <a:r>
              <a:rPr lang="fa-IR" sz="2400" dirty="0">
                <a:latin typeface="Times New Roman" panose="02020603050405020304" pitchFamily="18" charset="0"/>
              </a:rPr>
              <a:t>در مورد اهداف خود شفاف باشید و فقط اطلاعات مرتبط را شامل کنید.</a:t>
            </a:r>
          </a:p>
          <a:p>
            <a:pPr algn="just"/>
            <a:r>
              <a:rPr lang="fa-IR" sz="2400" dirty="0">
                <a:latin typeface="Times New Roman" panose="02020603050405020304" pitchFamily="18" charset="0"/>
              </a:rPr>
              <a:t>از اختصاص فضا به روش‌شناسی تحقیق یا مرور ادبیات </a:t>
            </a:r>
            <a:r>
              <a:rPr lang="fa-IR" sz="2400" dirty="0">
                <a:solidFill>
                  <a:srgbClr val="FF0000"/>
                </a:solidFill>
                <a:latin typeface="Times New Roman" panose="02020603050405020304" pitchFamily="18" charset="0"/>
              </a:rPr>
              <a:t>خودداری</a:t>
            </a:r>
            <a:r>
              <a:rPr lang="fa-IR" sz="2400" dirty="0">
                <a:latin typeface="Times New Roman" panose="02020603050405020304" pitchFamily="18" charset="0"/>
              </a:rPr>
              <a:t> کنید.</a:t>
            </a:r>
          </a:p>
          <a:p>
            <a:pPr algn="just"/>
            <a:r>
              <a:rPr lang="fa-IR" sz="2400" dirty="0">
                <a:latin typeface="Times New Roman" panose="02020603050405020304" pitchFamily="18" charset="0"/>
              </a:rPr>
              <a:t>آمار، مثال‌ها و </a:t>
            </a:r>
            <a:r>
              <a:rPr lang="fa-IR" sz="2400" dirty="0">
                <a:solidFill>
                  <a:srgbClr val="FF0000"/>
                </a:solidFill>
                <a:latin typeface="Times New Roman" panose="02020603050405020304" pitchFamily="18" charset="0"/>
              </a:rPr>
              <a:t>مطالعات موردی </a:t>
            </a:r>
            <a:r>
              <a:rPr lang="fa-IR" sz="2400" dirty="0">
                <a:latin typeface="Times New Roman" panose="02020603050405020304" pitchFamily="18" charset="0"/>
              </a:rPr>
              <a:t>جذاب را برجسته کنید.</a:t>
            </a:r>
          </a:p>
          <a:p>
            <a:pPr algn="just"/>
            <a:r>
              <a:rPr lang="fa-IR" sz="2400" dirty="0">
                <a:latin typeface="Times New Roman" panose="02020603050405020304" pitchFamily="18" charset="0"/>
              </a:rPr>
              <a:t>همیشه تاریخ کار خود را درج کنید و </a:t>
            </a:r>
            <a:r>
              <a:rPr lang="fa-IR" sz="2400" dirty="0">
                <a:solidFill>
                  <a:srgbClr val="00B0F0"/>
                </a:solidFill>
                <a:latin typeface="Times New Roman" panose="02020603050405020304" pitchFamily="18" charset="0"/>
              </a:rPr>
              <a:t>اطلاعات تماس </a:t>
            </a:r>
            <a:r>
              <a:rPr lang="fa-IR" sz="2400" dirty="0">
                <a:latin typeface="Times New Roman" panose="02020603050405020304" pitchFamily="18" charset="0"/>
              </a:rPr>
              <a:t>را نیز شامل نمایید.</a:t>
            </a:r>
            <a:endParaRPr lang="en-US" sz="2400"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47</a:t>
            </a:fld>
            <a:endParaRPr lang="en-US"/>
          </a:p>
        </p:txBody>
      </p:sp>
    </p:spTree>
    <p:extLst>
      <p:ext uri="{BB962C8B-B14F-4D97-AF65-F5344CB8AC3E}">
        <p14:creationId xmlns:p14="http://schemas.microsoft.com/office/powerpoint/2010/main" val="9877464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ساختار </a:t>
            </a:r>
            <a:r>
              <a:rPr lang="en-US" dirty="0" smtClean="0"/>
              <a:t>Structure</a:t>
            </a:r>
            <a:r>
              <a:rPr lang="fa-IR" dirty="0" smtClean="0"/>
              <a:t> </a:t>
            </a:r>
            <a:endParaRPr lang="en-US" dirty="0"/>
          </a:p>
        </p:txBody>
      </p:sp>
      <p:sp>
        <p:nvSpPr>
          <p:cNvPr id="3" name="Content Placeholder 2"/>
          <p:cNvSpPr>
            <a:spLocks noGrp="1"/>
          </p:cNvSpPr>
          <p:nvPr>
            <p:ph idx="1"/>
          </p:nvPr>
        </p:nvSpPr>
        <p:spPr/>
        <p:txBody>
          <a:bodyPr/>
          <a:lstStyle/>
          <a:p>
            <a:pPr algn="just"/>
            <a:r>
              <a:rPr lang="fa-IR" sz="2400" dirty="0">
                <a:latin typeface="Times New Roman" panose="02020603050405020304" pitchFamily="18" charset="0"/>
              </a:rPr>
              <a:t>ساختار باید خواننده را از </a:t>
            </a:r>
            <a:r>
              <a:rPr lang="fa-IR" sz="2400" dirty="0">
                <a:solidFill>
                  <a:srgbClr val="00B0F0"/>
                </a:solidFill>
                <a:latin typeface="Times New Roman" panose="02020603050405020304" pitchFamily="18" charset="0"/>
              </a:rPr>
              <a:t>مشکل به سمت راه‌حل </a:t>
            </a:r>
            <a:r>
              <a:rPr lang="fa-IR" sz="2400" dirty="0">
                <a:latin typeface="Times New Roman" panose="02020603050405020304" pitchFamily="18" charset="0"/>
              </a:rPr>
              <a:t>هدایت کند.</a:t>
            </a:r>
          </a:p>
          <a:p>
            <a:pPr algn="just"/>
            <a:r>
              <a:rPr lang="fa-IR" sz="2400" dirty="0">
                <a:latin typeface="Times New Roman" panose="02020603050405020304" pitchFamily="18" charset="0"/>
              </a:rPr>
              <a:t>از یک ساختار منطقی استفاده کنید تا به خوانندگان در درک مسئله کمک کنید.</a:t>
            </a:r>
          </a:p>
          <a:p>
            <a:pPr algn="just"/>
            <a:r>
              <a:rPr lang="fa-IR" sz="2400" dirty="0">
                <a:latin typeface="Times New Roman" panose="02020603050405020304" pitchFamily="18" charset="0"/>
              </a:rPr>
              <a:t>نکات کلیدی را در ابتدای متن خلاصه کنید و از عناوین توصیفی استفاده نمایید.</a:t>
            </a:r>
          </a:p>
          <a:p>
            <a:pPr algn="just"/>
            <a:r>
              <a:rPr lang="fa-IR" sz="2400" dirty="0">
                <a:latin typeface="Times New Roman" panose="02020603050405020304" pitchFamily="18" charset="0"/>
              </a:rPr>
              <a:t>بخش‌های رایج یک یادداشت سیاست شامل موارد زیر است</a:t>
            </a:r>
            <a:r>
              <a:rPr lang="fa-IR" sz="2400" dirty="0" smtClean="0">
                <a:latin typeface="Times New Roman" panose="02020603050405020304" pitchFamily="18" charset="0"/>
              </a:rPr>
              <a:t>:</a:t>
            </a:r>
            <a:endParaRPr lang="en-US" sz="2400" dirty="0" smtClean="0">
              <a:latin typeface="Times New Roman" panose="02020603050405020304" pitchFamily="18" charset="0"/>
            </a:endParaRPr>
          </a:p>
          <a:p>
            <a:pPr algn="just"/>
            <a:endParaRPr lang="fa-IR" sz="2400" dirty="0">
              <a:latin typeface="Times New Roman" panose="02020603050405020304" pitchFamily="18" charset="0"/>
            </a:endParaRPr>
          </a:p>
          <a:p>
            <a:pPr lvl="1" algn="just"/>
            <a:r>
              <a:rPr lang="fa-IR" sz="2400" dirty="0" smtClean="0">
                <a:solidFill>
                  <a:srgbClr val="C00000"/>
                </a:solidFill>
                <a:latin typeface="Times New Roman" panose="02020603050405020304" pitchFamily="18" charset="0"/>
              </a:rPr>
              <a:t>عنوان</a:t>
            </a:r>
            <a:endParaRPr lang="fa-IR" sz="2400" dirty="0">
              <a:solidFill>
                <a:srgbClr val="C00000"/>
              </a:solidFill>
              <a:latin typeface="Times New Roman" panose="02020603050405020304" pitchFamily="18" charset="0"/>
            </a:endParaRPr>
          </a:p>
          <a:p>
            <a:pPr lvl="1" algn="just"/>
            <a:r>
              <a:rPr lang="fa-IR" sz="2400" dirty="0">
                <a:solidFill>
                  <a:srgbClr val="C00000"/>
                </a:solidFill>
                <a:latin typeface="Times New Roman" panose="02020603050405020304" pitchFamily="18" charset="0"/>
              </a:rPr>
              <a:t>خلاصه </a:t>
            </a:r>
            <a:r>
              <a:rPr lang="fa-IR" sz="2400" dirty="0" smtClean="0">
                <a:solidFill>
                  <a:srgbClr val="C00000"/>
                </a:solidFill>
                <a:latin typeface="Times New Roman" panose="02020603050405020304" pitchFamily="18" charset="0"/>
              </a:rPr>
              <a:t>اجرایی</a:t>
            </a:r>
            <a:endParaRPr lang="fa-IR" sz="2400" dirty="0">
              <a:solidFill>
                <a:srgbClr val="C00000"/>
              </a:solidFill>
              <a:latin typeface="Times New Roman" panose="02020603050405020304" pitchFamily="18" charset="0"/>
            </a:endParaRPr>
          </a:p>
          <a:p>
            <a:pPr lvl="1" algn="just"/>
            <a:r>
              <a:rPr lang="fa-IR" sz="2400" dirty="0">
                <a:solidFill>
                  <a:srgbClr val="C00000"/>
                </a:solidFill>
                <a:latin typeface="Times New Roman" panose="02020603050405020304" pitchFamily="18" charset="0"/>
              </a:rPr>
              <a:t>بیان </a:t>
            </a:r>
            <a:r>
              <a:rPr lang="fa-IR" sz="2400" dirty="0" smtClean="0">
                <a:solidFill>
                  <a:srgbClr val="C00000"/>
                </a:solidFill>
                <a:latin typeface="Times New Roman" panose="02020603050405020304" pitchFamily="18" charset="0"/>
              </a:rPr>
              <a:t>مشکل</a:t>
            </a:r>
            <a:endParaRPr lang="fa-IR" sz="2400" dirty="0">
              <a:solidFill>
                <a:srgbClr val="C00000"/>
              </a:solidFill>
              <a:latin typeface="Times New Roman" panose="02020603050405020304" pitchFamily="18" charset="0"/>
            </a:endParaRPr>
          </a:p>
          <a:p>
            <a:pPr lvl="1" algn="just"/>
            <a:r>
              <a:rPr lang="fa-IR" sz="2400" dirty="0" smtClean="0">
                <a:solidFill>
                  <a:srgbClr val="C00000"/>
                </a:solidFill>
                <a:latin typeface="Times New Roman" panose="02020603050405020304" pitchFamily="18" charset="0"/>
              </a:rPr>
              <a:t>تحلیل/یافته‌ها</a:t>
            </a:r>
            <a:endParaRPr lang="fa-IR" sz="2400" dirty="0">
              <a:solidFill>
                <a:srgbClr val="C00000"/>
              </a:solidFill>
              <a:latin typeface="Times New Roman" panose="02020603050405020304" pitchFamily="18" charset="0"/>
            </a:endParaRPr>
          </a:p>
          <a:p>
            <a:pPr lvl="1" algn="just"/>
            <a:r>
              <a:rPr lang="fa-IR" sz="2400" dirty="0">
                <a:solidFill>
                  <a:srgbClr val="C00000"/>
                </a:solidFill>
                <a:latin typeface="Times New Roman" panose="02020603050405020304" pitchFamily="18" charset="0"/>
              </a:rPr>
              <a:t>توصیه‌ها</a:t>
            </a:r>
            <a:endParaRPr lang="en-US" sz="2400" dirty="0">
              <a:solidFill>
                <a:srgbClr val="C00000"/>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48</a:t>
            </a:fld>
            <a:endParaRPr lang="en-US"/>
          </a:p>
        </p:txBody>
      </p:sp>
    </p:spTree>
    <p:extLst>
      <p:ext uri="{BB962C8B-B14F-4D97-AF65-F5344CB8AC3E}">
        <p14:creationId xmlns:p14="http://schemas.microsoft.com/office/powerpoint/2010/main" val="35700574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طراحی </a:t>
            </a:r>
            <a:r>
              <a:rPr lang="en-US" dirty="0"/>
              <a:t>Design</a:t>
            </a:r>
          </a:p>
        </p:txBody>
      </p:sp>
      <p:sp>
        <p:nvSpPr>
          <p:cNvPr id="3" name="Content Placeholder 2"/>
          <p:cNvSpPr>
            <a:spLocks noGrp="1"/>
          </p:cNvSpPr>
          <p:nvPr>
            <p:ph idx="1"/>
          </p:nvPr>
        </p:nvSpPr>
        <p:spPr/>
        <p:txBody>
          <a:bodyPr/>
          <a:lstStyle/>
          <a:p>
            <a:pPr algn="just"/>
            <a:r>
              <a:rPr lang="fa-IR" sz="2800" dirty="0"/>
              <a:t>یک یادداشت سیاست باید </a:t>
            </a:r>
            <a:r>
              <a:rPr lang="fa-IR" sz="2800" dirty="0">
                <a:solidFill>
                  <a:srgbClr val="00B0F0"/>
                </a:solidFill>
              </a:rPr>
              <a:t>جالب</a:t>
            </a:r>
            <a:r>
              <a:rPr lang="fa-IR" sz="2800" dirty="0"/>
              <a:t> و </a:t>
            </a:r>
            <a:r>
              <a:rPr lang="fa-IR" sz="2800" dirty="0">
                <a:solidFill>
                  <a:srgbClr val="0070C0"/>
                </a:solidFill>
              </a:rPr>
              <a:t>جذاب</a:t>
            </a:r>
            <a:r>
              <a:rPr lang="fa-IR" sz="2800" dirty="0"/>
              <a:t> برای خواندن باشد.</a:t>
            </a:r>
          </a:p>
          <a:p>
            <a:pPr algn="just"/>
            <a:r>
              <a:rPr lang="fa-IR" sz="2800" dirty="0"/>
              <a:t>از نوارهای کناری </a:t>
            </a:r>
            <a:r>
              <a:rPr lang="en-US" sz="2800" dirty="0"/>
              <a:t> </a:t>
            </a:r>
            <a:r>
              <a:rPr lang="en-US" sz="2800" dirty="0">
                <a:solidFill>
                  <a:srgbClr val="FFC000"/>
                </a:solidFill>
              </a:rPr>
              <a:t>sidebars</a:t>
            </a:r>
            <a:r>
              <a:rPr lang="fa-IR" sz="2800" dirty="0" smtClean="0"/>
              <a:t>و</a:t>
            </a:r>
            <a:r>
              <a:rPr lang="en-US" sz="2800" dirty="0" smtClean="0">
                <a:solidFill>
                  <a:srgbClr val="C00000"/>
                </a:solidFill>
              </a:rPr>
              <a:t>bulleted </a:t>
            </a:r>
            <a:r>
              <a:rPr lang="en-US" sz="2800" dirty="0">
                <a:solidFill>
                  <a:srgbClr val="C00000"/>
                </a:solidFill>
              </a:rPr>
              <a:t>lists </a:t>
            </a:r>
            <a:r>
              <a:rPr lang="fa-IR" sz="2800" dirty="0">
                <a:solidFill>
                  <a:srgbClr val="C00000"/>
                </a:solidFill>
              </a:rPr>
              <a:t> </a:t>
            </a:r>
            <a:r>
              <a:rPr lang="fa-IR" sz="2800" dirty="0" smtClean="0"/>
              <a:t>برای </a:t>
            </a:r>
            <a:r>
              <a:rPr lang="fa-IR" sz="2800" dirty="0"/>
              <a:t>برجسته کردن یافته‌ها و توصیه‌های کلیدی استفاده کنید.</a:t>
            </a:r>
          </a:p>
          <a:p>
            <a:pPr algn="just"/>
            <a:r>
              <a:rPr lang="fa-IR" sz="2800" dirty="0"/>
              <a:t>از نمودارها، اشکال یا تجسم‌های داده‌ای برای جذاب‌تر کردن اطلاعات بهره ببرید.</a:t>
            </a:r>
          </a:p>
          <a:p>
            <a:pPr algn="just"/>
            <a:r>
              <a:rPr lang="fa-IR" sz="2800" dirty="0"/>
              <a:t>برای اطلاعات اضافی از </a:t>
            </a:r>
            <a:r>
              <a:rPr lang="fa-IR" sz="2800" dirty="0">
                <a:solidFill>
                  <a:srgbClr val="00B0F0"/>
                </a:solidFill>
              </a:rPr>
              <a:t>جعبه‌های متنی </a:t>
            </a:r>
            <a:r>
              <a:rPr lang="fa-IR" sz="2800" dirty="0"/>
              <a:t>استفاده کنید.</a:t>
            </a:r>
          </a:p>
          <a:p>
            <a:pPr algn="just"/>
            <a:r>
              <a:rPr lang="fa-IR" sz="2800" dirty="0"/>
              <a:t>لینک‌هایی به اطلاعات دقیق‌تر ارائه دهید.</a:t>
            </a:r>
          </a:p>
          <a:p>
            <a:pPr algn="just"/>
            <a:r>
              <a:rPr lang="fa-IR" sz="2800" dirty="0"/>
              <a:t>محصول نهایی باید تمیز، براق و حرفه‌ای به نظر برسد.</a:t>
            </a:r>
          </a:p>
          <a:p>
            <a:pPr algn="just"/>
            <a:r>
              <a:rPr lang="fa-IR" sz="2800" dirty="0">
                <a:solidFill>
                  <a:srgbClr val="FFC000"/>
                </a:solidFill>
              </a:rPr>
              <a:t>لوگوهای</a:t>
            </a:r>
            <a:r>
              <a:rPr lang="fa-IR" sz="2800" dirty="0"/>
              <a:t> هر مؤسسه یا سازمان شریک را شامل کنید.</a:t>
            </a:r>
            <a:endParaRPr lang="en-US" sz="28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49</a:t>
            </a:fld>
            <a:endParaRPr lang="en-US"/>
          </a:p>
        </p:txBody>
      </p:sp>
    </p:spTree>
    <p:extLst>
      <p:ext uri="{BB962C8B-B14F-4D97-AF65-F5344CB8AC3E}">
        <p14:creationId xmlns:p14="http://schemas.microsoft.com/office/powerpoint/2010/main" val="9121015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Titr" panose="00000700000000000000" pitchFamily="2" charset="-78"/>
              </a:rPr>
              <a:t>سیاستگذاری سلامت</a:t>
            </a:r>
          </a:p>
        </p:txBody>
      </p:sp>
      <p:sp>
        <p:nvSpPr>
          <p:cNvPr id="3" name="Content Placeholder 2"/>
          <p:cNvSpPr>
            <a:spLocks noGrp="1"/>
          </p:cNvSpPr>
          <p:nvPr>
            <p:ph idx="1"/>
          </p:nvPr>
        </p:nvSpPr>
        <p:spPr/>
        <p:txBody>
          <a:bodyPr/>
          <a:lstStyle/>
          <a:p>
            <a:endParaRPr lang="fa-IR"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3817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Erfan A&amp;B                                </a:t>
            </a:r>
            <a:endParaRPr lang="en-US"/>
          </a:p>
        </p:txBody>
      </p:sp>
    </p:spTree>
    <p:extLst>
      <p:ext uri="{BB962C8B-B14F-4D97-AF65-F5344CB8AC3E}">
        <p14:creationId xmlns:p14="http://schemas.microsoft.com/office/powerpoint/2010/main" val="40059263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انتشار </a:t>
            </a:r>
            <a:r>
              <a:rPr lang="en-US" dirty="0"/>
              <a:t>Dissemination</a:t>
            </a:r>
          </a:p>
        </p:txBody>
      </p:sp>
      <p:sp>
        <p:nvSpPr>
          <p:cNvPr id="3" name="Content Placeholder 2"/>
          <p:cNvSpPr>
            <a:spLocks noGrp="1"/>
          </p:cNvSpPr>
          <p:nvPr>
            <p:ph idx="1"/>
          </p:nvPr>
        </p:nvSpPr>
        <p:spPr/>
        <p:txBody>
          <a:bodyPr/>
          <a:lstStyle/>
          <a:p>
            <a:r>
              <a:rPr lang="fa-IR" sz="2400" dirty="0" smtClean="0"/>
              <a:t>خلاصه سیاستی خود </a:t>
            </a:r>
            <a:r>
              <a:rPr lang="fa-IR" sz="2400" dirty="0"/>
              <a:t>را توزیع کنید</a:t>
            </a:r>
            <a:r>
              <a:rPr lang="fa-IR" sz="2400" dirty="0" smtClean="0"/>
              <a:t>:</a:t>
            </a:r>
            <a:endParaRPr lang="fa-IR" sz="2400" dirty="0"/>
          </a:p>
          <a:p>
            <a:r>
              <a:rPr lang="fa-IR" sz="2400" dirty="0"/>
              <a:t>آن را در </a:t>
            </a:r>
            <a:r>
              <a:rPr lang="fa-IR" sz="2400" dirty="0">
                <a:solidFill>
                  <a:srgbClr val="00B0F0"/>
                </a:solidFill>
              </a:rPr>
              <a:t>وب‌سایت سازمانی یا شخصی خود </a:t>
            </a:r>
            <a:r>
              <a:rPr lang="fa-IR" sz="2400" dirty="0"/>
              <a:t>منتشر کنید</a:t>
            </a:r>
            <a:r>
              <a:rPr lang="fa-IR" sz="2400" dirty="0" smtClean="0"/>
              <a:t>.</a:t>
            </a:r>
            <a:endParaRPr lang="fa-IR" sz="2400" dirty="0"/>
          </a:p>
          <a:p>
            <a:r>
              <a:rPr lang="fa-IR" sz="2400" dirty="0"/>
              <a:t>آن را در </a:t>
            </a:r>
            <a:r>
              <a:rPr lang="fa-IR" sz="2400" dirty="0">
                <a:solidFill>
                  <a:srgbClr val="0070C0"/>
                </a:solidFill>
              </a:rPr>
              <a:t>شبکه‌های اجتماعی </a:t>
            </a:r>
            <a:r>
              <a:rPr lang="fa-IR" sz="2400" dirty="0"/>
              <a:t>به اشتراک بگذارید - از </a:t>
            </a:r>
            <a:r>
              <a:rPr lang="fa-IR" sz="2400" dirty="0">
                <a:solidFill>
                  <a:schemeClr val="accent1">
                    <a:lumMod val="75000"/>
                  </a:schemeClr>
                </a:solidFill>
              </a:rPr>
              <a:t>هشتگ‌های</a:t>
            </a:r>
            <a:r>
              <a:rPr lang="fa-IR" sz="2400" dirty="0"/>
              <a:t> مرتبط استفاده کنید و ذینفعان کلیدی را </a:t>
            </a:r>
            <a:r>
              <a:rPr lang="fa-IR" sz="2400" dirty="0">
                <a:solidFill>
                  <a:srgbClr val="00B050"/>
                </a:solidFill>
              </a:rPr>
              <a:t>تگ</a:t>
            </a:r>
            <a:r>
              <a:rPr lang="fa-IR" sz="2400" dirty="0"/>
              <a:t> کنید تا دیدگاه بیشتری پیدا کند. همچنین می‌توانید به توسعه یک گرافیک برای شبکه‌های اجتماعی فکر کنید</a:t>
            </a:r>
            <a:r>
              <a:rPr lang="fa-IR" sz="2400" dirty="0" smtClean="0"/>
              <a:t>.</a:t>
            </a:r>
            <a:endParaRPr lang="fa-IR" sz="2400" dirty="0"/>
          </a:p>
          <a:p>
            <a:r>
              <a:rPr lang="fa-IR" sz="2400" dirty="0"/>
              <a:t>آن را به </a:t>
            </a:r>
            <a:r>
              <a:rPr lang="fa-IR" sz="2400" dirty="0">
                <a:solidFill>
                  <a:srgbClr val="C00000"/>
                </a:solidFill>
              </a:rPr>
              <a:t>همکاران، شبکه‌های تحقیقاتی و لیست‌سرورها </a:t>
            </a:r>
            <a:r>
              <a:rPr lang="fa-IR" sz="2400" dirty="0"/>
              <a:t>ارسال کنید</a:t>
            </a:r>
            <a:r>
              <a:rPr lang="fa-IR" sz="2400" dirty="0" smtClean="0"/>
              <a:t>.</a:t>
            </a:r>
            <a:endParaRPr lang="fa-IR" sz="2400" dirty="0"/>
          </a:p>
          <a:p>
            <a:r>
              <a:rPr lang="fa-IR" sz="2400" dirty="0"/>
              <a:t>یادداشت سیاست را مستقیماً به افرادی که می‌خواهید به آن‌ها برسید ارسال کنید</a:t>
            </a:r>
            <a:r>
              <a:rPr lang="fa-IR" sz="2400" dirty="0" smtClean="0"/>
              <a:t>.</a:t>
            </a:r>
            <a:endParaRPr lang="fa-IR" sz="2400" dirty="0"/>
          </a:p>
          <a:p>
            <a:r>
              <a:rPr lang="fa-IR" sz="2400" dirty="0"/>
              <a:t>به رویدادها یا تاریخ‌های کلیدی آینده که می‌توانید از آن‌ها بهره‌برداری کنید، توجه داشته باشید.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50</a:t>
            </a:fld>
            <a:endParaRPr lang="en-US"/>
          </a:p>
        </p:txBody>
      </p:sp>
    </p:spTree>
    <p:extLst>
      <p:ext uri="{BB962C8B-B14F-4D97-AF65-F5344CB8AC3E}">
        <p14:creationId xmlns:p14="http://schemas.microsoft.com/office/powerpoint/2010/main" val="13180904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خلاصه سیاستی کلیدی برای حل مسائل</a:t>
            </a:r>
            <a:endParaRPr lang="en-US" dirty="0"/>
          </a:p>
        </p:txBody>
      </p:sp>
      <p:sp>
        <p:nvSpPr>
          <p:cNvPr id="3" name="Content Placeholder 2"/>
          <p:cNvSpPr>
            <a:spLocks noGrp="1"/>
          </p:cNvSpPr>
          <p:nvPr>
            <p:ph idx="1"/>
          </p:nvPr>
        </p:nvSpPr>
        <p:spPr>
          <a:xfrm>
            <a:off x="375801" y="1671979"/>
            <a:ext cx="8229600" cy="4625975"/>
          </a:xfrm>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51</a:t>
            </a:fld>
            <a:endParaRPr lang="en-US"/>
          </a:p>
        </p:txBody>
      </p:sp>
      <p:sp>
        <p:nvSpPr>
          <p:cNvPr id="6" name="Oval 6">
            <a:extLst>
              <a:ext uri="{FF2B5EF4-FFF2-40B4-BE49-F238E27FC236}">
                <a16:creationId xmlns:a16="http://schemas.microsoft.com/office/drawing/2014/main" xmlns="" id="{319E467E-1F19-4CBB-A070-3B6CE4078D17}"/>
              </a:ext>
            </a:extLst>
          </p:cNvPr>
          <p:cNvSpPr/>
          <p:nvPr/>
        </p:nvSpPr>
        <p:spPr>
          <a:xfrm rot="13555355">
            <a:off x="1207734" y="629514"/>
            <a:ext cx="6553499" cy="6626146"/>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7" name="Picture 6"/>
          <p:cNvPicPr>
            <a:picLocks noChangeAspect="1"/>
          </p:cNvPicPr>
          <p:nvPr/>
        </p:nvPicPr>
        <p:blipFill>
          <a:blip r:embed="rId2"/>
          <a:stretch>
            <a:fillRect/>
          </a:stretch>
        </p:blipFill>
        <p:spPr>
          <a:xfrm>
            <a:off x="1043608" y="2764870"/>
            <a:ext cx="2411404" cy="2016224"/>
          </a:xfrm>
          <a:prstGeom prst="rect">
            <a:avLst/>
          </a:prstGeom>
        </p:spPr>
      </p:pic>
      <p:pic>
        <p:nvPicPr>
          <p:cNvPr id="8" name="Picture 7"/>
          <p:cNvPicPr>
            <a:picLocks noChangeAspect="1"/>
          </p:cNvPicPr>
          <p:nvPr/>
        </p:nvPicPr>
        <p:blipFill>
          <a:blip r:embed="rId3"/>
          <a:stretch>
            <a:fillRect/>
          </a:stretch>
        </p:blipFill>
        <p:spPr>
          <a:xfrm>
            <a:off x="4572000" y="3361562"/>
            <a:ext cx="2943225" cy="1162050"/>
          </a:xfrm>
          <a:prstGeom prst="rect">
            <a:avLst/>
          </a:prstGeom>
        </p:spPr>
      </p:pic>
    </p:spTree>
    <p:extLst>
      <p:ext uri="{BB962C8B-B14F-4D97-AF65-F5344CB8AC3E}">
        <p14:creationId xmlns:p14="http://schemas.microsoft.com/office/powerpoint/2010/main" val="234756639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smtClean="0"/>
              <a:t>Structure of policy brief (in detail)</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52</a:t>
            </a:fld>
            <a:endParaRPr lang="en-US"/>
          </a:p>
        </p:txBody>
      </p:sp>
      <p:pic>
        <p:nvPicPr>
          <p:cNvPr id="6" name="Picture 5"/>
          <p:cNvPicPr>
            <a:picLocks noChangeAspect="1"/>
          </p:cNvPicPr>
          <p:nvPr/>
        </p:nvPicPr>
        <p:blipFill>
          <a:blip r:embed="rId2"/>
          <a:stretch>
            <a:fillRect/>
          </a:stretch>
        </p:blipFill>
        <p:spPr>
          <a:xfrm>
            <a:off x="22424" y="1537219"/>
            <a:ext cx="4480520" cy="5280613"/>
          </a:xfrm>
          <a:prstGeom prst="rect">
            <a:avLst/>
          </a:prstGeom>
        </p:spPr>
      </p:pic>
      <p:pic>
        <p:nvPicPr>
          <p:cNvPr id="7" name="Picture 6"/>
          <p:cNvPicPr>
            <a:picLocks noChangeAspect="1"/>
          </p:cNvPicPr>
          <p:nvPr/>
        </p:nvPicPr>
        <p:blipFill>
          <a:blip r:embed="rId3"/>
          <a:stretch>
            <a:fillRect/>
          </a:stretch>
        </p:blipFill>
        <p:spPr>
          <a:xfrm>
            <a:off x="4373209" y="2859627"/>
            <a:ext cx="4748367" cy="2165922"/>
          </a:xfrm>
          <a:prstGeom prst="rect">
            <a:avLst/>
          </a:prstGeom>
        </p:spPr>
      </p:pic>
    </p:spTree>
    <p:extLst>
      <p:ext uri="{BB962C8B-B14F-4D97-AF65-F5344CB8AC3E}">
        <p14:creationId xmlns:p14="http://schemas.microsoft.com/office/powerpoint/2010/main" val="112385876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عنوان</a:t>
            </a:r>
            <a:endParaRPr lang="en-US" dirty="0"/>
          </a:p>
        </p:txBody>
      </p:sp>
      <p:sp>
        <p:nvSpPr>
          <p:cNvPr id="3" name="Content Placeholder 2"/>
          <p:cNvSpPr>
            <a:spLocks noGrp="1"/>
          </p:cNvSpPr>
          <p:nvPr>
            <p:ph idx="1"/>
          </p:nvPr>
        </p:nvSpPr>
        <p:spPr>
          <a:xfrm>
            <a:off x="457200" y="2014033"/>
            <a:ext cx="8229600" cy="4625975"/>
          </a:xfrm>
        </p:spPr>
        <p:txBody>
          <a:bodyPr/>
          <a:lstStyle/>
          <a:p>
            <a:pPr algn="just"/>
            <a:r>
              <a:rPr lang="fa-IR" dirty="0" smtClean="0">
                <a:solidFill>
                  <a:srgbClr val="FFC000"/>
                </a:solidFill>
                <a:latin typeface="Times New Roman" panose="02020603050405020304" pitchFamily="18" charset="0"/>
              </a:rPr>
              <a:t>کوتاه </a:t>
            </a:r>
            <a:r>
              <a:rPr lang="en-US" dirty="0" smtClean="0">
                <a:solidFill>
                  <a:srgbClr val="FFC000"/>
                </a:solidFill>
                <a:latin typeface="Times New Roman" panose="02020603050405020304" pitchFamily="18" charset="0"/>
              </a:rPr>
              <a:t>Short</a:t>
            </a:r>
            <a:r>
              <a:rPr lang="fa-IR" dirty="0" smtClean="0">
                <a:solidFill>
                  <a:srgbClr val="FFC000"/>
                </a:solidFill>
                <a:latin typeface="Times New Roman" panose="02020603050405020304" pitchFamily="18" charset="0"/>
              </a:rPr>
              <a:t>: </a:t>
            </a:r>
            <a:r>
              <a:rPr lang="fa-IR" dirty="0">
                <a:latin typeface="Times New Roman" panose="02020603050405020304" pitchFamily="18" charset="0"/>
              </a:rPr>
              <a:t>سعی کنید آن را کمتر از ۱۲ کلمه نگه دارید. اگر این امکان‌پذیر نیست، در نظر بگیرید که آن را به یک عنوان و زیرعنوان تقسیم کنید.</a:t>
            </a:r>
          </a:p>
          <a:p>
            <a:pPr algn="just"/>
            <a:r>
              <a:rPr lang="fa-IR" dirty="0" smtClean="0">
                <a:solidFill>
                  <a:srgbClr val="00B0F0"/>
                </a:solidFill>
                <a:latin typeface="Times New Roman" panose="02020603050405020304" pitchFamily="18" charset="0"/>
              </a:rPr>
              <a:t>جذاب </a:t>
            </a:r>
            <a:r>
              <a:rPr lang="en-US" dirty="0" smtClean="0">
                <a:solidFill>
                  <a:srgbClr val="00B0F0"/>
                </a:solidFill>
                <a:latin typeface="Times New Roman" panose="02020603050405020304" pitchFamily="18" charset="0"/>
              </a:rPr>
              <a:t>Catchy</a:t>
            </a:r>
            <a:r>
              <a:rPr lang="fa-IR" dirty="0" smtClean="0">
                <a:solidFill>
                  <a:srgbClr val="00B0F0"/>
                </a:solidFill>
                <a:latin typeface="Times New Roman" panose="02020603050405020304" pitchFamily="18" charset="0"/>
              </a:rPr>
              <a:t>: </a:t>
            </a:r>
            <a:r>
              <a:rPr lang="fa-IR" dirty="0">
                <a:latin typeface="Times New Roman" panose="02020603050405020304" pitchFamily="18" charset="0"/>
              </a:rPr>
              <a:t>باید توجه خواننده را جلب کند. سعی کنید کلمات کلیدی مرتبط را شامل شود یا از یک عبارت غیرمعمول استفاده کنید که در ذهن باقی بماند. همچنین می‌توانید از یک سوال به عنوان عنوان استفاده کنید.</a:t>
            </a:r>
          </a:p>
          <a:p>
            <a:pPr algn="just"/>
            <a:r>
              <a:rPr lang="fa-IR" dirty="0" smtClean="0">
                <a:solidFill>
                  <a:srgbClr val="FF0000"/>
                </a:solidFill>
                <a:latin typeface="Times New Roman" panose="02020603050405020304" pitchFamily="18" charset="0"/>
              </a:rPr>
              <a:t>مستقیم</a:t>
            </a:r>
            <a:r>
              <a:rPr lang="fa-IR" dirty="0">
                <a:solidFill>
                  <a:srgbClr val="FF0000"/>
                </a:solidFill>
                <a:latin typeface="Times New Roman" panose="02020603050405020304" pitchFamily="18" charset="0"/>
              </a:rPr>
              <a:t> </a:t>
            </a:r>
            <a:r>
              <a:rPr lang="en-US" dirty="0" smtClean="0">
                <a:solidFill>
                  <a:srgbClr val="FF0000"/>
                </a:solidFill>
                <a:latin typeface="Times New Roman" panose="02020603050405020304" pitchFamily="18" charset="0"/>
              </a:rPr>
              <a:t>To the point</a:t>
            </a:r>
            <a:r>
              <a:rPr lang="fa-IR" dirty="0" smtClean="0">
                <a:solidFill>
                  <a:srgbClr val="FF0000"/>
                </a:solidFill>
                <a:latin typeface="Times New Roman" panose="02020603050405020304" pitchFamily="18" charset="0"/>
              </a:rPr>
              <a:t>: </a:t>
            </a:r>
            <a:r>
              <a:rPr lang="fa-IR" dirty="0">
                <a:latin typeface="Times New Roman" panose="02020603050405020304" pitchFamily="18" charset="0"/>
              </a:rPr>
              <a:t>باید مرتبط با موضوع باشد.</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53</a:t>
            </a:fld>
            <a:endParaRPr lang="en-US"/>
          </a:p>
        </p:txBody>
      </p:sp>
      <p:sp>
        <p:nvSpPr>
          <p:cNvPr id="6" name="Explosion 2 5"/>
          <p:cNvSpPr/>
          <p:nvPr/>
        </p:nvSpPr>
        <p:spPr>
          <a:xfrm>
            <a:off x="657389" y="64915"/>
            <a:ext cx="2808312" cy="207380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389824">
            <a:off x="1136852" y="686320"/>
            <a:ext cx="1561356" cy="830997"/>
          </a:xfrm>
          <a:prstGeom prst="rect">
            <a:avLst/>
          </a:prstGeom>
          <a:noFill/>
        </p:spPr>
        <p:txBody>
          <a:bodyPr wrap="square" rtlCol="0">
            <a:spAutoFit/>
          </a:bodyPr>
          <a:lstStyle/>
          <a:p>
            <a:pPr algn="ctr" rtl="0"/>
            <a:r>
              <a:rPr lang="en-US" sz="2400" dirty="0" smtClean="0">
                <a:solidFill>
                  <a:schemeClr val="bg1"/>
                </a:solidFill>
                <a:cs typeface="B Zar" pitchFamily="2" charset="-78"/>
              </a:rPr>
              <a:t>Make it Sticky</a:t>
            </a:r>
          </a:p>
        </p:txBody>
      </p:sp>
    </p:spTree>
    <p:extLst>
      <p:ext uri="{BB962C8B-B14F-4D97-AF65-F5344CB8AC3E}">
        <p14:creationId xmlns:p14="http://schemas.microsoft.com/office/powerpoint/2010/main" val="292381328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54</a:t>
            </a:fld>
            <a:endParaRPr lang="en-US"/>
          </a:p>
        </p:txBody>
      </p:sp>
      <p:sp>
        <p:nvSpPr>
          <p:cNvPr id="6" name="Content Placeholder 5"/>
          <p:cNvSpPr>
            <a:spLocks noGrp="1"/>
          </p:cNvSpPr>
          <p:nvPr>
            <p:ph idx="1"/>
          </p:nvPr>
        </p:nvSpPr>
        <p:spPr/>
        <p:txBody>
          <a:bodyPr/>
          <a:lstStyle/>
          <a:p>
            <a:endParaRPr lang="en-US"/>
          </a:p>
        </p:txBody>
      </p:sp>
      <p:sp>
        <p:nvSpPr>
          <p:cNvPr id="8" name="Title 7"/>
          <p:cNvSpPr>
            <a:spLocks noGrp="1"/>
          </p:cNvSpPr>
          <p:nvPr>
            <p:ph type="title"/>
          </p:nvPr>
        </p:nvSpPr>
        <p:spPr/>
        <p:txBody>
          <a:bodyPr/>
          <a:lstStyle/>
          <a:p>
            <a:endParaRPr lang="en-US"/>
          </a:p>
        </p:txBody>
      </p:sp>
      <p:pic>
        <p:nvPicPr>
          <p:cNvPr id="9" name="Picture 8"/>
          <p:cNvPicPr>
            <a:picLocks noChangeAspect="1"/>
          </p:cNvPicPr>
          <p:nvPr/>
        </p:nvPicPr>
        <p:blipFill>
          <a:blip r:embed="rId2"/>
          <a:stretch>
            <a:fillRect/>
          </a:stretch>
        </p:blipFill>
        <p:spPr>
          <a:xfrm>
            <a:off x="1187625" y="97817"/>
            <a:ext cx="6696744" cy="6591490"/>
          </a:xfrm>
          <a:prstGeom prst="rect">
            <a:avLst/>
          </a:prstGeom>
        </p:spPr>
      </p:pic>
    </p:spTree>
    <p:extLst>
      <p:ext uri="{BB962C8B-B14F-4D97-AF65-F5344CB8AC3E}">
        <p14:creationId xmlns:p14="http://schemas.microsoft.com/office/powerpoint/2010/main" val="164153463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عنوان خلاصه سیاستی-مثال</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b="1" dirty="0">
                <a:solidFill>
                  <a:srgbClr val="C00000"/>
                </a:solidFill>
              </a:rPr>
              <a:t>اپیدمی سزارین </a:t>
            </a:r>
            <a:r>
              <a:rPr lang="fa-IR" dirty="0"/>
              <a:t>در </a:t>
            </a:r>
            <a:r>
              <a:rPr lang="fa-IR" dirty="0" smtClean="0"/>
              <a:t>ایران</a:t>
            </a:r>
          </a:p>
          <a:p>
            <a:r>
              <a:rPr lang="fa-IR" b="1" dirty="0" smtClean="0">
                <a:solidFill>
                  <a:srgbClr val="C00000"/>
                </a:solidFill>
              </a:rPr>
              <a:t>تغییر اقلیم و سلامت</a:t>
            </a:r>
            <a:r>
              <a:rPr lang="fa-IR" dirty="0" smtClean="0"/>
              <a:t>: یک قاتل خاموش</a:t>
            </a:r>
          </a:p>
          <a:p>
            <a:r>
              <a:rPr lang="fa-IR" b="1" dirty="0" smtClean="0">
                <a:solidFill>
                  <a:srgbClr val="C00000"/>
                </a:solidFill>
              </a:rPr>
              <a:t>تامین مالی پایدار</a:t>
            </a:r>
            <a:r>
              <a:rPr lang="fa-IR" dirty="0" smtClean="0"/>
              <a:t>: سازمان بیمه سلامت ایران</a:t>
            </a:r>
          </a:p>
          <a:p>
            <a:r>
              <a:rPr lang="fa-IR" b="1" dirty="0" smtClean="0">
                <a:solidFill>
                  <a:srgbClr val="C00000"/>
                </a:solidFill>
              </a:rPr>
              <a:t>تامین پوشش همگانی سلامت </a:t>
            </a:r>
            <a:r>
              <a:rPr lang="fa-IR" dirty="0" smtClean="0"/>
              <a:t>برای مردم ایران</a:t>
            </a:r>
            <a:endParaRPr lang="fa-IR" dirty="0"/>
          </a:p>
          <a:p>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55</a:t>
            </a:fld>
            <a:endParaRPr lang="en-US"/>
          </a:p>
        </p:txBody>
      </p:sp>
    </p:spTree>
    <p:extLst>
      <p:ext uri="{BB962C8B-B14F-4D97-AF65-F5344CB8AC3E}">
        <p14:creationId xmlns:p14="http://schemas.microsoft.com/office/powerpoint/2010/main" val="371398790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چکیده خلاصه سیاستی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sz="2400" dirty="0"/>
              <a:t>برخی از خلاصه‌های سیاستی شامل یک </a:t>
            </a:r>
            <a:r>
              <a:rPr lang="fa-IR" sz="2400" dirty="0">
                <a:solidFill>
                  <a:srgbClr val="00B0F0"/>
                </a:solidFill>
              </a:rPr>
              <a:t>خلاصه کوتاه یا پیام سیاستی </a:t>
            </a:r>
            <a:r>
              <a:rPr lang="fa-IR" sz="2400" dirty="0"/>
              <a:t>در ابتدای خود هستند - گاهی اوقات در یک جعبه یا با نوع بزرگتر چاپ می‌شوند. این ممکن است شامل سه یا چهار نکته کلیدی باشد که نکات اصلی در خلاصه سیاستی را بیان می‌کند. از خود بپرسید: "</a:t>
            </a:r>
            <a:r>
              <a:rPr lang="fa-IR" sz="2400" dirty="0">
                <a:solidFill>
                  <a:srgbClr val="FFC000"/>
                </a:solidFill>
              </a:rPr>
              <a:t>نکات اصلی که می‌خواهید سیاست‌گذاران متوجه شوند چیست - حتی اگر هیچ چیز دیگری نخوانند</a:t>
            </a:r>
            <a:r>
              <a:rPr lang="fa-IR" sz="2400" dirty="0" smtClean="0"/>
              <a:t>؟“</a:t>
            </a:r>
            <a:endParaRPr lang="en-US" sz="2400" dirty="0" smtClean="0"/>
          </a:p>
          <a:p>
            <a:pPr algn="just"/>
            <a:endParaRPr lang="en-US" sz="2400" dirty="0"/>
          </a:p>
          <a:p>
            <a:pPr lvl="1" algn="just">
              <a:buFont typeface="Wingdings" panose="05000000000000000000" pitchFamily="2" charset="2"/>
              <a:buChar char="v"/>
            </a:pPr>
            <a:r>
              <a:rPr lang="fa-IR" sz="2400" dirty="0" smtClean="0">
                <a:solidFill>
                  <a:srgbClr val="00B0F0"/>
                </a:solidFill>
              </a:rPr>
              <a:t>شرحی از مسئله </a:t>
            </a:r>
            <a:r>
              <a:rPr lang="fa-IR" sz="2400" dirty="0" smtClean="0"/>
              <a:t>و جمله ای که مبنی بر اینکه چرا سیاست های کنونی بایستی دستخوش تغییر شوند (یا نشوند)</a:t>
            </a:r>
          </a:p>
          <a:p>
            <a:pPr lvl="1" algn="just">
              <a:buFont typeface="Wingdings" panose="05000000000000000000" pitchFamily="2" charset="2"/>
              <a:buChar char="v"/>
            </a:pPr>
            <a:r>
              <a:rPr lang="fa-IR" sz="2400" dirty="0" smtClean="0"/>
              <a:t>خلاصه ای از </a:t>
            </a:r>
            <a:r>
              <a:rPr lang="fa-IR" sz="2400" dirty="0" smtClean="0">
                <a:solidFill>
                  <a:srgbClr val="00B0F0"/>
                </a:solidFill>
              </a:rPr>
              <a:t>راهکارهای پیشنهادی</a:t>
            </a:r>
          </a:p>
          <a:p>
            <a:pPr lvl="1" algn="just">
              <a:buFont typeface="Wingdings" panose="05000000000000000000" pitchFamily="2" charset="2"/>
              <a:buChar char="v"/>
            </a:pPr>
            <a:r>
              <a:rPr lang="fa-IR" sz="2400" dirty="0" smtClean="0"/>
              <a:t>خلاصه </a:t>
            </a:r>
            <a:r>
              <a:rPr lang="fa-IR" sz="2400" dirty="0" smtClean="0">
                <a:solidFill>
                  <a:srgbClr val="00B0F0"/>
                </a:solidFill>
              </a:rPr>
              <a:t>الزامات اجرایی</a:t>
            </a:r>
            <a:endParaRPr lang="en-US" sz="2400" dirty="0">
              <a:solidFill>
                <a:srgbClr val="00B0F0"/>
              </a:solidFill>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56</a:t>
            </a:fld>
            <a:endParaRPr lang="en-US"/>
          </a:p>
        </p:txBody>
      </p:sp>
    </p:spTree>
    <p:extLst>
      <p:ext uri="{BB962C8B-B14F-4D97-AF65-F5344CB8AC3E}">
        <p14:creationId xmlns:p14="http://schemas.microsoft.com/office/powerpoint/2010/main" val="355189179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57</a:t>
            </a:fld>
            <a:endParaRPr lang="en-US"/>
          </a:p>
        </p:txBody>
      </p:sp>
      <p:pic>
        <p:nvPicPr>
          <p:cNvPr id="6" name="Picture 5"/>
          <p:cNvPicPr>
            <a:picLocks noChangeAspect="1"/>
          </p:cNvPicPr>
          <p:nvPr/>
        </p:nvPicPr>
        <p:blipFill>
          <a:blip r:embed="rId2"/>
          <a:stretch>
            <a:fillRect/>
          </a:stretch>
        </p:blipFill>
        <p:spPr>
          <a:xfrm>
            <a:off x="395536" y="476672"/>
            <a:ext cx="8286363" cy="5760640"/>
          </a:xfrm>
          <a:prstGeom prst="rect">
            <a:avLst/>
          </a:prstGeom>
        </p:spPr>
      </p:pic>
    </p:spTree>
    <p:extLst>
      <p:ext uri="{BB962C8B-B14F-4D97-AF65-F5344CB8AC3E}">
        <p14:creationId xmlns:p14="http://schemas.microsoft.com/office/powerpoint/2010/main" val="176462737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توصیه ها </a:t>
            </a:r>
            <a:endParaRPr lang="en-US" dirty="0"/>
          </a:p>
        </p:txBody>
      </p:sp>
      <p:sp>
        <p:nvSpPr>
          <p:cNvPr id="3" name="Content Placeholder 2"/>
          <p:cNvSpPr>
            <a:spLocks noGrp="1"/>
          </p:cNvSpPr>
          <p:nvPr>
            <p:ph idx="1"/>
          </p:nvPr>
        </p:nvSpPr>
        <p:spPr/>
        <p:txBody>
          <a:bodyPr/>
          <a:lstStyle/>
          <a:p>
            <a:pPr algn="just"/>
            <a:r>
              <a:rPr lang="fa-IR" sz="2400" dirty="0"/>
              <a:t>شما نیازی به قرار دادن توصیه‌های خود در انتها ندارید: یک خلاصه سیاستی مانند یک داستان کارآگاهی نیست که جواب در صفحه آخر ارائه شود! </a:t>
            </a:r>
            <a:endParaRPr lang="fa-IR" sz="2400" dirty="0" smtClean="0"/>
          </a:p>
          <a:p>
            <a:pPr algn="just"/>
            <a:r>
              <a:rPr lang="fa-IR" sz="2400" dirty="0" smtClean="0"/>
              <a:t>راه‌های </a:t>
            </a:r>
            <a:r>
              <a:rPr lang="fa-IR" sz="2400" dirty="0"/>
              <a:t>مختلفی برای ارائه توصیه‌ها وجود </a:t>
            </a:r>
            <a:r>
              <a:rPr lang="fa-IR" sz="2400" dirty="0" smtClean="0"/>
              <a:t>دارد. </a:t>
            </a:r>
          </a:p>
          <a:p>
            <a:pPr lvl="1" algn="just"/>
            <a:r>
              <a:rPr lang="fa-IR" sz="2400" dirty="0" smtClean="0"/>
              <a:t>در </a:t>
            </a:r>
            <a:r>
              <a:rPr lang="fa-IR" sz="2400" dirty="0">
                <a:solidFill>
                  <a:srgbClr val="FF0000"/>
                </a:solidFill>
              </a:rPr>
              <a:t>صفحه اول </a:t>
            </a:r>
            <a:r>
              <a:rPr lang="fa-IR" sz="2400" dirty="0"/>
              <a:t>– به عنوان بخشی از خلاصه، یا بلافاصله بعد از آن، یا در یک جعبه یا نوار کناری جداگانه.</a:t>
            </a:r>
          </a:p>
          <a:p>
            <a:pPr lvl="1" algn="just"/>
            <a:r>
              <a:rPr lang="fa-IR" sz="2400" dirty="0" smtClean="0"/>
              <a:t>در </a:t>
            </a:r>
            <a:r>
              <a:rPr lang="fa-IR" sz="2400" dirty="0">
                <a:solidFill>
                  <a:srgbClr val="00B0F0"/>
                </a:solidFill>
              </a:rPr>
              <a:t>انتها</a:t>
            </a:r>
            <a:r>
              <a:rPr lang="fa-IR" sz="2400" dirty="0"/>
              <a:t> به عنوان یک بخش جداگانه.</a:t>
            </a:r>
          </a:p>
          <a:p>
            <a:pPr lvl="1" algn="just"/>
            <a:r>
              <a:rPr lang="fa-IR" sz="2400" dirty="0" smtClean="0"/>
              <a:t>در </a:t>
            </a:r>
            <a:r>
              <a:rPr lang="fa-IR" sz="2400" dirty="0">
                <a:solidFill>
                  <a:srgbClr val="002060"/>
                </a:solidFill>
              </a:rPr>
              <a:t>سراسر خلاصه سیاستی </a:t>
            </a:r>
            <a:r>
              <a:rPr lang="fa-IR" sz="2400" dirty="0"/>
              <a:t>توزیع شده‌اند، جایی که بهترین ارتباط را با متن </a:t>
            </a:r>
            <a:r>
              <a:rPr lang="fa-IR" sz="2400" dirty="0" smtClean="0"/>
              <a:t>دارند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58</a:t>
            </a:fld>
            <a:endParaRPr lang="en-US"/>
          </a:p>
        </p:txBody>
      </p:sp>
    </p:spTree>
    <p:extLst>
      <p:ext uri="{BB962C8B-B14F-4D97-AF65-F5344CB8AC3E}">
        <p14:creationId xmlns:p14="http://schemas.microsoft.com/office/powerpoint/2010/main" val="315086865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به هرحال هرجا که توصیه ها را نوشتید...</a:t>
            </a:r>
            <a:endParaRPr lang="en-US" dirty="0"/>
          </a:p>
        </p:txBody>
      </p:sp>
      <p:sp>
        <p:nvSpPr>
          <p:cNvPr id="3" name="Content Placeholder 2"/>
          <p:cNvSpPr>
            <a:spLocks noGrp="1"/>
          </p:cNvSpPr>
          <p:nvPr>
            <p:ph idx="1"/>
          </p:nvPr>
        </p:nvSpPr>
        <p:spPr>
          <a:xfrm>
            <a:off x="251520" y="1774825"/>
            <a:ext cx="8435280" cy="4625975"/>
          </a:xfrm>
        </p:spPr>
        <p:txBody>
          <a:bodyPr/>
          <a:lstStyle/>
          <a:p>
            <a:pPr algn="just"/>
            <a:r>
              <a:rPr lang="fa-IR" sz="2400" dirty="0"/>
              <a:t>توصیه‌ها را به </a:t>
            </a:r>
            <a:r>
              <a:rPr lang="fa-IR" sz="2400" dirty="0">
                <a:solidFill>
                  <a:srgbClr val="00B0F0"/>
                </a:solidFill>
              </a:rPr>
              <a:t>وضوح</a:t>
            </a:r>
            <a:r>
              <a:rPr lang="fa-IR" sz="2400" dirty="0"/>
              <a:t> و به گونه‌ای که </a:t>
            </a:r>
            <a:r>
              <a:rPr lang="fa-IR" sz="2400" dirty="0">
                <a:solidFill>
                  <a:srgbClr val="00B0F0"/>
                </a:solidFill>
              </a:rPr>
              <a:t>آسان قابل فهم </a:t>
            </a:r>
            <a:r>
              <a:rPr lang="fa-IR" sz="2400" dirty="0"/>
              <a:t>باشد بیان کنید. می‌توانید این کار را با شروع هر توصیه با یک </a:t>
            </a:r>
            <a:r>
              <a:rPr lang="fa-IR" sz="2400" dirty="0">
                <a:solidFill>
                  <a:srgbClr val="92D050"/>
                </a:solidFill>
              </a:rPr>
              <a:t>فعل </a:t>
            </a:r>
            <a:r>
              <a:rPr lang="en-US" sz="2400" dirty="0" smtClean="0">
                <a:solidFill>
                  <a:srgbClr val="92D050"/>
                </a:solidFill>
              </a:rPr>
              <a:t>action</a:t>
            </a:r>
            <a:r>
              <a:rPr lang="fa-IR" sz="2400" dirty="0" smtClean="0">
                <a:solidFill>
                  <a:srgbClr val="92D050"/>
                </a:solidFill>
              </a:rPr>
              <a:t> </a:t>
            </a:r>
            <a:r>
              <a:rPr lang="fa-IR" sz="2400" dirty="0"/>
              <a:t>و </a:t>
            </a:r>
            <a:r>
              <a:rPr lang="fa-IR" sz="2400" dirty="0">
                <a:solidFill>
                  <a:schemeClr val="accent6">
                    <a:lumMod val="50000"/>
                  </a:schemeClr>
                </a:solidFill>
              </a:rPr>
              <a:t>برجسته کردن کلمات کلیدی </a:t>
            </a:r>
            <a:r>
              <a:rPr lang="fa-IR" sz="2400" dirty="0"/>
              <a:t>انجام دهید.</a:t>
            </a:r>
          </a:p>
          <a:p>
            <a:pPr algn="just"/>
            <a:r>
              <a:rPr lang="fa-IR" sz="2400" dirty="0" smtClean="0"/>
              <a:t>براحتی پیدا شوند. </a:t>
            </a:r>
            <a:r>
              <a:rPr lang="fa-IR" sz="2400" dirty="0"/>
              <a:t>آن‌ها را با نوع </a:t>
            </a:r>
            <a:r>
              <a:rPr lang="fa-IR" sz="2400" dirty="0">
                <a:solidFill>
                  <a:srgbClr val="FFC000"/>
                </a:solidFill>
              </a:rPr>
              <a:t>پررنگ</a:t>
            </a:r>
            <a:r>
              <a:rPr lang="fa-IR" sz="2400" dirty="0"/>
              <a:t> چاپ کنید، در رنگ متفاوتی قرار دهید، یا در یک جعبه با عنوان "توصیه‌ها" قرار دهید. بسیاری از خوانندگان بدون خواندن بقیه متن مستقیماً به توصیه‌ها می‌روند.</a:t>
            </a:r>
          </a:p>
          <a:p>
            <a:pPr algn="just"/>
            <a:r>
              <a:rPr lang="fa-IR" sz="2400" dirty="0" smtClean="0"/>
              <a:t>آن‌ها </a:t>
            </a:r>
            <a:r>
              <a:rPr lang="fa-IR" sz="2400" dirty="0"/>
              <a:t>را </a:t>
            </a:r>
            <a:r>
              <a:rPr lang="fa-IR" sz="2400" dirty="0">
                <a:solidFill>
                  <a:srgbClr val="00B050"/>
                </a:solidFill>
              </a:rPr>
              <a:t>کوتاه</a:t>
            </a:r>
            <a:r>
              <a:rPr lang="fa-IR" sz="2400" dirty="0"/>
              <a:t> </a:t>
            </a:r>
            <a:r>
              <a:rPr lang="fa-IR" sz="2400" dirty="0" smtClean="0"/>
              <a:t>بنویسید. </a:t>
            </a:r>
            <a:r>
              <a:rPr lang="fa-IR" sz="2400" dirty="0"/>
              <a:t>با یک لیست طولانی از توصیه‌ها خواننده را غرق نکنید. </a:t>
            </a:r>
            <a:r>
              <a:rPr lang="fa-IR" sz="2400" dirty="0">
                <a:solidFill>
                  <a:srgbClr val="00B0F0"/>
                </a:solidFill>
              </a:rPr>
              <a:t>پنج یا شش توصیه</a:t>
            </a:r>
            <a:r>
              <a:rPr lang="fa-IR" sz="2400" dirty="0"/>
              <a:t> کافی است. اگر تعداد توصیه‌های شما بیشتر از این است، برخی از آن‌ها را حذف کنید، ترکیب کنید، یا در نظر بگیرید که خلاصه‌های سیاستی جداگانه‌ای درباره جنبه‌های مختلف مشکل بنویسید.</a:t>
            </a:r>
          </a:p>
          <a:p>
            <a:pPr algn="just"/>
            <a:r>
              <a:rPr lang="fa-IR" sz="2400" dirty="0" smtClean="0"/>
              <a:t>آن‌ها </a:t>
            </a:r>
            <a:r>
              <a:rPr lang="fa-IR" sz="2400" dirty="0"/>
              <a:t>را </a:t>
            </a:r>
            <a:r>
              <a:rPr lang="fa-IR" sz="2400" dirty="0">
                <a:solidFill>
                  <a:srgbClr val="00B050"/>
                </a:solidFill>
              </a:rPr>
              <a:t>واقع‌بینانه</a:t>
            </a:r>
            <a:r>
              <a:rPr lang="fa-IR" sz="2400" dirty="0"/>
              <a:t> </a:t>
            </a:r>
            <a:r>
              <a:rPr lang="fa-IR" sz="2400" dirty="0" smtClean="0"/>
              <a:t>بنویسید. </a:t>
            </a:r>
            <a:r>
              <a:rPr lang="fa-IR" sz="2400" dirty="0"/>
              <a:t>سیاست‌گذاران به توصیه‌هایی که می‌توانند اجرا کنند، بیشتر علاقه‌مند خواهند بود: توصیه‌هایی که از نظر سیاسی، اقتصادی، اجتماعی و فنی قابل اجرا باشند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59</a:t>
            </a:fld>
            <a:endParaRPr lang="en-US"/>
          </a:p>
        </p:txBody>
      </p:sp>
    </p:spTree>
    <p:extLst>
      <p:ext uri="{BB962C8B-B14F-4D97-AF65-F5344CB8AC3E}">
        <p14:creationId xmlns:p14="http://schemas.microsoft.com/office/powerpoint/2010/main" val="28637968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سیاست سلامت</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dirty="0" smtClean="0"/>
              <a:t>مجموعه دستورالعمل هایی که توسط سیاستگذاران و مدیران ارشد نظام سلامت در حوزه های </a:t>
            </a:r>
            <a:r>
              <a:rPr lang="fa-IR" dirty="0" smtClean="0">
                <a:solidFill>
                  <a:srgbClr val="7030A0"/>
                </a:solidFill>
              </a:rPr>
              <a:t>تامین مالی</a:t>
            </a:r>
            <a:r>
              <a:rPr lang="fa-IR" dirty="0" smtClean="0"/>
              <a:t>، </a:t>
            </a:r>
            <a:r>
              <a:rPr lang="fa-IR" dirty="0" smtClean="0">
                <a:solidFill>
                  <a:srgbClr val="7030A0"/>
                </a:solidFill>
              </a:rPr>
              <a:t>تولید منابع </a:t>
            </a:r>
            <a:r>
              <a:rPr lang="fa-IR" dirty="0" smtClean="0"/>
              <a:t>و </a:t>
            </a:r>
            <a:r>
              <a:rPr lang="fa-IR" dirty="0" smtClean="0">
                <a:solidFill>
                  <a:srgbClr val="7030A0"/>
                </a:solidFill>
              </a:rPr>
              <a:t>ارائه خدمات سلامت</a:t>
            </a:r>
            <a:r>
              <a:rPr lang="fa-IR" dirty="0" smtClean="0"/>
              <a:t> به منظور </a:t>
            </a:r>
            <a:r>
              <a:rPr lang="fa-IR" dirty="0" smtClean="0">
                <a:solidFill>
                  <a:srgbClr val="FF0000"/>
                </a:solidFill>
              </a:rPr>
              <a:t>تامین، حفظ و ارتقای سلامتی مردم </a:t>
            </a:r>
            <a:r>
              <a:rPr lang="fa-IR" dirty="0" smtClean="0"/>
              <a:t>جامعه تدوین می شود و </a:t>
            </a:r>
            <a:r>
              <a:rPr lang="fa-IR" dirty="0" smtClean="0">
                <a:solidFill>
                  <a:srgbClr val="00B050"/>
                </a:solidFill>
              </a:rPr>
              <a:t>راهنمای تصمیم گیری و برنامه ریزی مدیران سطوح پایین </a:t>
            </a:r>
            <a:r>
              <a:rPr lang="fa-IR" dirty="0" smtClean="0"/>
              <a:t>است. </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a:t>
            </a:fld>
            <a:endParaRPr lang="en-US"/>
          </a:p>
        </p:txBody>
      </p:sp>
      <p:pic>
        <p:nvPicPr>
          <p:cNvPr id="6" name="Picture 5"/>
          <p:cNvPicPr>
            <a:picLocks noChangeAspect="1"/>
          </p:cNvPicPr>
          <p:nvPr/>
        </p:nvPicPr>
        <p:blipFill>
          <a:blip r:embed="rId2"/>
          <a:stretch>
            <a:fillRect/>
          </a:stretch>
        </p:blipFill>
        <p:spPr>
          <a:xfrm>
            <a:off x="755576" y="4087812"/>
            <a:ext cx="3181350" cy="2247900"/>
          </a:xfrm>
          <a:prstGeom prst="rect">
            <a:avLst/>
          </a:prstGeom>
        </p:spPr>
      </p:pic>
    </p:spTree>
    <p:extLst>
      <p:ext uri="{BB962C8B-B14F-4D97-AF65-F5344CB8AC3E}">
        <p14:creationId xmlns:p14="http://schemas.microsoft.com/office/powerpoint/2010/main" val="140775630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60</a:t>
            </a:fld>
            <a:endParaRPr lang="en-US"/>
          </a:p>
        </p:txBody>
      </p:sp>
      <p:pic>
        <p:nvPicPr>
          <p:cNvPr id="6" name="Picture 5"/>
          <p:cNvPicPr>
            <a:picLocks noChangeAspect="1"/>
          </p:cNvPicPr>
          <p:nvPr/>
        </p:nvPicPr>
        <p:blipFill>
          <a:blip r:embed="rId2"/>
          <a:stretch>
            <a:fillRect/>
          </a:stretch>
        </p:blipFill>
        <p:spPr>
          <a:xfrm>
            <a:off x="1115616" y="288458"/>
            <a:ext cx="6810920" cy="6188542"/>
          </a:xfrm>
          <a:prstGeom prst="rect">
            <a:avLst/>
          </a:prstGeom>
        </p:spPr>
      </p:pic>
    </p:spTree>
    <p:extLst>
      <p:ext uri="{BB962C8B-B14F-4D97-AF65-F5344CB8AC3E}">
        <p14:creationId xmlns:p14="http://schemas.microsoft.com/office/powerpoint/2010/main" val="92523550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sz="2800" dirty="0"/>
              <a:t>این </a:t>
            </a:r>
            <a:r>
              <a:rPr lang="fa-IR" sz="2800" dirty="0">
                <a:solidFill>
                  <a:srgbClr val="FF0000"/>
                </a:solidFill>
              </a:rPr>
              <a:t>بخش اول از متن اصلی </a:t>
            </a:r>
            <a:r>
              <a:rPr lang="fa-IR" sz="2800" dirty="0"/>
              <a:t>است. آن را به عنوان بیانیه‌ای از مسئله یا مشکل در نظر بگیرید. مقدمه چهار کار انجام می‌دهد:</a:t>
            </a:r>
          </a:p>
          <a:p>
            <a:pPr algn="just"/>
            <a:endParaRPr lang="fa-IR" sz="2800" dirty="0"/>
          </a:p>
          <a:p>
            <a:pPr lvl="1" algn="just">
              <a:buFont typeface="Wingdings" panose="05000000000000000000" pitchFamily="2" charset="2"/>
              <a:buChar char="v"/>
            </a:pPr>
            <a:r>
              <a:rPr lang="fa-IR" dirty="0">
                <a:solidFill>
                  <a:srgbClr val="92D050"/>
                </a:solidFill>
              </a:rPr>
              <a:t>توجه خواننده </a:t>
            </a:r>
            <a:r>
              <a:rPr lang="fa-IR" dirty="0"/>
              <a:t>را جلب می‌کند</a:t>
            </a:r>
            <a:r>
              <a:rPr lang="fa-IR" dirty="0" smtClean="0"/>
              <a:t>.</a:t>
            </a:r>
            <a:endParaRPr lang="fa-IR" dirty="0"/>
          </a:p>
          <a:p>
            <a:pPr lvl="1" algn="just">
              <a:buFont typeface="Wingdings" panose="05000000000000000000" pitchFamily="2" charset="2"/>
              <a:buChar char="v"/>
            </a:pPr>
            <a:r>
              <a:rPr lang="fa-IR" dirty="0">
                <a:solidFill>
                  <a:srgbClr val="92D050"/>
                </a:solidFill>
              </a:rPr>
              <a:t>موضوع را معرفی </a:t>
            </a:r>
            <a:r>
              <a:rPr lang="fa-IR" dirty="0"/>
              <a:t>می‌کند</a:t>
            </a:r>
            <a:r>
              <a:rPr lang="fa-IR" dirty="0" smtClean="0"/>
              <a:t>.</a:t>
            </a:r>
            <a:endParaRPr lang="fa-IR" dirty="0"/>
          </a:p>
          <a:p>
            <a:pPr lvl="1" algn="just">
              <a:buFont typeface="Wingdings" panose="05000000000000000000" pitchFamily="2" charset="2"/>
              <a:buChar char="v"/>
            </a:pPr>
            <a:r>
              <a:rPr lang="fa-IR" dirty="0"/>
              <a:t>توضیح می‌دهد که چرا این </a:t>
            </a:r>
            <a:r>
              <a:rPr lang="fa-IR" dirty="0">
                <a:solidFill>
                  <a:srgbClr val="FF0000"/>
                </a:solidFill>
              </a:rPr>
              <a:t>موضوع مهم </a:t>
            </a:r>
            <a:r>
              <a:rPr lang="fa-IR" dirty="0"/>
              <a:t>است</a:t>
            </a:r>
            <a:r>
              <a:rPr lang="fa-IR" dirty="0" smtClean="0"/>
              <a:t>.</a:t>
            </a:r>
            <a:endParaRPr lang="fa-IR" dirty="0"/>
          </a:p>
          <a:p>
            <a:pPr lvl="1" algn="just">
              <a:buFont typeface="Wingdings" panose="05000000000000000000" pitchFamily="2" charset="2"/>
              <a:buChar char="v"/>
            </a:pPr>
            <a:r>
              <a:rPr lang="fa-IR" dirty="0"/>
              <a:t>به خواننده می‌گوید که </a:t>
            </a:r>
            <a:r>
              <a:rPr lang="fa-IR" dirty="0">
                <a:solidFill>
                  <a:srgbClr val="7030A0"/>
                </a:solidFill>
              </a:rPr>
              <a:t>چرا باید </a:t>
            </a:r>
            <a:r>
              <a:rPr lang="fa-IR" dirty="0"/>
              <a:t>در مورد آن اقدام کند</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61</a:t>
            </a:fld>
            <a:endParaRPr lang="en-US"/>
          </a:p>
        </p:txBody>
      </p:sp>
    </p:spTree>
    <p:extLst>
      <p:ext uri="{BB962C8B-B14F-4D97-AF65-F5344CB8AC3E}">
        <p14:creationId xmlns:p14="http://schemas.microsoft.com/office/powerpoint/2010/main" val="278839407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a:xfrm>
            <a:off x="97160" y="1851025"/>
            <a:ext cx="8589640" cy="4625975"/>
          </a:xfrm>
        </p:spPr>
        <p:txBody>
          <a:bodyPr/>
          <a:lstStyle/>
          <a:p>
            <a:pPr algn="just" rtl="0"/>
            <a:r>
              <a:rPr lang="en-US" sz="2800" dirty="0" smtClean="0">
                <a:solidFill>
                  <a:srgbClr val="00B0F0"/>
                </a:solidFill>
                <a:latin typeface="Times New Roman" panose="02020603050405020304" pitchFamily="18" charset="0"/>
                <a:cs typeface="Times New Roman" panose="02020603050405020304" pitchFamily="18" charset="0"/>
              </a:rPr>
              <a:t>The </a:t>
            </a:r>
            <a:r>
              <a:rPr lang="en-US" sz="2800" dirty="0">
                <a:solidFill>
                  <a:srgbClr val="00B0F0"/>
                </a:solidFill>
                <a:latin typeface="Times New Roman" panose="02020603050405020304" pitchFamily="18" charset="0"/>
                <a:cs typeface="Times New Roman" panose="02020603050405020304" pitchFamily="18" charset="0"/>
              </a:rPr>
              <a:t>problem </a:t>
            </a:r>
            <a:r>
              <a:rPr lang="en-US" sz="2800" dirty="0">
                <a:latin typeface="Times New Roman" panose="02020603050405020304" pitchFamily="18" charset="0"/>
                <a:cs typeface="Times New Roman" panose="02020603050405020304" pitchFamily="18" charset="0"/>
              </a:rPr>
              <a:t>(What is the problem? Why is it important?)</a:t>
            </a:r>
          </a:p>
          <a:p>
            <a:pPr algn="just" rtl="0"/>
            <a:r>
              <a:rPr lang="en-US" sz="2800" dirty="0" smtClean="0">
                <a:solidFill>
                  <a:srgbClr val="00B050"/>
                </a:solidFill>
                <a:latin typeface="Times New Roman" panose="02020603050405020304" pitchFamily="18" charset="0"/>
                <a:cs typeface="Times New Roman" panose="02020603050405020304" pitchFamily="18" charset="0"/>
              </a:rPr>
              <a:t>Background</a:t>
            </a:r>
            <a:r>
              <a:rPr lang="en-US" sz="2800" dirty="0">
                <a:solidFill>
                  <a:srgbClr val="00B050"/>
                </a:solidFill>
                <a:latin typeface="Times New Roman" panose="02020603050405020304" pitchFamily="18" charset="0"/>
                <a:cs typeface="Times New Roman" panose="02020603050405020304" pitchFamily="18" charset="0"/>
              </a:rPr>
              <a:t>, context </a:t>
            </a:r>
            <a:r>
              <a:rPr lang="en-US" sz="2800" dirty="0">
                <a:latin typeface="Times New Roman" panose="02020603050405020304" pitchFamily="18" charset="0"/>
                <a:cs typeface="Times New Roman" panose="02020603050405020304" pitchFamily="18" charset="0"/>
              </a:rPr>
              <a:t>(What happens, where, who is involved?)</a:t>
            </a:r>
          </a:p>
          <a:p>
            <a:pPr algn="just" rtl="0"/>
            <a:r>
              <a:rPr lang="en-US" sz="2800" dirty="0" smtClean="0">
                <a:solidFill>
                  <a:srgbClr val="FF0000"/>
                </a:solidFill>
                <a:latin typeface="Times New Roman" panose="02020603050405020304" pitchFamily="18" charset="0"/>
                <a:cs typeface="Times New Roman" panose="02020603050405020304" pitchFamily="18" charset="0"/>
              </a:rPr>
              <a:t>Causes </a:t>
            </a:r>
            <a:r>
              <a:rPr lang="en-US" sz="2800" dirty="0">
                <a:solidFill>
                  <a:srgbClr val="FF0000"/>
                </a:solidFill>
                <a:latin typeface="Times New Roman" panose="02020603050405020304" pitchFamily="18" charset="0"/>
                <a:cs typeface="Times New Roman" panose="02020603050405020304" pitchFamily="18" charset="0"/>
              </a:rPr>
              <a:t>of current situation </a:t>
            </a:r>
            <a:r>
              <a:rPr lang="en-US" sz="2800" dirty="0">
                <a:latin typeface="Times New Roman" panose="02020603050405020304" pitchFamily="18" charset="0"/>
                <a:cs typeface="Times New Roman" panose="02020603050405020304" pitchFamily="18" charset="0"/>
              </a:rPr>
              <a:t>(Why? Give evidence or examples.)</a:t>
            </a:r>
          </a:p>
          <a:p>
            <a:pPr algn="just" rtl="0"/>
            <a:r>
              <a:rPr lang="en-US" sz="2800" dirty="0" smtClean="0">
                <a:solidFill>
                  <a:srgbClr val="C00000"/>
                </a:solidFill>
                <a:latin typeface="Times New Roman" panose="02020603050405020304" pitchFamily="18" charset="0"/>
                <a:cs typeface="Times New Roman" panose="02020603050405020304" pitchFamily="18" charset="0"/>
              </a:rPr>
              <a:t>Effects </a:t>
            </a:r>
            <a:r>
              <a:rPr lang="en-US" sz="2800" dirty="0">
                <a:solidFill>
                  <a:srgbClr val="C00000"/>
                </a:solidFill>
                <a:latin typeface="Times New Roman" panose="02020603050405020304" pitchFamily="18" charset="0"/>
                <a:cs typeface="Times New Roman" panose="02020603050405020304" pitchFamily="18" charset="0"/>
              </a:rPr>
              <a:t>of current situation </a:t>
            </a:r>
            <a:r>
              <a:rPr lang="en-US" sz="2800" dirty="0">
                <a:latin typeface="Times New Roman" panose="02020603050405020304" pitchFamily="18" charset="0"/>
                <a:cs typeface="Times New Roman" panose="02020603050405020304" pitchFamily="18" charset="0"/>
              </a:rPr>
              <a:t>(What effects does it have? Give evidence or examples.)</a:t>
            </a: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62</a:t>
            </a:fld>
            <a:endParaRPr lang="en-US"/>
          </a:p>
        </p:txBody>
      </p:sp>
    </p:spTree>
    <p:extLst>
      <p:ext uri="{BB962C8B-B14F-4D97-AF65-F5344CB8AC3E}">
        <p14:creationId xmlns:p14="http://schemas.microsoft.com/office/powerpoint/2010/main" val="397595552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مقدمه</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63</a:t>
            </a:fld>
            <a:endParaRPr lang="en-US"/>
          </a:p>
        </p:txBody>
      </p:sp>
      <p:sp>
        <p:nvSpPr>
          <p:cNvPr id="6" name="Vertical Scroll 5"/>
          <p:cNvSpPr/>
          <p:nvPr/>
        </p:nvSpPr>
        <p:spPr>
          <a:xfrm>
            <a:off x="827584" y="2276872"/>
            <a:ext cx="3253457" cy="345638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تعریف مساله</a:t>
            </a:r>
          </a:p>
          <a:p>
            <a:pPr algn="ctr"/>
            <a:endParaRPr lang="fa-IR" sz="2400" dirty="0">
              <a:solidFill>
                <a:schemeClr val="tx1"/>
              </a:solidFill>
              <a:cs typeface="B Titr" panose="00000700000000000000" pitchFamily="2" charset="-78"/>
            </a:endParaRPr>
          </a:p>
          <a:p>
            <a:pPr algn="ctr"/>
            <a:r>
              <a:rPr lang="fa-IR" sz="2400" dirty="0" smtClean="0">
                <a:solidFill>
                  <a:schemeClr val="tx1"/>
                </a:solidFill>
                <a:cs typeface="B Titr" panose="00000700000000000000" pitchFamily="2" charset="-78"/>
              </a:rPr>
              <a:t>حدود مساله</a:t>
            </a:r>
          </a:p>
          <a:p>
            <a:pPr algn="ctr"/>
            <a:endParaRPr lang="fa-IR" sz="2400" dirty="0">
              <a:solidFill>
                <a:schemeClr val="tx1"/>
              </a:solidFill>
              <a:cs typeface="B Titr" panose="00000700000000000000" pitchFamily="2" charset="-78"/>
            </a:endParaRPr>
          </a:p>
          <a:p>
            <a:pPr algn="ctr"/>
            <a:r>
              <a:rPr lang="fa-IR" sz="2400" dirty="0" smtClean="0">
                <a:solidFill>
                  <a:schemeClr val="tx1"/>
                </a:solidFill>
                <a:cs typeface="B Titr" panose="00000700000000000000" pitchFamily="2" charset="-78"/>
              </a:rPr>
              <a:t>شدت و بزرگی مساله</a:t>
            </a:r>
            <a:endParaRPr lang="en-US" sz="2400" dirty="0">
              <a:solidFill>
                <a:schemeClr val="tx1"/>
              </a:solidFill>
              <a:cs typeface="B Titr" panose="00000700000000000000" pitchFamily="2" charset="-78"/>
            </a:endParaRPr>
          </a:p>
        </p:txBody>
      </p:sp>
      <p:sp>
        <p:nvSpPr>
          <p:cNvPr id="9" name="Vertical Scroll 8"/>
          <p:cNvSpPr/>
          <p:nvPr/>
        </p:nvSpPr>
        <p:spPr>
          <a:xfrm>
            <a:off x="4788024" y="2276872"/>
            <a:ext cx="3253457" cy="345638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شبکه علیت مساله</a:t>
            </a:r>
          </a:p>
          <a:p>
            <a:pPr algn="ctr"/>
            <a:endParaRPr lang="fa-IR" sz="2400" dirty="0">
              <a:solidFill>
                <a:schemeClr val="tx1"/>
              </a:solidFill>
              <a:cs typeface="B Titr" panose="00000700000000000000" pitchFamily="2" charset="-78"/>
            </a:endParaRPr>
          </a:p>
          <a:p>
            <a:pPr algn="ctr"/>
            <a:r>
              <a:rPr lang="fa-IR" sz="2400" dirty="0" smtClean="0">
                <a:solidFill>
                  <a:schemeClr val="tx1"/>
                </a:solidFill>
                <a:cs typeface="B Titr" panose="00000700000000000000" pitchFamily="2" charset="-78"/>
              </a:rPr>
              <a:t>شناسایی و تحلیل ذینفعان</a:t>
            </a:r>
          </a:p>
          <a:p>
            <a:pPr algn="ctr"/>
            <a:endParaRPr lang="fa-IR" sz="2400" dirty="0">
              <a:solidFill>
                <a:schemeClr val="tx1"/>
              </a:solidFill>
              <a:cs typeface="B Titr" panose="00000700000000000000" pitchFamily="2" charset="-78"/>
            </a:endParaRPr>
          </a:p>
          <a:p>
            <a:pPr algn="ctr"/>
            <a:r>
              <a:rPr lang="fa-IR" sz="2400" dirty="0" smtClean="0">
                <a:solidFill>
                  <a:schemeClr val="tx1"/>
                </a:solidFill>
                <a:cs typeface="B Titr" panose="00000700000000000000" pitchFamily="2" charset="-78"/>
              </a:rPr>
              <a:t>تداوم پیامد مساله</a:t>
            </a:r>
          </a:p>
          <a:p>
            <a:pPr algn="ctr"/>
            <a:r>
              <a:rPr lang="fa-IR" sz="2400" dirty="0" smtClean="0">
                <a:solidFill>
                  <a:schemeClr val="tx1"/>
                </a:solidFill>
                <a:cs typeface="B Titr" panose="00000700000000000000" pitchFamily="2" charset="-78"/>
              </a:rPr>
              <a:t>ارزیابی عملکرد سیاست های گذشته</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37751737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متن اصلی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dirty="0" smtClean="0"/>
              <a:t>متن را به شیوه ای منطقی ساختار دهید.</a:t>
            </a:r>
          </a:p>
          <a:p>
            <a:r>
              <a:rPr lang="fa-IR" dirty="0" smtClean="0">
                <a:solidFill>
                  <a:srgbClr val="FFC000"/>
                </a:solidFill>
              </a:rPr>
              <a:t>روش پژوهش</a:t>
            </a:r>
          </a:p>
          <a:p>
            <a:r>
              <a:rPr lang="fa-IR" dirty="0" smtClean="0">
                <a:solidFill>
                  <a:srgbClr val="FFC000"/>
                </a:solidFill>
              </a:rPr>
              <a:t>یافته های اصلی پژوهش</a:t>
            </a:r>
          </a:p>
          <a:p>
            <a:r>
              <a:rPr lang="fa-IR" dirty="0" smtClean="0"/>
              <a:t>پاراگراف را کوتاه و محدود به یک ایده کنید</a:t>
            </a:r>
          </a:p>
          <a:p>
            <a:r>
              <a:rPr lang="fa-IR" dirty="0" smtClean="0"/>
              <a:t>از عنوان های بیشتر در صورت لزوم استفاده کنید. در یک خلاصه سیاستی چهارصفحه ای، باید </a:t>
            </a:r>
            <a:r>
              <a:rPr lang="fa-IR" dirty="0" smtClean="0">
                <a:solidFill>
                  <a:srgbClr val="00B0F0"/>
                </a:solidFill>
              </a:rPr>
              <a:t>حداقل شش عنوان فرعی </a:t>
            </a:r>
            <a:r>
              <a:rPr lang="fa-IR" dirty="0" smtClean="0"/>
              <a:t>داشته باشید. </a:t>
            </a:r>
          </a:p>
          <a:p>
            <a:r>
              <a:rPr lang="fa-IR" dirty="0" smtClean="0"/>
              <a:t>هر پاراگراف را دوباره بخوانید و بازنویسی یا حذف کنید. </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64</a:t>
            </a:fld>
            <a:endParaRPr lang="en-US"/>
          </a:p>
        </p:txBody>
      </p:sp>
    </p:spTree>
    <p:extLst>
      <p:ext uri="{BB962C8B-B14F-4D97-AF65-F5344CB8AC3E}">
        <p14:creationId xmlns:p14="http://schemas.microsoft.com/office/powerpoint/2010/main" val="364667562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کاربست سیاستی</a:t>
            </a:r>
            <a:endParaRPr lang="en-US" dirty="0"/>
          </a:p>
        </p:txBody>
      </p:sp>
      <p:sp>
        <p:nvSpPr>
          <p:cNvPr id="3" name="Content Placeholder 2"/>
          <p:cNvSpPr>
            <a:spLocks noGrp="1"/>
          </p:cNvSpPr>
          <p:nvPr>
            <p:ph idx="1"/>
          </p:nvPr>
        </p:nvSpPr>
        <p:spPr/>
        <p:txBody>
          <a:bodyPr/>
          <a:lstStyle/>
          <a:p>
            <a:r>
              <a:rPr lang="fa-IR" sz="2400" dirty="0"/>
              <a:t>در این بخش بر </a:t>
            </a:r>
            <a:r>
              <a:rPr lang="fa-IR" sz="2400" dirty="0">
                <a:solidFill>
                  <a:srgbClr val="00B0F0"/>
                </a:solidFill>
              </a:rPr>
              <a:t>گزینه‌ها و پیامدهای سیاست </a:t>
            </a:r>
            <a:r>
              <a:rPr lang="fa-IR" sz="2400" dirty="0"/>
              <a:t>تمرکز کنید. برخی از مواردی که باید در نظر بگیرید عبارتند از</a:t>
            </a:r>
            <a:r>
              <a:rPr lang="fa-IR" sz="2400" dirty="0" smtClean="0"/>
              <a:t>:</a:t>
            </a:r>
            <a:endParaRPr lang="fa-IR" sz="2400" dirty="0"/>
          </a:p>
          <a:p>
            <a:r>
              <a:rPr lang="fa-IR" sz="2400" dirty="0"/>
              <a:t>توصیه‌های اصلاحی در سیاست: </a:t>
            </a:r>
            <a:r>
              <a:rPr lang="fa-IR" sz="2400" dirty="0">
                <a:solidFill>
                  <a:srgbClr val="00B050"/>
                </a:solidFill>
              </a:rPr>
              <a:t>گزینه‌های مختلف چیستند</a:t>
            </a:r>
            <a:r>
              <a:rPr lang="fa-IR" sz="2400" dirty="0" smtClean="0">
                <a:solidFill>
                  <a:srgbClr val="00B050"/>
                </a:solidFill>
              </a:rPr>
              <a:t>؟</a:t>
            </a:r>
            <a:endParaRPr lang="fa-IR" sz="2400" dirty="0">
              <a:solidFill>
                <a:srgbClr val="00B050"/>
              </a:solidFill>
            </a:endParaRPr>
          </a:p>
          <a:p>
            <a:r>
              <a:rPr lang="fa-IR" sz="2400" dirty="0"/>
              <a:t>اثرات سیاست یا سیاست‌های اصلاح‌شده: تغییرات سیاست چگونه وضعیت را بهبود می‌بخشند؟ در صورت امکان، شواهد یا مثال‌هایی ارائه دهید</a:t>
            </a:r>
            <a:r>
              <a:rPr lang="fa-IR" sz="2400" dirty="0" smtClean="0"/>
              <a:t>.</a:t>
            </a:r>
            <a:endParaRPr lang="fa-IR" sz="2400" dirty="0"/>
          </a:p>
          <a:p>
            <a:r>
              <a:rPr lang="fa-IR" sz="2400" dirty="0">
                <a:solidFill>
                  <a:srgbClr val="00B050"/>
                </a:solidFill>
              </a:rPr>
              <a:t>مزایا و معایب هر گزینه‌ی سیاست</a:t>
            </a:r>
            <a:r>
              <a:rPr lang="fa-IR" sz="2400" dirty="0"/>
              <a:t>: مزایای بالقوه چیستند؟ هزینه آن چقدر خواهد بود؟ چه </a:t>
            </a:r>
            <a:r>
              <a:rPr lang="fa-IR" sz="2400" dirty="0">
                <a:solidFill>
                  <a:srgbClr val="00B0F0"/>
                </a:solidFill>
              </a:rPr>
              <a:t>عوارض جانبی </a:t>
            </a:r>
            <a:r>
              <a:rPr lang="fa-IR" sz="2400" dirty="0"/>
              <a:t>ممکن است وجود داشته باشد</a:t>
            </a:r>
            <a:r>
              <a:rPr lang="fa-IR" sz="2400" dirty="0" smtClean="0"/>
              <a:t>؟</a:t>
            </a:r>
            <a:endParaRPr lang="fa-IR" sz="2400" dirty="0"/>
          </a:p>
          <a:p>
            <a:r>
              <a:rPr lang="fa-IR" sz="2400" dirty="0"/>
              <a:t>اگر توصیه‌ها را در ابتدای خلاصه سیاست ارائه نکرده‌اید، می‌توانید آن‌ها را در اینجا قرار دهید.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65</a:t>
            </a:fld>
            <a:endParaRPr lang="en-US"/>
          </a:p>
        </p:txBody>
      </p:sp>
    </p:spTree>
    <p:extLst>
      <p:ext uri="{BB962C8B-B14F-4D97-AF65-F5344CB8AC3E}">
        <p14:creationId xmlns:p14="http://schemas.microsoft.com/office/powerpoint/2010/main" val="29735266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نتیجه گیری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sz="2400" dirty="0"/>
              <a:t>در یک خلاصه سیاست، </a:t>
            </a:r>
            <a:r>
              <a:rPr lang="fa-IR" sz="2400" dirty="0">
                <a:solidFill>
                  <a:srgbClr val="00B0F0"/>
                </a:solidFill>
              </a:rPr>
              <a:t>معمولاً نیازی به نتیجه‌گیری نیست. </a:t>
            </a:r>
            <a:r>
              <a:rPr lang="fa-IR" sz="2400" dirty="0"/>
              <a:t>بخش خلاصه (در ابتدای متن) و بخش توصیه‌ها (که احتمالاً نیز در ابتدای متن قرار دارد) معمولاً نقش بخش نتیجه‌گیری را در یک خلاصه سیاست بر عهده </a:t>
            </a:r>
            <a:r>
              <a:rPr lang="fa-IR" sz="2400" dirty="0" smtClean="0"/>
              <a:t>می‌گیرند</a:t>
            </a:r>
          </a:p>
          <a:p>
            <a:pPr marL="119062" indent="0" algn="just">
              <a:buNone/>
            </a:pPr>
            <a:endParaRPr lang="fa-IR" sz="2400" dirty="0" smtClean="0"/>
          </a:p>
          <a:p>
            <a:pPr algn="just"/>
            <a:r>
              <a:rPr lang="fa-IR" sz="2400" dirty="0"/>
              <a:t>اگر تصمیم به گنجاندن بخش نتیجه‌گیری دارید:</a:t>
            </a:r>
          </a:p>
          <a:p>
            <a:pPr algn="just"/>
            <a:endParaRPr lang="fa-IR" sz="2400" dirty="0"/>
          </a:p>
          <a:p>
            <a:pPr lvl="1" algn="just"/>
            <a:r>
              <a:rPr lang="fa-IR" sz="2000" dirty="0"/>
              <a:t>آن را کوتاه نگه دارید – </a:t>
            </a:r>
            <a:r>
              <a:rPr lang="fa-IR" sz="2000" dirty="0">
                <a:solidFill>
                  <a:srgbClr val="C00000"/>
                </a:solidFill>
              </a:rPr>
              <a:t>یک پاراگراف کافی است.</a:t>
            </a:r>
          </a:p>
          <a:p>
            <a:pPr lvl="1" algn="just"/>
            <a:endParaRPr lang="fa-IR" sz="2000" dirty="0"/>
          </a:p>
          <a:p>
            <a:pPr lvl="1" algn="just"/>
            <a:r>
              <a:rPr lang="fa-IR" sz="2000" dirty="0"/>
              <a:t>صرفاً آنچه را که قبلاً بیان کرده‌اید تکرار نکنید. در عوض، متن را با توضیح اینکه وضعیت چقدر فوری است یا چقدر مهم است که گزینه سیاست پیشنهادی خود را انتخاب کنید، به پایان برسانید</a:t>
            </a:r>
            <a:endParaRPr lang="en-US" sz="20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66</a:t>
            </a:fld>
            <a:endParaRPr lang="en-US"/>
          </a:p>
        </p:txBody>
      </p:sp>
    </p:spTree>
    <p:extLst>
      <p:ext uri="{BB962C8B-B14F-4D97-AF65-F5344CB8AC3E}">
        <p14:creationId xmlns:p14="http://schemas.microsoft.com/office/powerpoint/2010/main" val="236958697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جعبه‌ها و نوارهای کناری</a:t>
            </a:r>
            <a:endParaRPr lang="en-US" dirty="0"/>
          </a:p>
        </p:txBody>
      </p:sp>
      <p:sp>
        <p:nvSpPr>
          <p:cNvPr id="3" name="Content Placeholder 2"/>
          <p:cNvSpPr>
            <a:spLocks noGrp="1"/>
          </p:cNvSpPr>
          <p:nvPr>
            <p:ph idx="1"/>
          </p:nvPr>
        </p:nvSpPr>
        <p:spPr/>
        <p:txBody>
          <a:bodyPr/>
          <a:lstStyle/>
          <a:p>
            <a:pPr algn="just"/>
            <a:r>
              <a:rPr lang="fa-IR" sz="2400" dirty="0"/>
              <a:t>شما می‌توانید از جعبه‌ها یا نوارهای کناری </a:t>
            </a:r>
            <a:r>
              <a:rPr lang="en-US" sz="2400" dirty="0"/>
              <a:t>boxes or sidebars </a:t>
            </a:r>
            <a:r>
              <a:rPr lang="fa-IR" sz="2400" dirty="0" smtClean="0"/>
              <a:t> (</a:t>
            </a:r>
            <a:r>
              <a:rPr lang="fa-IR" sz="2400" dirty="0"/>
              <a:t>جعبه‌های کوچک قرار گرفته در حاشیه) برای ارائه انواع مختلف اطلاعاتی که به خوبی در جریان متن جا نمی‌گیرند، استفاده کنید</a:t>
            </a:r>
            <a:r>
              <a:rPr lang="fa-IR" sz="2400" dirty="0" smtClean="0"/>
              <a:t>:</a:t>
            </a:r>
            <a:endParaRPr lang="fa-IR" sz="2400" dirty="0"/>
          </a:p>
          <a:p>
            <a:pPr lvl="1" algn="just">
              <a:buFont typeface="Wingdings" panose="05000000000000000000" pitchFamily="2" charset="2"/>
              <a:buChar char="v"/>
            </a:pPr>
            <a:r>
              <a:rPr lang="fa-IR" sz="2000" dirty="0">
                <a:solidFill>
                  <a:srgbClr val="FF0000"/>
                </a:solidFill>
              </a:rPr>
              <a:t>موارد </a:t>
            </a:r>
            <a:r>
              <a:rPr lang="en-US" sz="2000" dirty="0" smtClean="0">
                <a:solidFill>
                  <a:srgbClr val="FF0000"/>
                </a:solidFill>
              </a:rPr>
              <a:t>cases</a:t>
            </a:r>
            <a:endParaRPr lang="en-US" sz="2000" dirty="0">
              <a:solidFill>
                <a:srgbClr val="FF0000"/>
              </a:solidFill>
            </a:endParaRPr>
          </a:p>
          <a:p>
            <a:pPr lvl="1" algn="just">
              <a:buFont typeface="Wingdings" panose="05000000000000000000" pitchFamily="2" charset="2"/>
              <a:buChar char="v"/>
            </a:pPr>
            <a:r>
              <a:rPr lang="fa-IR" sz="2000" dirty="0">
                <a:solidFill>
                  <a:srgbClr val="FF0000"/>
                </a:solidFill>
              </a:rPr>
              <a:t>تعاریف یا </a:t>
            </a:r>
            <a:r>
              <a:rPr lang="fa-IR" sz="2000" dirty="0" smtClean="0">
                <a:solidFill>
                  <a:srgbClr val="FF0000"/>
                </a:solidFill>
              </a:rPr>
              <a:t>توضیحات</a:t>
            </a:r>
            <a:endParaRPr lang="fa-IR" sz="2000" dirty="0">
              <a:solidFill>
                <a:srgbClr val="FF0000"/>
              </a:solidFill>
            </a:endParaRPr>
          </a:p>
          <a:p>
            <a:pPr lvl="1" algn="just">
              <a:buFont typeface="Wingdings" panose="05000000000000000000" pitchFamily="2" charset="2"/>
              <a:buChar char="v"/>
            </a:pPr>
            <a:r>
              <a:rPr lang="fa-IR" sz="2000" dirty="0">
                <a:solidFill>
                  <a:srgbClr val="FF0000"/>
                </a:solidFill>
              </a:rPr>
              <a:t>اطلاعاتی که در جریان اصلی متن قرار </a:t>
            </a:r>
            <a:r>
              <a:rPr lang="fa-IR" sz="2000" dirty="0" smtClean="0">
                <a:solidFill>
                  <a:srgbClr val="FF0000"/>
                </a:solidFill>
              </a:rPr>
              <a:t>نمی‌گیرد</a:t>
            </a:r>
            <a:endParaRPr lang="fa-IR" sz="2000" dirty="0">
              <a:solidFill>
                <a:srgbClr val="FF0000"/>
              </a:solidFill>
            </a:endParaRPr>
          </a:p>
          <a:p>
            <a:pPr lvl="1" algn="just">
              <a:buFont typeface="Wingdings" panose="05000000000000000000" pitchFamily="2" charset="2"/>
              <a:buChar char="v"/>
            </a:pPr>
            <a:r>
              <a:rPr lang="fa-IR" sz="2000" dirty="0" smtClean="0">
                <a:solidFill>
                  <a:srgbClr val="FF0000"/>
                </a:solidFill>
              </a:rPr>
              <a:t>فهرست‌ها</a:t>
            </a:r>
            <a:endParaRPr lang="fa-IR" sz="2000" dirty="0">
              <a:solidFill>
                <a:srgbClr val="FF0000"/>
              </a:solidFill>
            </a:endParaRPr>
          </a:p>
          <a:p>
            <a:pPr lvl="1" algn="just">
              <a:buFont typeface="Wingdings" panose="05000000000000000000" pitchFamily="2" charset="2"/>
              <a:buChar char="v"/>
            </a:pPr>
            <a:r>
              <a:rPr lang="fa-IR" sz="2000" dirty="0">
                <a:solidFill>
                  <a:srgbClr val="FF0000"/>
                </a:solidFill>
              </a:rPr>
              <a:t>مثال‌ها برای توضیح نکات موجود در </a:t>
            </a:r>
            <a:r>
              <a:rPr lang="fa-IR" sz="2000" dirty="0" smtClean="0">
                <a:solidFill>
                  <a:srgbClr val="FF0000"/>
                </a:solidFill>
              </a:rPr>
              <a:t>متن</a:t>
            </a:r>
            <a:endParaRPr lang="fa-IR" sz="2000" dirty="0">
              <a:solidFill>
                <a:srgbClr val="FF0000"/>
              </a:solidFill>
            </a:endParaRPr>
          </a:p>
          <a:p>
            <a:pPr algn="just"/>
            <a:r>
              <a:rPr lang="fa-IR" sz="2400" dirty="0"/>
              <a:t>جعبه‌ها باید </a:t>
            </a:r>
            <a:r>
              <a:rPr lang="fa-IR" sz="2400" dirty="0">
                <a:solidFill>
                  <a:srgbClr val="00B0F0"/>
                </a:solidFill>
              </a:rPr>
              <a:t>مستقل</a:t>
            </a:r>
            <a:r>
              <a:rPr lang="fa-IR" sz="2400" dirty="0"/>
              <a:t> باشند: خواننده باید بتواند آن‌ها را بدون نیاز به خواندن متن اصلی درک کند</a:t>
            </a:r>
            <a:r>
              <a:rPr lang="fa-IR" sz="2400" dirty="0" smtClean="0"/>
              <a:t>.</a:t>
            </a:r>
            <a:endParaRPr lang="fa-IR" sz="2400" dirty="0"/>
          </a:p>
          <a:p>
            <a:pPr algn="just"/>
            <a:r>
              <a:rPr lang="fa-IR" sz="2400" dirty="0"/>
              <a:t>برای </a:t>
            </a:r>
            <a:r>
              <a:rPr lang="fa-IR" sz="2400" dirty="0">
                <a:solidFill>
                  <a:srgbClr val="00B050"/>
                </a:solidFill>
              </a:rPr>
              <a:t>هر جعبه یک عنوان </a:t>
            </a:r>
            <a:r>
              <a:rPr lang="fa-IR" sz="2400" dirty="0"/>
              <a:t>تعیین کنید و در متن به آن اشاره کنید</a:t>
            </a:r>
            <a:r>
              <a:rPr lang="fa-IR" sz="2400" dirty="0" smtClean="0"/>
              <a:t>.</a:t>
            </a:r>
            <a:endParaRPr lang="fa-IR" sz="2400" dirty="0"/>
          </a:p>
          <a:p>
            <a:pPr algn="just"/>
            <a:r>
              <a:rPr lang="fa-IR" sz="2400" dirty="0"/>
              <a:t>از داشتن جعبه‌های زیاد خودداری کنید: </a:t>
            </a:r>
            <a:r>
              <a:rPr lang="fa-IR" sz="2400" dirty="0">
                <a:solidFill>
                  <a:srgbClr val="C00000"/>
                </a:solidFill>
              </a:rPr>
              <a:t>یکی در هر صفحه کافی </a:t>
            </a:r>
            <a:r>
              <a:rPr lang="fa-IR" sz="2400" dirty="0"/>
              <a:t>است.</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67</a:t>
            </a:fld>
            <a:endParaRPr lang="en-US"/>
          </a:p>
        </p:txBody>
      </p:sp>
    </p:spTree>
    <p:extLst>
      <p:ext uri="{BB962C8B-B14F-4D97-AF65-F5344CB8AC3E}">
        <p14:creationId xmlns:p14="http://schemas.microsoft.com/office/powerpoint/2010/main" val="296837341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68</a:t>
            </a:fld>
            <a:endParaRPr lang="en-US"/>
          </a:p>
        </p:txBody>
      </p:sp>
      <p:pic>
        <p:nvPicPr>
          <p:cNvPr id="6" name="Picture 5"/>
          <p:cNvPicPr>
            <a:picLocks noChangeAspect="1"/>
          </p:cNvPicPr>
          <p:nvPr/>
        </p:nvPicPr>
        <p:blipFill>
          <a:blip r:embed="rId2"/>
          <a:stretch>
            <a:fillRect/>
          </a:stretch>
        </p:blipFill>
        <p:spPr>
          <a:xfrm>
            <a:off x="971600" y="208573"/>
            <a:ext cx="7056783" cy="6312036"/>
          </a:xfrm>
          <a:prstGeom prst="rect">
            <a:avLst/>
          </a:prstGeom>
        </p:spPr>
      </p:pic>
    </p:spTree>
    <p:extLst>
      <p:ext uri="{BB962C8B-B14F-4D97-AF65-F5344CB8AC3E}">
        <p14:creationId xmlns:p14="http://schemas.microsoft.com/office/powerpoint/2010/main" val="195684682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مطالعات موردی</a:t>
            </a:r>
            <a:endParaRPr lang="en-US" dirty="0"/>
          </a:p>
        </p:txBody>
      </p:sp>
      <p:sp>
        <p:nvSpPr>
          <p:cNvPr id="3" name="Content Placeholder 2"/>
          <p:cNvSpPr>
            <a:spLocks noGrp="1"/>
          </p:cNvSpPr>
          <p:nvPr>
            <p:ph idx="1"/>
          </p:nvPr>
        </p:nvSpPr>
        <p:spPr/>
        <p:txBody>
          <a:bodyPr/>
          <a:lstStyle/>
          <a:p>
            <a:pPr algn="just"/>
            <a:r>
              <a:rPr lang="fa-IR" sz="2400" dirty="0"/>
              <a:t>متن ممکن است شامل یک یا چند مورد باشد: </a:t>
            </a:r>
            <a:r>
              <a:rPr lang="fa-IR" sz="2400" dirty="0">
                <a:solidFill>
                  <a:srgbClr val="00B050"/>
                </a:solidFill>
              </a:rPr>
              <a:t>مثال‌های خاص یا داستان‌هایی درباره آنچه در یک مکان خاص در یک زمان معین اتفاق افتاده است. </a:t>
            </a:r>
            <a:r>
              <a:rPr lang="fa-IR" sz="2400" dirty="0"/>
              <a:t>شما می‌توانید این موارد را به عنوان بخشی از متن اصلی یا با قرار دادن آن‌ها در یک جعبه شامل کنید.</a:t>
            </a:r>
          </a:p>
          <a:p>
            <a:pPr algn="just"/>
            <a:endParaRPr lang="fa-IR" sz="2400" dirty="0"/>
          </a:p>
          <a:p>
            <a:pPr algn="just"/>
            <a:r>
              <a:rPr lang="fa-IR" sz="2400" dirty="0"/>
              <a:t>موارد باید کوتاه (</a:t>
            </a:r>
            <a:r>
              <a:rPr lang="fa-IR" sz="2400" dirty="0">
                <a:solidFill>
                  <a:srgbClr val="00B050"/>
                </a:solidFill>
              </a:rPr>
              <a:t>فقط یک یا دو پاراگراف</a:t>
            </a:r>
            <a:r>
              <a:rPr lang="fa-IR" sz="2400" dirty="0"/>
              <a:t>) و مستقل باشند (خوانندگان باید بتوانند آن‌ها را حتی اگر بقیه متن را نخوانند، درک کنند). بر موضوع تمرکز کنید و از ارائه جزئیات غیرضروری پرهیز کنید. از خود بپرسید: پس چه؟ هدف از گنجاندن این مورد در خلاصه سیاست چیست؟</a:t>
            </a:r>
          </a:p>
          <a:p>
            <a:pPr algn="just"/>
            <a:endParaRPr lang="fa-IR" sz="2400" dirty="0"/>
          </a:p>
          <a:p>
            <a:pPr algn="just"/>
            <a:r>
              <a:rPr lang="fa-IR" sz="2400" dirty="0"/>
              <a:t>اطمینان حاصل کنید </a:t>
            </a:r>
            <a:r>
              <a:rPr lang="fa-IR" sz="2400" dirty="0">
                <a:solidFill>
                  <a:srgbClr val="00B050"/>
                </a:solidFill>
              </a:rPr>
              <a:t>که مورد انتخابی با بقیه متن مرتبط است</a:t>
            </a:r>
            <a:r>
              <a:rPr lang="fa-IR" sz="2400" dirty="0"/>
              <a:t>. این مورد می‌تواند یک نکته خاصی که شما مطرح می‌کنید را به تصویر بکشد، یا مبنای بقیه متن را فراهم کند، یا نشان دهد که واقعیت پیچیده‌تر از نظریه است</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69</a:t>
            </a:fld>
            <a:endParaRPr lang="en-US"/>
          </a:p>
        </p:txBody>
      </p:sp>
    </p:spTree>
    <p:extLst>
      <p:ext uri="{BB962C8B-B14F-4D97-AF65-F5344CB8AC3E}">
        <p14:creationId xmlns:p14="http://schemas.microsoft.com/office/powerpoint/2010/main" val="14549923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هدف سیاست سلامت</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fa-IR" dirty="0" smtClean="0">
                <a:solidFill>
                  <a:srgbClr val="002060"/>
                </a:solidFill>
              </a:rPr>
              <a:t>راهنمای تدوین </a:t>
            </a:r>
            <a:r>
              <a:rPr lang="fa-IR" dirty="0" smtClean="0"/>
              <a:t>برنامه بهداشتی و درمانی</a:t>
            </a: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graphicFrame>
        <p:nvGraphicFramePr>
          <p:cNvPr id="6" name="Diagram 5"/>
          <p:cNvGraphicFramePr/>
          <p:nvPr>
            <p:extLst>
              <p:ext uri="{D42A27DB-BD31-4B8C-83A1-F6EECF244321}">
                <p14:modId xmlns:p14="http://schemas.microsoft.com/office/powerpoint/2010/main" val="713953387"/>
              </p:ext>
            </p:extLst>
          </p:nvPr>
        </p:nvGraphicFramePr>
        <p:xfrm>
          <a:off x="1979712" y="2477285"/>
          <a:ext cx="5447928" cy="3688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rot="10800000">
            <a:off x="1583668" y="5157192"/>
            <a:ext cx="7920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5856" y="4809055"/>
            <a:ext cx="1296144" cy="1200329"/>
          </a:xfrm>
          <a:prstGeom prst="rect">
            <a:avLst/>
          </a:prstGeom>
          <a:noFill/>
        </p:spPr>
        <p:txBody>
          <a:bodyPr wrap="square" rtlCol="0">
            <a:spAutoFit/>
          </a:bodyPr>
          <a:lstStyle/>
          <a:p>
            <a:r>
              <a:rPr lang="fa-IR" sz="2400" dirty="0" smtClean="0">
                <a:cs typeface="B Zar" pitchFamily="2" charset="-78"/>
              </a:rPr>
              <a:t>اهداف</a:t>
            </a:r>
          </a:p>
          <a:p>
            <a:r>
              <a:rPr lang="fa-IR" sz="2400" dirty="0" smtClean="0">
                <a:cs typeface="B Zar" pitchFamily="2" charset="-78"/>
              </a:rPr>
              <a:t>استراتژی</a:t>
            </a:r>
          </a:p>
          <a:p>
            <a:r>
              <a:rPr lang="fa-IR" sz="2400" dirty="0" smtClean="0">
                <a:cs typeface="B Zar" pitchFamily="2" charset="-78"/>
              </a:rPr>
              <a:t>اقدامات</a:t>
            </a:r>
            <a:endParaRPr lang="en-US" sz="2400" dirty="0" smtClean="0">
              <a:cs typeface="B Zar" pitchFamily="2" charset="-78"/>
            </a:endParaRPr>
          </a:p>
        </p:txBody>
      </p:sp>
      <p:sp>
        <p:nvSpPr>
          <p:cNvPr id="9" name="Right Arrow 8"/>
          <p:cNvSpPr/>
          <p:nvPr/>
        </p:nvSpPr>
        <p:spPr>
          <a:xfrm>
            <a:off x="6156176" y="3877249"/>
            <a:ext cx="7920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66424" y="3351798"/>
            <a:ext cx="1401808" cy="1938992"/>
          </a:xfrm>
          <a:prstGeom prst="rect">
            <a:avLst/>
          </a:prstGeom>
          <a:noFill/>
        </p:spPr>
        <p:txBody>
          <a:bodyPr wrap="square" rtlCol="0">
            <a:spAutoFit/>
          </a:bodyPr>
          <a:lstStyle/>
          <a:p>
            <a:r>
              <a:rPr lang="fa-IR" sz="2400" dirty="0" smtClean="0">
                <a:cs typeface="B Zar" pitchFamily="2" charset="-78"/>
              </a:rPr>
              <a:t>تامین مالی؟</a:t>
            </a:r>
          </a:p>
          <a:p>
            <a:r>
              <a:rPr lang="fa-IR" sz="2400" dirty="0" smtClean="0">
                <a:cs typeface="B Zar" pitchFamily="2" charset="-78"/>
              </a:rPr>
              <a:t>منابع؟</a:t>
            </a:r>
          </a:p>
          <a:p>
            <a:r>
              <a:rPr lang="fa-IR" sz="2400" dirty="0" smtClean="0">
                <a:cs typeface="B Zar" pitchFamily="2" charset="-78"/>
              </a:rPr>
              <a:t>ساختار؟</a:t>
            </a:r>
          </a:p>
          <a:p>
            <a:r>
              <a:rPr lang="fa-IR" sz="2400" dirty="0" smtClean="0">
                <a:cs typeface="B Zar" pitchFamily="2" charset="-78"/>
              </a:rPr>
              <a:t>اجرا؟</a:t>
            </a:r>
          </a:p>
          <a:p>
            <a:r>
              <a:rPr lang="fa-IR" sz="2400" dirty="0" smtClean="0">
                <a:cs typeface="B Zar" pitchFamily="2" charset="-78"/>
              </a:rPr>
              <a:t>ارزشیابی</a:t>
            </a:r>
            <a:endParaRPr lang="en-US" sz="2400" dirty="0" smtClean="0">
              <a:cs typeface="B Zar" pitchFamily="2" charset="-78"/>
            </a:endParaRPr>
          </a:p>
        </p:txBody>
      </p:sp>
    </p:spTree>
    <p:extLst>
      <p:ext uri="{BB962C8B-B14F-4D97-AF65-F5344CB8AC3E}">
        <p14:creationId xmlns:p14="http://schemas.microsoft.com/office/powerpoint/2010/main" val="27776193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جداول</a:t>
            </a:r>
            <a:endParaRPr lang="en-US" dirty="0">
              <a:cs typeface="B Titr" panose="00000700000000000000" pitchFamily="2" charset="-78"/>
            </a:endParaRPr>
          </a:p>
        </p:txBody>
      </p:sp>
      <p:sp>
        <p:nvSpPr>
          <p:cNvPr id="3" name="Content Placeholder 2"/>
          <p:cNvSpPr>
            <a:spLocks noGrp="1"/>
          </p:cNvSpPr>
          <p:nvPr>
            <p:ph idx="1"/>
          </p:nvPr>
        </p:nvSpPr>
        <p:spPr/>
        <p:txBody>
          <a:bodyPr/>
          <a:lstStyle/>
          <a:p>
            <a:r>
              <a:rPr lang="fa-IR" sz="2400" dirty="0"/>
              <a:t>جداول راه خوبی برای ارائه برخی انواع اطلاعات هستند. اما آن‌ها را </a:t>
            </a:r>
            <a:r>
              <a:rPr lang="fa-IR" sz="2400" dirty="0">
                <a:solidFill>
                  <a:srgbClr val="0070C0"/>
                </a:solidFill>
              </a:rPr>
              <a:t>ساده</a:t>
            </a:r>
            <a:r>
              <a:rPr lang="fa-IR" sz="2400" dirty="0"/>
              <a:t> نگه‌دارید. جدولی با تعداد بیش از حد ردیف‌ها و ستون‌ها بیشتر خوانندگان را گیج می‌کند تا اینکه به درک آنچه شما می‌خواهید بگویید کمک کند. شما می‌توانید از جداول برای </a:t>
            </a:r>
            <a:r>
              <a:rPr lang="fa-IR" sz="2400" dirty="0">
                <a:solidFill>
                  <a:srgbClr val="0070C0"/>
                </a:solidFill>
              </a:rPr>
              <a:t>ارائه اعداد یا اطلاعات متنی </a:t>
            </a:r>
            <a:r>
              <a:rPr lang="fa-IR" sz="2400" dirty="0"/>
              <a:t>استفاده کنید</a:t>
            </a:r>
            <a:r>
              <a:rPr lang="fa-IR" sz="2400" dirty="0" smtClean="0"/>
              <a:t>.</a:t>
            </a:r>
            <a:endParaRPr lang="fa-IR" sz="2400" dirty="0"/>
          </a:p>
          <a:p>
            <a:r>
              <a:rPr lang="fa-IR" sz="2400" dirty="0"/>
              <a:t>تعداد ردیف‌ها و ستون‌ها را به حداقل برسانید – </a:t>
            </a:r>
            <a:r>
              <a:rPr lang="fa-IR" sz="2400" dirty="0">
                <a:solidFill>
                  <a:srgbClr val="FF0000"/>
                </a:solidFill>
              </a:rPr>
              <a:t>حداکثر چهار ستون و شش ردیف</a:t>
            </a:r>
            <a:r>
              <a:rPr lang="fa-IR" sz="2400" dirty="0"/>
              <a:t>. مواردی را که نیاز ندارید حذف کنید</a:t>
            </a:r>
            <a:r>
              <a:rPr lang="fa-IR" sz="2400" dirty="0" smtClean="0"/>
              <a:t>.</a:t>
            </a:r>
            <a:endParaRPr lang="fa-IR" sz="2400" dirty="0"/>
          </a:p>
          <a:p>
            <a:r>
              <a:rPr lang="fa-IR" sz="2400" dirty="0"/>
              <a:t>ستون‌هایی که می‌خواهید خوانندگان آن‌ها را </a:t>
            </a:r>
            <a:r>
              <a:rPr lang="fa-IR" sz="2400" dirty="0">
                <a:solidFill>
                  <a:srgbClr val="FF0000"/>
                </a:solidFill>
              </a:rPr>
              <a:t>مقایسه</a:t>
            </a:r>
            <a:r>
              <a:rPr lang="fa-IR" sz="2400" dirty="0"/>
              <a:t> کنند، </a:t>
            </a:r>
            <a:r>
              <a:rPr lang="fa-IR" sz="2400" dirty="0">
                <a:solidFill>
                  <a:srgbClr val="FF0000"/>
                </a:solidFill>
              </a:rPr>
              <a:t>در کنار یکدیگر </a:t>
            </a:r>
            <a:r>
              <a:rPr lang="fa-IR" sz="2400" dirty="0"/>
              <a:t>قرار دهید</a:t>
            </a:r>
            <a:r>
              <a:rPr lang="fa-IR" sz="2400" dirty="0" smtClean="0"/>
              <a:t>.</a:t>
            </a:r>
            <a:endParaRPr lang="fa-IR" sz="2400" dirty="0"/>
          </a:p>
          <a:p>
            <a:r>
              <a:rPr lang="fa-IR" sz="2400" dirty="0"/>
              <a:t>ردیف‌ها را به ترتیب منطقی مرتب کنید: بر اساس اندازه یا ترتیب الفبایی</a:t>
            </a:r>
            <a:r>
              <a:rPr lang="fa-IR" sz="2400" dirty="0" smtClean="0"/>
              <a:t>.</a:t>
            </a:r>
            <a:endParaRPr lang="fa-IR" sz="2400" dirty="0"/>
          </a:p>
          <a:p>
            <a:r>
              <a:rPr lang="fa-IR" sz="2400" dirty="0"/>
              <a:t>سلول‌های جدول را که می‌خواهید توجه خوانندگان را جلب کند، </a:t>
            </a:r>
            <a:r>
              <a:rPr lang="fa-IR" sz="2400" dirty="0">
                <a:solidFill>
                  <a:srgbClr val="FF0000"/>
                </a:solidFill>
              </a:rPr>
              <a:t>هایلایت</a:t>
            </a:r>
            <a:r>
              <a:rPr lang="fa-IR" sz="2400" dirty="0"/>
              <a:t> کنید (با استفاده از سایه‌زنی، برچسب‌گذاری یا نوع پررنگ). این کار باعث می‌شود که آن‌ها به راحتی اطلاعاتی که می‌خواهید ارائه دهید، ببینند.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70</a:t>
            </a:fld>
            <a:endParaRPr lang="en-US"/>
          </a:p>
        </p:txBody>
      </p:sp>
    </p:spTree>
    <p:extLst>
      <p:ext uri="{BB962C8B-B14F-4D97-AF65-F5344CB8AC3E}">
        <p14:creationId xmlns:p14="http://schemas.microsoft.com/office/powerpoint/2010/main" val="153886869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جداول</a:t>
            </a:r>
            <a:endParaRPr lang="en-US" dirty="0"/>
          </a:p>
        </p:txBody>
      </p:sp>
      <p:sp>
        <p:nvSpPr>
          <p:cNvPr id="3" name="Content Placeholder 2"/>
          <p:cNvSpPr>
            <a:spLocks noGrp="1"/>
          </p:cNvSpPr>
          <p:nvPr>
            <p:ph idx="1"/>
          </p:nvPr>
        </p:nvSpPr>
        <p:spPr/>
        <p:txBody>
          <a:bodyPr/>
          <a:lstStyle/>
          <a:p>
            <a:pPr algn="just"/>
            <a:r>
              <a:rPr lang="fa-IR" sz="2400" dirty="0"/>
              <a:t>در نظر بگیرید که آیا تبدیل جدول به نمودار مفید است. آیا این کار اطلاعات را آسان‌تر برای خواندن می‌کند</a:t>
            </a:r>
            <a:r>
              <a:rPr lang="fa-IR" sz="2400" dirty="0" smtClean="0"/>
              <a:t>؟</a:t>
            </a:r>
            <a:endParaRPr lang="fa-IR" sz="2400" dirty="0"/>
          </a:p>
          <a:p>
            <a:pPr algn="just"/>
            <a:r>
              <a:rPr lang="fa-IR" sz="2400" dirty="0">
                <a:solidFill>
                  <a:srgbClr val="FF0000"/>
                </a:solidFill>
              </a:rPr>
              <a:t>اعداد گرد </a:t>
            </a:r>
            <a:r>
              <a:rPr lang="fa-IR" sz="2400" dirty="0"/>
              <a:t>بدهید: ۲۵,۰۰۰، نه ۲۴,۵۶۷.۲۳</a:t>
            </a:r>
            <a:r>
              <a:rPr lang="fa-IR" sz="2400" dirty="0" smtClean="0"/>
              <a:t>.</a:t>
            </a:r>
            <a:endParaRPr lang="fa-IR" sz="2400" dirty="0"/>
          </a:p>
          <a:p>
            <a:pPr algn="just"/>
            <a:r>
              <a:rPr lang="fa-IR" sz="2400" dirty="0">
                <a:solidFill>
                  <a:srgbClr val="FF0000"/>
                </a:solidFill>
              </a:rPr>
              <a:t>سطوح معناداری آماری </a:t>
            </a:r>
            <a:r>
              <a:rPr lang="fa-IR" sz="2400" dirty="0" smtClean="0"/>
              <a:t>مانند </a:t>
            </a:r>
            <a:r>
              <a:rPr lang="en-US" sz="2400" dirty="0"/>
              <a:t>p &lt; 0.05) </a:t>
            </a:r>
            <a:r>
              <a:rPr lang="fa-IR" sz="2400" dirty="0" smtClean="0"/>
              <a:t>) را </a:t>
            </a:r>
            <a:r>
              <a:rPr lang="fa-IR" sz="2400" dirty="0"/>
              <a:t>شامل نکنید: این موارد برای یک مقاله علمی مناسب است، نه یک خلاصه سیاست</a:t>
            </a:r>
            <a:r>
              <a:rPr lang="fa-IR" sz="2400" dirty="0" smtClean="0"/>
              <a:t>.</a:t>
            </a:r>
            <a:endParaRPr lang="fa-IR" sz="2400" dirty="0"/>
          </a:p>
          <a:p>
            <a:pPr algn="just"/>
            <a:r>
              <a:rPr lang="fa-IR" sz="2400" dirty="0"/>
              <a:t>عنوان را جذاب کنید: "آبیاری تولید را افزایش می‌دهد" بهتر از "مقایسه تولید در زمین‌های آبیاری‌شده و غیرآبیاری‌شده" است</a:t>
            </a:r>
            <a:r>
              <a:rPr lang="fa-IR" sz="2400" dirty="0" smtClean="0"/>
              <a:t>.</a:t>
            </a:r>
            <a:endParaRPr lang="fa-IR" sz="2400" dirty="0"/>
          </a:p>
          <a:p>
            <a:pPr algn="just"/>
            <a:r>
              <a:rPr lang="fa-IR" sz="2400" dirty="0"/>
              <a:t>بگویید اطلاعات از کجا آمده است: </a:t>
            </a:r>
            <a:r>
              <a:rPr lang="fa-IR" sz="2400" dirty="0">
                <a:solidFill>
                  <a:srgbClr val="FF0000"/>
                </a:solidFill>
              </a:rPr>
              <a:t>تاریخ، مکان، پروژه </a:t>
            </a:r>
            <a:r>
              <a:rPr lang="fa-IR" sz="2400" dirty="0"/>
              <a:t>و غیره. </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71</a:t>
            </a:fld>
            <a:endParaRPr lang="en-US"/>
          </a:p>
        </p:txBody>
      </p:sp>
    </p:spTree>
    <p:extLst>
      <p:ext uri="{BB962C8B-B14F-4D97-AF65-F5344CB8AC3E}">
        <p14:creationId xmlns:p14="http://schemas.microsoft.com/office/powerpoint/2010/main" val="312121426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گرافیک ها</a:t>
            </a:r>
            <a:endParaRPr lang="en-US" dirty="0"/>
          </a:p>
        </p:txBody>
      </p:sp>
      <p:sp>
        <p:nvSpPr>
          <p:cNvPr id="3" name="Content Placeholder 2"/>
          <p:cNvSpPr>
            <a:spLocks noGrp="1"/>
          </p:cNvSpPr>
          <p:nvPr>
            <p:ph idx="1"/>
          </p:nvPr>
        </p:nvSpPr>
        <p:spPr>
          <a:xfrm>
            <a:off x="478191" y="1615180"/>
            <a:ext cx="8229600" cy="4625975"/>
          </a:xfrm>
        </p:spPr>
        <p:txBody>
          <a:bodyPr/>
          <a:lstStyle/>
          <a:p>
            <a:pPr algn="just"/>
            <a:r>
              <a:rPr lang="fa-IR" sz="2400" dirty="0"/>
              <a:t>گرافیک‌ها شامل </a:t>
            </a:r>
            <a:r>
              <a:rPr lang="fa-IR" sz="2400" dirty="0">
                <a:solidFill>
                  <a:srgbClr val="00B0F0"/>
                </a:solidFill>
              </a:rPr>
              <a:t>نمودارها</a:t>
            </a:r>
            <a:r>
              <a:rPr lang="fa-IR" sz="2400" dirty="0"/>
              <a:t> (مانند نمودارهای جریان یا نمودارهای شماتیک)، </a:t>
            </a:r>
            <a:r>
              <a:rPr lang="fa-IR" sz="2400" dirty="0">
                <a:solidFill>
                  <a:srgbClr val="00B0F0"/>
                </a:solidFill>
              </a:rPr>
              <a:t>گراف‌ها</a:t>
            </a:r>
            <a:r>
              <a:rPr lang="fa-IR" sz="2400" dirty="0"/>
              <a:t> (مانند نمودارهای میله‌ای، نمودارهای خطی و نمودارهای دایره‌ای) و نقشه‌ها هستند</a:t>
            </a:r>
            <a:r>
              <a:rPr lang="fa-IR" sz="2400" dirty="0" smtClean="0"/>
              <a:t>.</a:t>
            </a:r>
            <a:endParaRPr lang="fa-IR" sz="2400" dirty="0"/>
          </a:p>
          <a:p>
            <a:pPr algn="just"/>
            <a:r>
              <a:rPr lang="fa-IR" sz="2400" dirty="0"/>
              <a:t>گرافیک‌ها عنصر مهمی در طراحی به شمار می‌روند. </a:t>
            </a:r>
            <a:r>
              <a:rPr lang="fa-IR" sz="2400" dirty="0">
                <a:solidFill>
                  <a:srgbClr val="00B050"/>
                </a:solidFill>
              </a:rPr>
              <a:t>خوانندگان اغلب قبل از خواندن متن به آن‌ها نگاه می‌کنند.</a:t>
            </a:r>
            <a:r>
              <a:rPr lang="fa-IR" sz="2400" dirty="0"/>
              <a:t> بنابراین، آن‌ها را واضح و آسان برای درک کنید</a:t>
            </a:r>
            <a:r>
              <a:rPr lang="fa-IR" sz="2400" dirty="0" smtClean="0"/>
              <a:t>.</a:t>
            </a:r>
            <a:endParaRPr lang="fa-IR" sz="2400" dirty="0"/>
          </a:p>
          <a:p>
            <a:pPr algn="just"/>
            <a:r>
              <a:rPr lang="fa-IR" sz="2400" dirty="0"/>
              <a:t>نوع گرافیکی را انتخاب کنید که بهترین تناسب را با اطلاعاتی که می‌خواهید ارائه دهید، داشته باشد</a:t>
            </a:r>
            <a:r>
              <a:rPr lang="fa-IR" sz="2400" dirty="0" smtClean="0"/>
              <a:t>.</a:t>
            </a:r>
            <a:endParaRPr lang="fa-IR" sz="2400" dirty="0"/>
          </a:p>
          <a:p>
            <a:pPr algn="just"/>
            <a:r>
              <a:rPr lang="fa-IR" sz="2400" dirty="0"/>
              <a:t>از </a:t>
            </a:r>
            <a:r>
              <a:rPr lang="fa-IR" sz="2400" dirty="0">
                <a:solidFill>
                  <a:srgbClr val="00B050"/>
                </a:solidFill>
              </a:rPr>
              <a:t>نمودارهای میله‌ای یا دایره‌ای </a:t>
            </a:r>
            <a:r>
              <a:rPr lang="fa-IR" sz="2400" dirty="0"/>
              <a:t>برای مقایسه اعداد استفاده کنید</a:t>
            </a:r>
            <a:r>
              <a:rPr lang="fa-IR" sz="2400" dirty="0" smtClean="0"/>
              <a:t>.</a:t>
            </a:r>
            <a:endParaRPr lang="fa-IR" sz="2400" dirty="0"/>
          </a:p>
          <a:p>
            <a:pPr algn="just"/>
            <a:r>
              <a:rPr lang="fa-IR" sz="2400" dirty="0"/>
              <a:t>از نمودارهای خطی برای </a:t>
            </a:r>
            <a:r>
              <a:rPr lang="fa-IR" sz="2400" dirty="0">
                <a:solidFill>
                  <a:srgbClr val="FF0000"/>
                </a:solidFill>
              </a:rPr>
              <a:t>سری‌های زمانی </a:t>
            </a:r>
            <a:r>
              <a:rPr lang="fa-IR" sz="2400" dirty="0"/>
              <a:t>استفاده کنید</a:t>
            </a:r>
            <a:r>
              <a:rPr lang="fa-IR" sz="2400" dirty="0" smtClean="0"/>
              <a:t>.</a:t>
            </a:r>
            <a:endParaRPr lang="fa-IR" sz="2400" dirty="0"/>
          </a:p>
          <a:p>
            <a:pPr algn="just"/>
            <a:r>
              <a:rPr lang="fa-IR" sz="2400" dirty="0"/>
              <a:t>ساده نگه‌دارید! سعی نکنید یک گرافیک را بیش از حد شلوغ کنید. به عنوان مثال، یک گراف را با خطوط زیاد شلوغ نکنید: </a:t>
            </a:r>
            <a:r>
              <a:rPr lang="fa-IR" sz="2400" dirty="0">
                <a:solidFill>
                  <a:srgbClr val="FF0000"/>
                </a:solidFill>
              </a:rPr>
              <a:t>فقط متغیرهای مهم‌تر </a:t>
            </a:r>
            <a:r>
              <a:rPr lang="fa-IR" sz="2400" dirty="0"/>
              <a:t>را نشان دهید</a:t>
            </a:r>
            <a:r>
              <a:rPr lang="fa-IR" sz="2400" dirty="0" smtClean="0"/>
              <a:t>.</a:t>
            </a:r>
            <a:endParaRPr lang="fa-IR" sz="2400" dirty="0"/>
          </a:p>
          <a:p>
            <a:pPr algn="just"/>
            <a:r>
              <a:rPr lang="fa-IR" sz="2400" dirty="0">
                <a:solidFill>
                  <a:srgbClr val="00B0F0"/>
                </a:solidFill>
              </a:rPr>
              <a:t>برچسب‌ها</a:t>
            </a:r>
            <a:r>
              <a:rPr lang="fa-IR" sz="2400" dirty="0"/>
              <a:t> را خوانا کنید</a:t>
            </a:r>
            <a:r>
              <a:rPr lang="fa-IR" sz="2400" dirty="0" smtClean="0"/>
              <a:t>.</a:t>
            </a:r>
            <a:endParaRPr lang="fa-IR" sz="2400" dirty="0"/>
          </a:p>
          <a:p>
            <a:pPr algn="just"/>
            <a:r>
              <a:rPr lang="fa-IR" sz="2400" dirty="0"/>
              <a:t>عنوان یا توضیحی برای گرافیک ارائه دهید</a:t>
            </a:r>
            <a:r>
              <a:rPr lang="fa-IR" sz="2400" dirty="0" smtClean="0"/>
              <a:t>.</a:t>
            </a:r>
            <a:endParaRPr lang="fa-IR" sz="2400" dirty="0"/>
          </a:p>
          <a:p>
            <a:pPr algn="just"/>
            <a:r>
              <a:rPr lang="fa-IR" sz="2400" dirty="0"/>
              <a:t>در نهایت، رنگ‌ها، الگوهای سایه‌زنی و نمادهایی را انتخاب کنید که از یکدیگر به راحتی قابل تشخیص باشند.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72</a:t>
            </a:fld>
            <a:endParaRPr lang="en-US"/>
          </a:p>
        </p:txBody>
      </p:sp>
    </p:spTree>
    <p:extLst>
      <p:ext uri="{BB962C8B-B14F-4D97-AF65-F5344CB8AC3E}">
        <p14:creationId xmlns:p14="http://schemas.microsoft.com/office/powerpoint/2010/main" val="230076882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عکس ها</a:t>
            </a:r>
            <a:endParaRPr lang="en-US" dirty="0"/>
          </a:p>
        </p:txBody>
      </p:sp>
      <p:sp>
        <p:nvSpPr>
          <p:cNvPr id="3" name="Content Placeholder 2"/>
          <p:cNvSpPr>
            <a:spLocks noGrp="1"/>
          </p:cNvSpPr>
          <p:nvPr>
            <p:ph idx="1"/>
          </p:nvPr>
        </p:nvSpPr>
        <p:spPr>
          <a:xfrm>
            <a:off x="457200" y="1601325"/>
            <a:ext cx="8229600" cy="4625975"/>
          </a:xfrm>
        </p:spPr>
        <p:txBody>
          <a:bodyPr/>
          <a:lstStyle/>
          <a:p>
            <a:pPr algn="just"/>
            <a:r>
              <a:rPr lang="fa-IR" sz="2400" dirty="0"/>
              <a:t>حتی بیشتر از گرافیک‌ها، عکس‌ها توجه خواننده را جلب می‌کنند. بنابراین اگر از عکس‌ها استفاده می‌کنید، آن‌ها را با دقت انتخاب کنید تا هم پیام را منتقل کنند و هم صفحه را جذاب کنند</a:t>
            </a:r>
            <a:r>
              <a:rPr lang="fa-IR" sz="2400" dirty="0" smtClean="0"/>
              <a:t>.</a:t>
            </a:r>
            <a:endParaRPr lang="fa-IR" sz="2400" dirty="0"/>
          </a:p>
          <a:p>
            <a:pPr algn="just"/>
            <a:r>
              <a:rPr lang="fa-IR" sz="2400" dirty="0"/>
              <a:t>به یاد داشته باشید که</a:t>
            </a:r>
            <a:r>
              <a:rPr lang="fa-IR" sz="2400" dirty="0" smtClean="0"/>
              <a:t>:</a:t>
            </a:r>
            <a:endParaRPr lang="fa-IR" sz="2400" dirty="0"/>
          </a:p>
          <a:p>
            <a:pPr algn="just"/>
            <a:r>
              <a:rPr lang="fa-IR" sz="2400" dirty="0"/>
              <a:t>فقط از </a:t>
            </a:r>
            <a:r>
              <a:rPr lang="fa-IR" sz="2400" dirty="0">
                <a:solidFill>
                  <a:schemeClr val="tx2">
                    <a:lumMod val="60000"/>
                    <a:lumOff val="40000"/>
                  </a:schemeClr>
                </a:solidFill>
              </a:rPr>
              <a:t>عکس‌های با کیفیت خوب </a:t>
            </a:r>
            <a:r>
              <a:rPr lang="fa-IR" sz="2400" dirty="0"/>
              <a:t>استفاده کنید: اگر عکسی مناسب ندارید، از عکسی که کیفیت پایینی دارد استفاده نکنید</a:t>
            </a:r>
            <a:r>
              <a:rPr lang="fa-IR" sz="2400" dirty="0" smtClean="0"/>
              <a:t>.</a:t>
            </a:r>
            <a:endParaRPr lang="fa-IR" sz="2400" dirty="0"/>
          </a:p>
          <a:p>
            <a:pPr algn="just"/>
            <a:r>
              <a:rPr lang="fa-IR" sz="2400" dirty="0"/>
              <a:t>اطمینان حاصل کنید که عکس‌ها حداقل </a:t>
            </a:r>
            <a:r>
              <a:rPr lang="fa-IR" sz="2400" dirty="0">
                <a:solidFill>
                  <a:srgbClr val="FF0000"/>
                </a:solidFill>
              </a:rPr>
              <a:t>دارای وضوح </a:t>
            </a:r>
            <a:r>
              <a:rPr lang="it-IT" sz="2400" dirty="0">
                <a:solidFill>
                  <a:srgbClr val="FF0000"/>
                </a:solidFill>
              </a:rPr>
              <a:t>150 dpi (dots per inch</a:t>
            </a:r>
            <a:r>
              <a:rPr lang="it-IT" sz="2400" dirty="0" smtClean="0">
                <a:solidFill>
                  <a:srgbClr val="FF0000"/>
                </a:solidFill>
              </a:rPr>
              <a:t>)</a:t>
            </a:r>
            <a:r>
              <a:rPr lang="fa-IR" sz="2400" dirty="0" smtClean="0">
                <a:solidFill>
                  <a:srgbClr val="FF0000"/>
                </a:solidFill>
              </a:rPr>
              <a:t> یا ایده آل </a:t>
            </a:r>
            <a:r>
              <a:rPr lang="en-US" sz="2400" dirty="0">
                <a:solidFill>
                  <a:srgbClr val="FF0000"/>
                </a:solidFill>
              </a:rPr>
              <a:t>300 </a:t>
            </a:r>
            <a:r>
              <a:rPr lang="en-US" sz="2400" dirty="0" smtClean="0">
                <a:solidFill>
                  <a:srgbClr val="FF0000"/>
                </a:solidFill>
              </a:rPr>
              <a:t>dpi</a:t>
            </a:r>
            <a:r>
              <a:rPr lang="fa-IR" sz="2400" dirty="0" smtClean="0">
                <a:solidFill>
                  <a:srgbClr val="FF0000"/>
                </a:solidFill>
              </a:rPr>
              <a:t> </a:t>
            </a:r>
            <a:r>
              <a:rPr lang="fa-IR" sz="2400" dirty="0" smtClean="0"/>
              <a:t>باشند.</a:t>
            </a:r>
          </a:p>
          <a:p>
            <a:pPr algn="just"/>
            <a:r>
              <a:rPr lang="fa-IR" sz="2400" dirty="0" smtClean="0"/>
              <a:t>اطمینان </a:t>
            </a:r>
            <a:r>
              <a:rPr lang="fa-IR" sz="2400" dirty="0"/>
              <a:t>حاصل کنید که </a:t>
            </a:r>
            <a:r>
              <a:rPr lang="fa-IR" sz="2400" dirty="0">
                <a:solidFill>
                  <a:srgbClr val="0070C0"/>
                </a:solidFill>
              </a:rPr>
              <a:t>اجازه استفاده از عکس‌ها </a:t>
            </a:r>
            <a:r>
              <a:rPr lang="fa-IR" sz="2400" dirty="0"/>
              <a:t>را دارید و در صورت لزوم نام </a:t>
            </a:r>
            <a:r>
              <a:rPr lang="fa-IR" sz="2400" dirty="0" smtClean="0"/>
              <a:t>مالک </a:t>
            </a:r>
            <a:r>
              <a:rPr lang="fa-IR" sz="2400" dirty="0"/>
              <a:t>را ذکر کنید</a:t>
            </a:r>
            <a:endParaRPr lang="en-US" sz="2400" dirty="0"/>
          </a:p>
        </p:txBody>
      </p:sp>
      <p:sp>
        <p:nvSpPr>
          <p:cNvPr id="4" name="Footer Placeholder 3"/>
          <p:cNvSpPr>
            <a:spLocks noGrp="1"/>
          </p:cNvSpPr>
          <p:nvPr>
            <p:ph type="ftr" sz="quarter" idx="11"/>
          </p:nvPr>
        </p:nvSpPr>
        <p:spPr/>
        <p:txBody>
          <a:bodyPr/>
          <a:lstStyle/>
          <a:p>
            <a:pPr>
              <a:defRPr/>
            </a:pPr>
            <a:r>
              <a:rPr lang="en-US" dirty="0" err="1" smtClean="0"/>
              <a:t>Erfan</a:t>
            </a:r>
            <a:r>
              <a:rPr lang="en-US" dirty="0" smtClean="0"/>
              <a:t> A&amp;B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73</a:t>
            </a:fld>
            <a:endParaRPr lang="en-US"/>
          </a:p>
        </p:txBody>
      </p:sp>
    </p:spTree>
    <p:extLst>
      <p:ext uri="{BB962C8B-B14F-4D97-AF65-F5344CB8AC3E}">
        <p14:creationId xmlns:p14="http://schemas.microsoft.com/office/powerpoint/2010/main" val="403087825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سربرگ </a:t>
            </a:r>
            <a:r>
              <a:rPr lang="en-US" dirty="0"/>
              <a:t>masthead</a:t>
            </a:r>
          </a:p>
        </p:txBody>
      </p:sp>
      <p:sp>
        <p:nvSpPr>
          <p:cNvPr id="3" name="Content Placeholder 2"/>
          <p:cNvSpPr>
            <a:spLocks noGrp="1"/>
          </p:cNvSpPr>
          <p:nvPr>
            <p:ph idx="1"/>
          </p:nvPr>
        </p:nvSpPr>
        <p:spPr/>
        <p:txBody>
          <a:bodyPr/>
          <a:lstStyle/>
          <a:p>
            <a:pPr algn="just"/>
            <a:r>
              <a:rPr lang="fa-IR" sz="2400" dirty="0">
                <a:solidFill>
                  <a:schemeClr val="accent4">
                    <a:lumMod val="75000"/>
                  </a:schemeClr>
                </a:solidFill>
              </a:rPr>
              <a:t>سربرگ در بالای صفحه اول </a:t>
            </a:r>
            <a:r>
              <a:rPr lang="fa-IR" sz="2400" dirty="0"/>
              <a:t>قرار می‌گیرد. این بخش عنوان مجموعه خلاصه سیاست، شماره </a:t>
            </a:r>
            <a:r>
              <a:rPr lang="fa-IR" sz="2400" dirty="0" smtClean="0"/>
              <a:t>و </a:t>
            </a:r>
            <a:r>
              <a:rPr lang="fa-IR" sz="2400" dirty="0"/>
              <a:t>تاریخ را نشان می‌دهد و شاید شامل </a:t>
            </a:r>
            <a:r>
              <a:rPr lang="fa-IR" sz="2400" dirty="0">
                <a:solidFill>
                  <a:srgbClr val="00B0F0"/>
                </a:solidFill>
              </a:rPr>
              <a:t>لوگوی سازمان </a:t>
            </a:r>
            <a:r>
              <a:rPr lang="fa-IR" sz="2400" dirty="0"/>
              <a:t>نیز باشد.</a:t>
            </a:r>
          </a:p>
          <a:p>
            <a:pPr algn="just"/>
            <a:endParaRPr lang="fa-IR" sz="2400" dirty="0"/>
          </a:p>
          <a:p>
            <a:pPr algn="just"/>
            <a:r>
              <a:rPr lang="fa-IR" sz="2400" dirty="0"/>
              <a:t>اگر شما برای یک مجموعه معتبر می‌نویسید، نیازی به نگرانی در مورد این موضوع ندارید: مدیر انتشارات متن شما را به فرمت مناسب تبدیل کرده و عناصر طراحی مانند سربرگ را اضافه خواهد کرد.</a:t>
            </a:r>
          </a:p>
          <a:p>
            <a:pPr algn="just"/>
            <a:endParaRPr lang="fa-IR" sz="2400" dirty="0"/>
          </a:p>
          <a:p>
            <a:pPr algn="just"/>
            <a:r>
              <a:rPr lang="fa-IR" sz="2400" dirty="0"/>
              <a:t>اگر خلاصه سیاست شما </a:t>
            </a:r>
            <a:r>
              <a:rPr lang="fa-IR" sz="2400" dirty="0">
                <a:solidFill>
                  <a:srgbClr val="0070C0"/>
                </a:solidFill>
              </a:rPr>
              <a:t>یک مورد خاص </a:t>
            </a:r>
            <a:r>
              <a:rPr lang="fa-IR" sz="2400" dirty="0"/>
              <a:t>است یا </a:t>
            </a:r>
            <a:r>
              <a:rPr lang="fa-IR" sz="2400" dirty="0">
                <a:solidFill>
                  <a:srgbClr val="FFC000"/>
                </a:solidFill>
              </a:rPr>
              <a:t>شروع یک مجموعه جدید </a:t>
            </a:r>
            <a:r>
              <a:rPr lang="fa-IR" sz="2400" dirty="0"/>
              <a:t>است، باید یک سربرگ جذاب طراحی کنید.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74</a:t>
            </a:fld>
            <a:endParaRPr lang="en-US"/>
          </a:p>
        </p:txBody>
      </p:sp>
    </p:spTree>
    <p:extLst>
      <p:ext uri="{BB962C8B-B14F-4D97-AF65-F5344CB8AC3E}">
        <p14:creationId xmlns:p14="http://schemas.microsoft.com/office/powerpoint/2010/main" val="406047584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نویسندگان</a:t>
            </a:r>
            <a:endParaRPr lang="en-US" dirty="0"/>
          </a:p>
        </p:txBody>
      </p:sp>
      <p:sp>
        <p:nvSpPr>
          <p:cNvPr id="3" name="Content Placeholder 2"/>
          <p:cNvSpPr>
            <a:spLocks noGrp="1"/>
          </p:cNvSpPr>
          <p:nvPr>
            <p:ph idx="1"/>
          </p:nvPr>
        </p:nvSpPr>
        <p:spPr/>
        <p:txBody>
          <a:bodyPr/>
          <a:lstStyle/>
          <a:p>
            <a:pPr algn="just"/>
            <a:r>
              <a:rPr lang="fa-IR" sz="2800" dirty="0"/>
              <a:t>برخی از سازمان‌ها نام نویسندگان را به طور برجسته چاپ می‌کنند - درست زیر عنوان. برخی دیگر آن‌ها را در پاورقی یا در انتهای متن قرار می‌دهند. همچنین برخی دیگر اصلاً نام افراد را به عنوان نویسنده ذکر نمی‌کنند - زیرا خلاصه سیاست به عنوان یک سند از طرف کل سازمان در نظر گرفته می‌شود</a:t>
            </a:r>
            <a:r>
              <a:rPr lang="fa-IR" sz="2800" dirty="0" smtClean="0"/>
              <a:t>.</a:t>
            </a:r>
            <a:endParaRPr lang="fa-IR" sz="2800" dirty="0"/>
          </a:p>
          <a:p>
            <a:pPr algn="just"/>
            <a:r>
              <a:rPr lang="fa-IR" sz="2800" dirty="0"/>
              <a:t>اگر نام نویسندگان را ذکر می‌کنید، شامل </a:t>
            </a:r>
            <a:r>
              <a:rPr lang="fa-IR" sz="2800" dirty="0">
                <a:solidFill>
                  <a:srgbClr val="FFC000"/>
                </a:solidFill>
              </a:rPr>
              <a:t>نام‌ها، سمت‌ها، مؤسسه و آدرس ایمیل برای مکاتبه</a:t>
            </a:r>
            <a:r>
              <a:rPr lang="fa-IR" sz="2800" dirty="0"/>
              <a:t> باشید</a:t>
            </a:r>
            <a:r>
              <a:rPr lang="fa-IR" sz="2800" dirty="0" smtClean="0"/>
              <a:t>.</a:t>
            </a:r>
            <a:endParaRPr lang="fa-IR" sz="2800" dirty="0"/>
          </a:p>
          <a:p>
            <a:pPr algn="just"/>
            <a:r>
              <a:rPr lang="fa-IR" sz="2800" dirty="0"/>
              <a:t>اگر نام نویسندگان را ذکر نمی‌کنید، حداقل یک آدرس ایمیل ارائه دهید که خوانندگان بتوانند برای کسب اطلاعات بیشتر با آن تماس بگیرند.</a:t>
            </a:r>
            <a:endParaRPr lang="en-US" sz="28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75</a:t>
            </a:fld>
            <a:endParaRPr lang="en-US"/>
          </a:p>
        </p:txBody>
      </p:sp>
    </p:spTree>
    <p:extLst>
      <p:ext uri="{BB962C8B-B14F-4D97-AF65-F5344CB8AC3E}">
        <p14:creationId xmlns:p14="http://schemas.microsoft.com/office/powerpoint/2010/main" val="68298594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تشکر و قدردانی و جزئیات انتشار</a:t>
            </a:r>
            <a:endParaRPr lang="en-US" dirty="0"/>
          </a:p>
        </p:txBody>
      </p:sp>
      <p:sp>
        <p:nvSpPr>
          <p:cNvPr id="3" name="Content Placeholder 2"/>
          <p:cNvSpPr>
            <a:spLocks noGrp="1"/>
          </p:cNvSpPr>
          <p:nvPr>
            <p:ph idx="1"/>
          </p:nvPr>
        </p:nvSpPr>
        <p:spPr/>
        <p:txBody>
          <a:bodyPr/>
          <a:lstStyle/>
          <a:p>
            <a:pPr algn="just"/>
            <a:r>
              <a:rPr lang="fa-IR" sz="2400" dirty="0"/>
              <a:t>قدردانی از حامیان مالی و سازمان‌ها و افرادی که به محتوای خلاصه سیاست کمک‌های قابل توجهی کرده‌اند</a:t>
            </a:r>
            <a:r>
              <a:rPr lang="fa-IR" sz="2400" dirty="0" smtClean="0"/>
              <a:t>.</a:t>
            </a:r>
            <a:endParaRPr lang="fa-IR" sz="2400" dirty="0"/>
          </a:p>
          <a:p>
            <a:pPr algn="just"/>
            <a:r>
              <a:rPr lang="fa-IR" sz="2400" dirty="0">
                <a:solidFill>
                  <a:srgbClr val="FF0000"/>
                </a:solidFill>
              </a:rPr>
              <a:t>آدرسی که خوانندگان می‌توانند برای کسب اطلاعات بیشتر </a:t>
            </a:r>
            <a:r>
              <a:rPr lang="fa-IR" sz="2400" dirty="0"/>
              <a:t>پیدا کنند</a:t>
            </a:r>
            <a:r>
              <a:rPr lang="fa-IR" sz="2400" dirty="0" smtClean="0"/>
              <a:t>.</a:t>
            </a:r>
            <a:endParaRPr lang="fa-IR" sz="2400" dirty="0"/>
          </a:p>
          <a:p>
            <a:pPr algn="just"/>
            <a:r>
              <a:rPr lang="fa-IR" sz="2400" dirty="0">
                <a:solidFill>
                  <a:srgbClr val="0070C0"/>
                </a:solidFill>
              </a:rPr>
              <a:t>ناشر و تاریخ </a:t>
            </a:r>
            <a:r>
              <a:rPr lang="fa-IR" sz="2400" dirty="0" smtClean="0">
                <a:solidFill>
                  <a:srgbClr val="0070C0"/>
                </a:solidFill>
              </a:rPr>
              <a:t>انتشار</a:t>
            </a:r>
            <a:endParaRPr lang="fa-IR" sz="2400" dirty="0">
              <a:solidFill>
                <a:srgbClr val="0070C0"/>
              </a:solidFill>
            </a:endParaRPr>
          </a:p>
          <a:p>
            <a:pPr algn="just"/>
            <a:r>
              <a:rPr lang="fa-IR" sz="2400" dirty="0"/>
              <a:t>اطلاعات مربوط به حق نشر – آیا دیگران می‌توانند بدون اجازه، مطالب را بازتولید کنند</a:t>
            </a:r>
            <a:r>
              <a:rPr lang="fa-IR" sz="2400" dirty="0" smtClean="0"/>
              <a:t>؟</a:t>
            </a:r>
            <a:endParaRPr lang="fa-IR" sz="2400" dirty="0"/>
          </a:p>
          <a:p>
            <a:pPr algn="just"/>
            <a:r>
              <a:rPr lang="fa-IR" sz="2400" dirty="0"/>
              <a:t>در صورت نیاز، یک بیانیه عدم مسئولیت که بیان کند نظرات مطرح شده در خلاصه سیاست لزوماً منعکس‌کننده نظرات سازمان ناشر نیست.</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76</a:t>
            </a:fld>
            <a:endParaRPr lang="en-US"/>
          </a:p>
        </p:txBody>
      </p:sp>
    </p:spTree>
    <p:extLst>
      <p:ext uri="{BB962C8B-B14F-4D97-AF65-F5344CB8AC3E}">
        <p14:creationId xmlns:p14="http://schemas.microsoft.com/office/powerpoint/2010/main" val="235454431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رفرنس و پاورقی</a:t>
            </a:r>
            <a:endParaRPr lang="en-US" dirty="0"/>
          </a:p>
        </p:txBody>
      </p:sp>
      <p:sp>
        <p:nvSpPr>
          <p:cNvPr id="3" name="Content Placeholder 2"/>
          <p:cNvSpPr>
            <a:spLocks noGrp="1"/>
          </p:cNvSpPr>
          <p:nvPr>
            <p:ph idx="1"/>
          </p:nvPr>
        </p:nvSpPr>
        <p:spPr/>
        <p:txBody>
          <a:bodyPr/>
          <a:lstStyle/>
          <a:p>
            <a:pPr algn="just"/>
            <a:r>
              <a:rPr lang="fa-IR" sz="2400" dirty="0">
                <a:solidFill>
                  <a:schemeClr val="accent1">
                    <a:lumMod val="75000"/>
                  </a:schemeClr>
                </a:solidFill>
              </a:rPr>
              <a:t>نیازی به ارائه یک لیست کامل از مراجع نیست </a:t>
            </a:r>
            <a:r>
              <a:rPr lang="fa-IR" sz="2400" dirty="0"/>
              <a:t>(و معمولاً فضای کافی برای این کار وجود ندارد). در عوض، </a:t>
            </a:r>
            <a:r>
              <a:rPr lang="fa-IR" sz="2400" dirty="0">
                <a:solidFill>
                  <a:srgbClr val="00B0F0"/>
                </a:solidFill>
              </a:rPr>
              <a:t>فقط به یک تا چهار منبع </a:t>
            </a:r>
            <a:r>
              <a:rPr lang="fa-IR" sz="2400" dirty="0"/>
              <a:t>اشاره کنید که خوانندگان می‌توانند برای کسب اطلاعات بیشتر به آن‌ها مراجعه کنند. اگر ممکن است، آدرس‌های وب نشریات را ارائه دهید.</a:t>
            </a:r>
          </a:p>
          <a:p>
            <a:pPr algn="just"/>
            <a:endParaRPr lang="fa-IR" sz="2400" dirty="0"/>
          </a:p>
          <a:p>
            <a:pPr algn="just"/>
            <a:r>
              <a:rPr lang="fa-IR" sz="2400" dirty="0">
                <a:solidFill>
                  <a:srgbClr val="00B050"/>
                </a:solidFill>
              </a:rPr>
              <a:t>بهترین کار این است که اگر می‌توانید از پاورقی‌ها پرهیز کنید</a:t>
            </a:r>
            <a:r>
              <a:rPr lang="fa-IR" sz="2400" dirty="0"/>
              <a:t>. اطلاعات حیاتی را به جای آن در متن اصلی یا در یک جعبه یا نوار کناری قرار دهید. اگر مجبور به استفاده از پاورقی‌ها هستید، آن‌ها را به حداقل </a:t>
            </a:r>
            <a:r>
              <a:rPr lang="fa-IR" sz="2400" dirty="0" smtClean="0"/>
              <a:t>برسانید.</a:t>
            </a:r>
            <a:endParaRPr lang="en-US" sz="2400"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77</a:t>
            </a:fld>
            <a:endParaRPr lang="en-US"/>
          </a:p>
        </p:txBody>
      </p:sp>
    </p:spTree>
    <p:extLst>
      <p:ext uri="{BB962C8B-B14F-4D97-AF65-F5344CB8AC3E}">
        <p14:creationId xmlns:p14="http://schemas.microsoft.com/office/powerpoint/2010/main" val="295933437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haracteristics of  effective policy briefs"/>
          <p:cNvSpPr txBox="1">
            <a:spLocks noGrp="1"/>
          </p:cNvSpPr>
          <p:nvPr>
            <p:ph type="title"/>
          </p:nvPr>
        </p:nvSpPr>
        <p:spPr>
          <a:xfrm>
            <a:off x="259072" y="183548"/>
            <a:ext cx="8705416" cy="994174"/>
          </a:xfrm>
          <a:prstGeom prst="rect">
            <a:avLst/>
          </a:prstGeom>
        </p:spPr>
        <p:txBody>
          <a:bodyPr>
            <a:normAutofit/>
          </a:bodyPr>
          <a:lstStyle/>
          <a:p>
            <a:pPr marR="245022" algn="l" defTabSz="315027" rtl="0">
              <a:defRPr sz="4312" cap="all">
                <a:solidFill>
                  <a:srgbClr val="FFFFFF"/>
                </a:solidFill>
                <a:uFill>
                  <a:solidFill>
                    <a:srgbClr val="000000"/>
                  </a:solidFill>
                </a:uFill>
                <a:latin typeface="Century Gothic"/>
                <a:ea typeface="Century Gothic"/>
                <a:cs typeface="Century Gothic"/>
                <a:sym typeface="Century Gothic"/>
              </a:defRPr>
            </a:pPr>
            <a:r>
              <a:rPr sz="2800" b="1" dirty="0">
                <a:solidFill>
                  <a:srgbClr val="FFFF00"/>
                </a:solidFill>
              </a:rPr>
              <a:t>Characteristics of </a:t>
            </a:r>
            <a:r>
              <a:rPr lang="fa-IR" sz="2800" b="1" dirty="0" smtClean="0">
                <a:solidFill>
                  <a:srgbClr val="FFFF00"/>
                </a:solidFill>
              </a:rPr>
              <a:t> </a:t>
            </a:r>
            <a:r>
              <a:rPr sz="2800" b="1" dirty="0" smtClean="0">
                <a:solidFill>
                  <a:srgbClr val="FFFF00"/>
                </a:solidFill>
              </a:rPr>
              <a:t>effective </a:t>
            </a:r>
            <a:r>
              <a:rPr sz="2800" b="1" dirty="0">
                <a:solidFill>
                  <a:srgbClr val="FFFF00"/>
                </a:solidFill>
              </a:rPr>
              <a:t>policy briefs</a:t>
            </a:r>
          </a:p>
        </p:txBody>
      </p:sp>
      <p:pic>
        <p:nvPicPr>
          <p:cNvPr id="193" name="HiAP-Icon-Checklist.png" descr="HiAP-Icon-Checklist.png"/>
          <p:cNvPicPr>
            <a:picLocks noChangeAspect="1"/>
          </p:cNvPicPr>
          <p:nvPr/>
        </p:nvPicPr>
        <p:blipFill>
          <a:blip r:embed="rId3"/>
          <a:stretch>
            <a:fillRect/>
          </a:stretch>
        </p:blipFill>
        <p:spPr>
          <a:xfrm>
            <a:off x="259071" y="2475611"/>
            <a:ext cx="2833449" cy="2959636"/>
          </a:xfrm>
          <a:prstGeom prst="rect">
            <a:avLst/>
          </a:prstGeom>
          <a:ln w="12700">
            <a:miter lim="400000"/>
          </a:ln>
        </p:spPr>
      </p:pic>
      <p:grpSp>
        <p:nvGrpSpPr>
          <p:cNvPr id="223" name="Group"/>
          <p:cNvGrpSpPr/>
          <p:nvPr/>
        </p:nvGrpSpPr>
        <p:grpSpPr>
          <a:xfrm>
            <a:off x="3627279" y="1581201"/>
            <a:ext cx="4401106" cy="4783423"/>
            <a:chOff x="0" y="-155380"/>
            <a:chExt cx="8751069" cy="6803090"/>
          </a:xfrm>
        </p:grpSpPr>
        <p:sp>
          <p:nvSpPr>
            <p:cNvPr id="194" name="Rectangle 4"/>
            <p:cNvSpPr txBox="1"/>
            <p:nvPr/>
          </p:nvSpPr>
          <p:spPr>
            <a:xfrm>
              <a:off x="862799" y="-155380"/>
              <a:ext cx="7888270" cy="68030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p>
              <a:pPr lvl="1" algn="l" defTabSz="321457" rtl="0">
                <a:lnSpc>
                  <a:spcPct val="220000"/>
                </a:lnSpc>
                <a:defRPr sz="2200">
                  <a:uFill>
                    <a:solidFill>
                      <a:srgbClr val="000000"/>
                    </a:solidFill>
                  </a:uFill>
                  <a:latin typeface="Century Gothic"/>
                  <a:ea typeface="Century Gothic"/>
                  <a:cs typeface="Century Gothic"/>
                  <a:sym typeface="Century Gothic"/>
                </a:defRPr>
              </a:pPr>
              <a:r>
                <a:rPr sz="1547" dirty="0"/>
                <a:t>Focus</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Policy-minded rather than academic</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Strong evidence</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Limited scope</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Succinct</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Understandable</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Accessible</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Promotional</a:t>
              </a:r>
            </a:p>
            <a:p>
              <a:pPr algn="l" defTabSz="321457" rtl="0">
                <a:lnSpc>
                  <a:spcPct val="220000"/>
                </a:lnSpc>
                <a:defRPr sz="2200">
                  <a:uFill>
                    <a:solidFill>
                      <a:srgbClr val="000000"/>
                    </a:solidFill>
                  </a:uFill>
                  <a:latin typeface="Century Gothic"/>
                  <a:ea typeface="Century Gothic"/>
                  <a:cs typeface="Century Gothic"/>
                  <a:sym typeface="Century Gothic"/>
                </a:defRPr>
              </a:pPr>
              <a:r>
                <a:rPr sz="1547" dirty="0"/>
                <a:t>Practical and feasible</a:t>
              </a:r>
            </a:p>
          </p:txBody>
        </p:sp>
        <p:grpSp>
          <p:nvGrpSpPr>
            <p:cNvPr id="222" name="Group"/>
            <p:cNvGrpSpPr/>
            <p:nvPr/>
          </p:nvGrpSpPr>
          <p:grpSpPr>
            <a:xfrm>
              <a:off x="0" y="0"/>
              <a:ext cx="496976" cy="6512929"/>
              <a:chOff x="0" y="0"/>
              <a:chExt cx="496975" cy="6512928"/>
            </a:xfrm>
          </p:grpSpPr>
          <p:grpSp>
            <p:nvGrpSpPr>
              <p:cNvPr id="197" name="Group"/>
              <p:cNvGrpSpPr/>
              <p:nvPr/>
            </p:nvGrpSpPr>
            <p:grpSpPr>
              <a:xfrm>
                <a:off x="730" y="0"/>
                <a:ext cx="495516" cy="495514"/>
                <a:chOff x="0" y="0"/>
                <a:chExt cx="495515" cy="495513"/>
              </a:xfrm>
            </p:grpSpPr>
            <p:sp>
              <p:nvSpPr>
                <p:cNvPr id="195" name="Title 1"/>
                <p:cNvSpPr txBox="1"/>
                <p:nvPr/>
              </p:nvSpPr>
              <p:spPr>
                <a:xfrm>
                  <a:off x="27789" y="41171"/>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378517">
                    <a:lnSpc>
                      <a:spcPct val="96000"/>
                    </a:lnSpc>
                    <a:defRPr sz="2016" b="1" cap="all" spc="-74">
                      <a:solidFill>
                        <a:srgbClr val="532075"/>
                      </a:solidFill>
                      <a:latin typeface="Century Gothic"/>
                      <a:ea typeface="Century Gothic"/>
                      <a:cs typeface="Century Gothic"/>
                      <a:sym typeface="Century Gothic"/>
                    </a:defRPr>
                  </a:lvl1pPr>
                </a:lstStyle>
                <a:p>
                  <a:r>
                    <a:rPr sz="1417"/>
                    <a:t>1</a:t>
                  </a:r>
                </a:p>
              </p:txBody>
            </p:sp>
            <p:sp>
              <p:nvSpPr>
                <p:cNvPr id="196" name="Square"/>
                <p:cNvSpPr/>
                <p:nvPr/>
              </p:nvSpPr>
              <p:spPr>
                <a:xfrm>
                  <a:off x="-1" y="-1"/>
                  <a:ext cx="495516" cy="495515"/>
                </a:xfrm>
                <a:prstGeom prst="rect">
                  <a:avLst/>
                </a:prstGeom>
                <a:noFill/>
                <a:ln w="50800" cap="flat">
                  <a:solidFill>
                    <a:srgbClr val="532075"/>
                  </a:solidFill>
                  <a:prstDash val="solid"/>
                  <a:miter lim="800000"/>
                </a:ln>
                <a:effectLst/>
              </p:spPr>
              <p:txBody>
                <a:bodyPr wrap="square" lIns="34289" tIns="34289" rIns="34289" bIns="34289" numCol="1" anchor="ctr">
                  <a:noAutofit/>
                </a:bodyPr>
                <a:lstStyle/>
                <a:p>
                  <a:endParaRPr/>
                </a:p>
              </p:txBody>
            </p:sp>
          </p:grpSp>
          <p:grpSp>
            <p:nvGrpSpPr>
              <p:cNvPr id="200" name="Group"/>
              <p:cNvGrpSpPr/>
              <p:nvPr/>
            </p:nvGrpSpPr>
            <p:grpSpPr>
              <a:xfrm>
                <a:off x="730" y="752176"/>
                <a:ext cx="495516" cy="495515"/>
                <a:chOff x="0" y="0"/>
                <a:chExt cx="495515" cy="495513"/>
              </a:xfrm>
            </p:grpSpPr>
            <p:sp>
              <p:nvSpPr>
                <p:cNvPr id="198" name="Title 1"/>
                <p:cNvSpPr txBox="1"/>
                <p:nvPr/>
              </p:nvSpPr>
              <p:spPr>
                <a:xfrm>
                  <a:off x="2778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A71680"/>
                      </a:solidFill>
                      <a:latin typeface="Century Gothic"/>
                      <a:ea typeface="Century Gothic"/>
                      <a:cs typeface="Century Gothic"/>
                      <a:sym typeface="Century Gothic"/>
                    </a:defRPr>
                  </a:lvl1pPr>
                </a:lstStyle>
                <a:p>
                  <a:r>
                    <a:rPr sz="1424"/>
                    <a:t>2</a:t>
                  </a:r>
                </a:p>
              </p:txBody>
            </p:sp>
            <p:sp>
              <p:nvSpPr>
                <p:cNvPr id="199" name="Square"/>
                <p:cNvSpPr/>
                <p:nvPr/>
              </p:nvSpPr>
              <p:spPr>
                <a:xfrm>
                  <a:off x="-1" y="-1"/>
                  <a:ext cx="495516" cy="495515"/>
                </a:xfrm>
                <a:prstGeom prst="rect">
                  <a:avLst/>
                </a:prstGeom>
                <a:noFill/>
                <a:ln w="50800" cap="flat">
                  <a:solidFill>
                    <a:srgbClr val="A71680"/>
                  </a:solidFill>
                  <a:prstDash val="solid"/>
                  <a:miter lim="800000"/>
                </a:ln>
                <a:effectLst/>
              </p:spPr>
              <p:txBody>
                <a:bodyPr wrap="square" lIns="34289" tIns="34289" rIns="34289" bIns="34289" numCol="1" anchor="ctr">
                  <a:noAutofit/>
                </a:bodyPr>
                <a:lstStyle/>
                <a:p>
                  <a:pPr>
                    <a:defRPr>
                      <a:solidFill>
                        <a:srgbClr val="A71680"/>
                      </a:solidFill>
                    </a:defRPr>
                  </a:pPr>
                  <a:endParaRPr/>
                </a:p>
              </p:txBody>
            </p:sp>
          </p:grpSp>
          <p:grpSp>
            <p:nvGrpSpPr>
              <p:cNvPr id="203" name="Group"/>
              <p:cNvGrpSpPr/>
              <p:nvPr/>
            </p:nvGrpSpPr>
            <p:grpSpPr>
              <a:xfrm>
                <a:off x="730" y="1504353"/>
                <a:ext cx="495516" cy="495515"/>
                <a:chOff x="0" y="0"/>
                <a:chExt cx="495515" cy="495513"/>
              </a:xfrm>
            </p:grpSpPr>
            <p:sp>
              <p:nvSpPr>
                <p:cNvPr id="201" name="Title 1"/>
                <p:cNvSpPr txBox="1"/>
                <p:nvPr/>
              </p:nvSpPr>
              <p:spPr>
                <a:xfrm>
                  <a:off x="2778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E50069"/>
                      </a:solidFill>
                      <a:latin typeface="Century Gothic"/>
                      <a:ea typeface="Century Gothic"/>
                      <a:cs typeface="Century Gothic"/>
                      <a:sym typeface="Century Gothic"/>
                    </a:defRPr>
                  </a:lvl1pPr>
                </a:lstStyle>
                <a:p>
                  <a:r>
                    <a:rPr sz="1424"/>
                    <a:t>3</a:t>
                  </a:r>
                </a:p>
              </p:txBody>
            </p:sp>
            <p:sp>
              <p:nvSpPr>
                <p:cNvPr id="202" name="Square"/>
                <p:cNvSpPr/>
                <p:nvPr/>
              </p:nvSpPr>
              <p:spPr>
                <a:xfrm>
                  <a:off x="-1" y="-1"/>
                  <a:ext cx="495516" cy="495515"/>
                </a:xfrm>
                <a:prstGeom prst="rect">
                  <a:avLst/>
                </a:prstGeom>
                <a:noFill/>
                <a:ln w="50800" cap="flat">
                  <a:solidFill>
                    <a:srgbClr val="E50069"/>
                  </a:solidFill>
                  <a:prstDash val="solid"/>
                  <a:miter lim="800000"/>
                </a:ln>
                <a:effectLst/>
              </p:spPr>
              <p:txBody>
                <a:bodyPr wrap="square" lIns="34289" tIns="34289" rIns="34289" bIns="34289" numCol="1" anchor="ctr">
                  <a:noAutofit/>
                </a:bodyPr>
                <a:lstStyle/>
                <a:p>
                  <a:endParaRPr/>
                </a:p>
              </p:txBody>
            </p:sp>
          </p:grpSp>
          <p:grpSp>
            <p:nvGrpSpPr>
              <p:cNvPr id="206" name="Group"/>
              <p:cNvGrpSpPr/>
              <p:nvPr/>
            </p:nvGrpSpPr>
            <p:grpSpPr>
              <a:xfrm>
                <a:off x="730" y="2256530"/>
                <a:ext cx="495516" cy="495515"/>
                <a:chOff x="0" y="0"/>
                <a:chExt cx="495515" cy="495513"/>
              </a:xfrm>
            </p:grpSpPr>
            <p:sp>
              <p:nvSpPr>
                <p:cNvPr id="204" name="Title 1"/>
                <p:cNvSpPr txBox="1"/>
                <p:nvPr/>
              </p:nvSpPr>
              <p:spPr>
                <a:xfrm>
                  <a:off x="1904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BE0D0D"/>
                      </a:solidFill>
                      <a:latin typeface="Century Gothic"/>
                      <a:ea typeface="Century Gothic"/>
                      <a:cs typeface="Century Gothic"/>
                      <a:sym typeface="Century Gothic"/>
                    </a:defRPr>
                  </a:lvl1pPr>
                </a:lstStyle>
                <a:p>
                  <a:r>
                    <a:rPr sz="1424"/>
                    <a:t>4</a:t>
                  </a:r>
                </a:p>
              </p:txBody>
            </p:sp>
            <p:sp>
              <p:nvSpPr>
                <p:cNvPr id="205" name="Square"/>
                <p:cNvSpPr/>
                <p:nvPr/>
              </p:nvSpPr>
              <p:spPr>
                <a:xfrm>
                  <a:off x="-1" y="-1"/>
                  <a:ext cx="495516" cy="495515"/>
                </a:xfrm>
                <a:prstGeom prst="rect">
                  <a:avLst/>
                </a:prstGeom>
                <a:noFill/>
                <a:ln w="50800" cap="flat">
                  <a:solidFill>
                    <a:srgbClr val="BE0D0D"/>
                  </a:solidFill>
                  <a:prstDash val="solid"/>
                  <a:miter lim="800000"/>
                </a:ln>
                <a:effectLst/>
              </p:spPr>
              <p:txBody>
                <a:bodyPr wrap="square" lIns="34289" tIns="34289" rIns="34289" bIns="34289" numCol="1" anchor="ctr">
                  <a:noAutofit/>
                </a:bodyPr>
                <a:lstStyle/>
                <a:p>
                  <a:pPr>
                    <a:defRPr>
                      <a:solidFill>
                        <a:srgbClr val="BE0D0D"/>
                      </a:solidFill>
                    </a:defRPr>
                  </a:pPr>
                  <a:endParaRPr/>
                </a:p>
              </p:txBody>
            </p:sp>
          </p:grpSp>
          <p:grpSp>
            <p:nvGrpSpPr>
              <p:cNvPr id="209" name="Group"/>
              <p:cNvGrpSpPr/>
              <p:nvPr/>
            </p:nvGrpSpPr>
            <p:grpSpPr>
              <a:xfrm>
                <a:off x="730" y="3008707"/>
                <a:ext cx="495516" cy="495515"/>
                <a:chOff x="0" y="0"/>
                <a:chExt cx="495515" cy="495513"/>
              </a:xfrm>
            </p:grpSpPr>
            <p:sp>
              <p:nvSpPr>
                <p:cNvPr id="207" name="Title 1"/>
                <p:cNvSpPr txBox="1"/>
                <p:nvPr/>
              </p:nvSpPr>
              <p:spPr>
                <a:xfrm>
                  <a:off x="1904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E46506"/>
                      </a:solidFill>
                      <a:latin typeface="Century Gothic"/>
                      <a:ea typeface="Century Gothic"/>
                      <a:cs typeface="Century Gothic"/>
                      <a:sym typeface="Century Gothic"/>
                    </a:defRPr>
                  </a:lvl1pPr>
                </a:lstStyle>
                <a:p>
                  <a:r>
                    <a:rPr sz="1424"/>
                    <a:t>5</a:t>
                  </a:r>
                </a:p>
              </p:txBody>
            </p:sp>
            <p:sp>
              <p:nvSpPr>
                <p:cNvPr id="208" name="Square"/>
                <p:cNvSpPr/>
                <p:nvPr/>
              </p:nvSpPr>
              <p:spPr>
                <a:xfrm>
                  <a:off x="-1" y="-1"/>
                  <a:ext cx="495516" cy="495515"/>
                </a:xfrm>
                <a:prstGeom prst="rect">
                  <a:avLst/>
                </a:prstGeom>
                <a:noFill/>
                <a:ln w="50800" cap="flat">
                  <a:solidFill>
                    <a:srgbClr val="E46506"/>
                  </a:solidFill>
                  <a:prstDash val="solid"/>
                  <a:miter lim="800000"/>
                </a:ln>
                <a:effectLst/>
              </p:spPr>
              <p:txBody>
                <a:bodyPr wrap="square" lIns="34289" tIns="34289" rIns="34289" bIns="34289" numCol="1" anchor="ctr">
                  <a:noAutofit/>
                </a:bodyPr>
                <a:lstStyle/>
                <a:p>
                  <a:pPr>
                    <a:defRPr>
                      <a:solidFill>
                        <a:srgbClr val="E46506"/>
                      </a:solidFill>
                    </a:defRPr>
                  </a:pPr>
                  <a:endParaRPr/>
                </a:p>
              </p:txBody>
            </p:sp>
          </p:grpSp>
          <p:grpSp>
            <p:nvGrpSpPr>
              <p:cNvPr id="212" name="Group"/>
              <p:cNvGrpSpPr/>
              <p:nvPr/>
            </p:nvGrpSpPr>
            <p:grpSpPr>
              <a:xfrm>
                <a:off x="0" y="3760883"/>
                <a:ext cx="495516" cy="495515"/>
                <a:chOff x="0" y="0"/>
                <a:chExt cx="495515" cy="495513"/>
              </a:xfrm>
            </p:grpSpPr>
            <p:sp>
              <p:nvSpPr>
                <p:cNvPr id="210" name="Title 1"/>
                <p:cNvSpPr txBox="1"/>
                <p:nvPr/>
              </p:nvSpPr>
              <p:spPr>
                <a:xfrm>
                  <a:off x="1904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629623"/>
                      </a:solidFill>
                      <a:latin typeface="Century Gothic"/>
                      <a:ea typeface="Century Gothic"/>
                      <a:cs typeface="Century Gothic"/>
                      <a:sym typeface="Century Gothic"/>
                    </a:defRPr>
                  </a:lvl1pPr>
                </a:lstStyle>
                <a:p>
                  <a:r>
                    <a:rPr sz="1424"/>
                    <a:t>6</a:t>
                  </a:r>
                </a:p>
              </p:txBody>
            </p:sp>
            <p:sp>
              <p:nvSpPr>
                <p:cNvPr id="211" name="Square"/>
                <p:cNvSpPr/>
                <p:nvPr/>
              </p:nvSpPr>
              <p:spPr>
                <a:xfrm>
                  <a:off x="-1" y="-1"/>
                  <a:ext cx="495516" cy="495515"/>
                </a:xfrm>
                <a:prstGeom prst="rect">
                  <a:avLst/>
                </a:prstGeom>
                <a:noFill/>
                <a:ln w="50800" cap="flat">
                  <a:solidFill>
                    <a:srgbClr val="629623"/>
                  </a:solidFill>
                  <a:prstDash val="solid"/>
                  <a:miter lim="800000"/>
                </a:ln>
                <a:effectLst/>
              </p:spPr>
              <p:txBody>
                <a:bodyPr wrap="square" lIns="34289" tIns="34289" rIns="34289" bIns="34289" numCol="1" anchor="ctr">
                  <a:noAutofit/>
                </a:bodyPr>
                <a:lstStyle/>
                <a:p>
                  <a:endParaRPr/>
                </a:p>
              </p:txBody>
            </p:sp>
          </p:grpSp>
          <p:grpSp>
            <p:nvGrpSpPr>
              <p:cNvPr id="215" name="Group"/>
              <p:cNvGrpSpPr/>
              <p:nvPr/>
            </p:nvGrpSpPr>
            <p:grpSpPr>
              <a:xfrm>
                <a:off x="730" y="4513060"/>
                <a:ext cx="495516" cy="495515"/>
                <a:chOff x="0" y="0"/>
                <a:chExt cx="495515" cy="495513"/>
              </a:xfrm>
            </p:grpSpPr>
            <p:sp>
              <p:nvSpPr>
                <p:cNvPr id="213" name="Title 1"/>
                <p:cNvSpPr txBox="1"/>
                <p:nvPr/>
              </p:nvSpPr>
              <p:spPr>
                <a:xfrm>
                  <a:off x="1904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008B92"/>
                      </a:solidFill>
                      <a:latin typeface="Century Gothic"/>
                      <a:ea typeface="Century Gothic"/>
                      <a:cs typeface="Century Gothic"/>
                      <a:sym typeface="Century Gothic"/>
                    </a:defRPr>
                  </a:lvl1pPr>
                </a:lstStyle>
                <a:p>
                  <a:r>
                    <a:rPr sz="1424"/>
                    <a:t>7</a:t>
                  </a:r>
                </a:p>
              </p:txBody>
            </p:sp>
            <p:sp>
              <p:nvSpPr>
                <p:cNvPr id="214" name="Square"/>
                <p:cNvSpPr/>
                <p:nvPr/>
              </p:nvSpPr>
              <p:spPr>
                <a:xfrm>
                  <a:off x="-1" y="-1"/>
                  <a:ext cx="495516" cy="495515"/>
                </a:xfrm>
                <a:prstGeom prst="rect">
                  <a:avLst/>
                </a:prstGeom>
                <a:noFill/>
                <a:ln w="50800" cap="flat">
                  <a:solidFill>
                    <a:srgbClr val="008B92"/>
                  </a:solidFill>
                  <a:prstDash val="solid"/>
                  <a:miter lim="800000"/>
                </a:ln>
                <a:effectLst/>
              </p:spPr>
              <p:txBody>
                <a:bodyPr wrap="square" lIns="34289" tIns="34289" rIns="34289" bIns="34289" numCol="1" anchor="ctr">
                  <a:noAutofit/>
                </a:bodyPr>
                <a:lstStyle/>
                <a:p>
                  <a:endParaRPr/>
                </a:p>
              </p:txBody>
            </p:sp>
          </p:grpSp>
          <p:grpSp>
            <p:nvGrpSpPr>
              <p:cNvPr id="218" name="Group"/>
              <p:cNvGrpSpPr/>
              <p:nvPr/>
            </p:nvGrpSpPr>
            <p:grpSpPr>
              <a:xfrm>
                <a:off x="730" y="5265237"/>
                <a:ext cx="495516" cy="495515"/>
                <a:chOff x="0" y="0"/>
                <a:chExt cx="495515" cy="495513"/>
              </a:xfrm>
            </p:grpSpPr>
            <p:sp>
              <p:nvSpPr>
                <p:cNvPr id="216" name="Title 1"/>
                <p:cNvSpPr txBox="1"/>
                <p:nvPr/>
              </p:nvSpPr>
              <p:spPr>
                <a:xfrm>
                  <a:off x="1904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006CA6"/>
                      </a:solidFill>
                      <a:latin typeface="Century Gothic"/>
                      <a:ea typeface="Century Gothic"/>
                      <a:cs typeface="Century Gothic"/>
                      <a:sym typeface="Century Gothic"/>
                    </a:defRPr>
                  </a:lvl1pPr>
                </a:lstStyle>
                <a:p>
                  <a:r>
                    <a:rPr sz="1424"/>
                    <a:t>8</a:t>
                  </a:r>
                </a:p>
              </p:txBody>
            </p:sp>
            <p:sp>
              <p:nvSpPr>
                <p:cNvPr id="217" name="Square"/>
                <p:cNvSpPr/>
                <p:nvPr/>
              </p:nvSpPr>
              <p:spPr>
                <a:xfrm>
                  <a:off x="-1" y="-1"/>
                  <a:ext cx="495516" cy="495515"/>
                </a:xfrm>
                <a:prstGeom prst="rect">
                  <a:avLst/>
                </a:prstGeom>
                <a:noFill/>
                <a:ln w="50800" cap="flat">
                  <a:solidFill>
                    <a:srgbClr val="006CA6"/>
                  </a:solidFill>
                  <a:prstDash val="solid"/>
                  <a:miter lim="800000"/>
                </a:ln>
                <a:effectLst/>
              </p:spPr>
              <p:txBody>
                <a:bodyPr wrap="square" lIns="34289" tIns="34289" rIns="34289" bIns="34289" numCol="1" anchor="ctr">
                  <a:noAutofit/>
                </a:bodyPr>
                <a:lstStyle/>
                <a:p>
                  <a:endParaRPr/>
                </a:p>
              </p:txBody>
            </p:sp>
          </p:grpSp>
          <p:grpSp>
            <p:nvGrpSpPr>
              <p:cNvPr id="221" name="Group"/>
              <p:cNvGrpSpPr/>
              <p:nvPr/>
            </p:nvGrpSpPr>
            <p:grpSpPr>
              <a:xfrm>
                <a:off x="1460" y="6017414"/>
                <a:ext cx="495516" cy="495515"/>
                <a:chOff x="0" y="0"/>
                <a:chExt cx="495515" cy="495513"/>
              </a:xfrm>
            </p:grpSpPr>
            <p:sp>
              <p:nvSpPr>
                <p:cNvPr id="219" name="Title 1"/>
                <p:cNvSpPr txBox="1"/>
                <p:nvPr/>
              </p:nvSpPr>
              <p:spPr>
                <a:xfrm>
                  <a:off x="19049" y="32430"/>
                  <a:ext cx="439936" cy="40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normAutofit/>
                </a:bodyPr>
                <a:lstStyle>
                  <a:lvl1pPr algn="ctr" defTabSz="450615">
                    <a:lnSpc>
                      <a:spcPct val="96000"/>
                    </a:lnSpc>
                    <a:defRPr sz="2025" b="1" cap="all" spc="-75">
                      <a:solidFill>
                        <a:srgbClr val="242E7C"/>
                      </a:solidFill>
                      <a:latin typeface="Century Gothic"/>
                      <a:ea typeface="Century Gothic"/>
                      <a:cs typeface="Century Gothic"/>
                      <a:sym typeface="Century Gothic"/>
                    </a:defRPr>
                  </a:lvl1pPr>
                </a:lstStyle>
                <a:p>
                  <a:r>
                    <a:rPr sz="1424"/>
                    <a:t>9</a:t>
                  </a:r>
                </a:p>
              </p:txBody>
            </p:sp>
            <p:sp>
              <p:nvSpPr>
                <p:cNvPr id="220" name="Square"/>
                <p:cNvSpPr/>
                <p:nvPr/>
              </p:nvSpPr>
              <p:spPr>
                <a:xfrm>
                  <a:off x="-1" y="-1"/>
                  <a:ext cx="495516" cy="495515"/>
                </a:xfrm>
                <a:prstGeom prst="rect">
                  <a:avLst/>
                </a:prstGeom>
                <a:noFill/>
                <a:ln w="50800" cap="flat">
                  <a:solidFill>
                    <a:srgbClr val="242E7C"/>
                  </a:solidFill>
                  <a:prstDash val="solid"/>
                  <a:miter lim="800000"/>
                </a:ln>
                <a:effectLst/>
              </p:spPr>
              <p:txBody>
                <a:bodyPr wrap="square" lIns="34289" tIns="34289" rIns="34289" bIns="34289" numCol="1" anchor="ctr">
                  <a:noAutofit/>
                </a:bodyPr>
                <a:lstStyle/>
                <a:p>
                  <a:endParaRPr/>
                </a:p>
              </p:txBody>
            </p:sp>
          </p:grpSp>
        </p:grpSp>
      </p:grpSp>
    </p:spTree>
    <p:extLst>
      <p:ext uri="{BB962C8B-B14F-4D97-AF65-F5344CB8AC3E}">
        <p14:creationId xmlns:p14="http://schemas.microsoft.com/office/powerpoint/2010/main" val="41165753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سیاست های پوشش همگانی سلامت</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fa-IR" dirty="0" smtClean="0"/>
              <a:t>هدف: دستیابی به پوشش همگانی سلامت</a:t>
            </a:r>
          </a:p>
          <a:p>
            <a:pPr>
              <a:buFont typeface="Wingdings" panose="05000000000000000000" pitchFamily="2" charset="2"/>
              <a:buChar char="q"/>
            </a:pPr>
            <a:r>
              <a:rPr lang="fa-IR" dirty="0" smtClean="0"/>
              <a:t>سیاست ها:</a:t>
            </a:r>
          </a:p>
          <a:p>
            <a:pPr lvl="1" algn="just">
              <a:buFont typeface="Wingdings" panose="05000000000000000000" pitchFamily="2" charset="2"/>
              <a:buChar char="§"/>
            </a:pPr>
            <a:r>
              <a:rPr lang="fa-IR" sz="2400" dirty="0" smtClean="0"/>
              <a:t>برای </a:t>
            </a:r>
            <a:r>
              <a:rPr lang="fa-IR" sz="2400" dirty="0" smtClean="0">
                <a:solidFill>
                  <a:srgbClr val="C00000"/>
                </a:solidFill>
              </a:rPr>
              <a:t>تامین مالی </a:t>
            </a:r>
            <a:r>
              <a:rPr lang="fa-IR" sz="2400" dirty="0" smtClean="0"/>
              <a:t>سلامت باید از روش های </a:t>
            </a:r>
            <a:r>
              <a:rPr lang="fa-IR" sz="2400" dirty="0" smtClean="0">
                <a:solidFill>
                  <a:schemeClr val="tx2">
                    <a:lumMod val="75000"/>
                  </a:schemeClr>
                </a:solidFill>
              </a:rPr>
              <a:t>پیش پرداخت </a:t>
            </a:r>
            <a:r>
              <a:rPr lang="fa-IR" sz="2400" dirty="0" smtClean="0"/>
              <a:t>استفاده شود و ریسک بیماری را در بین جمعیت به گونه ای توزیع نمایند که از ایجاد هزینه های اسف بار مراقبت های سلامت و فقیر شدن افراد به هنگام بیماری و درمان پرهیز شود.</a:t>
            </a:r>
          </a:p>
          <a:p>
            <a:pPr lvl="1" algn="just">
              <a:buFont typeface="Wingdings" panose="05000000000000000000" pitchFamily="2" charset="2"/>
              <a:buChar char="§"/>
            </a:pPr>
            <a:r>
              <a:rPr lang="fa-IR" sz="2400" dirty="0" smtClean="0">
                <a:solidFill>
                  <a:srgbClr val="00B050"/>
                </a:solidFill>
              </a:rPr>
              <a:t>منابع خارجی و اهدایی </a:t>
            </a:r>
            <a:r>
              <a:rPr lang="fa-IR" sz="2400" dirty="0" smtClean="0"/>
              <a:t>سازمان های بین المللی برای برنامه های سلامتی باید طوی سازماندهی شوند که منجر به </a:t>
            </a:r>
            <a:r>
              <a:rPr lang="fa-IR" sz="2400" dirty="0" smtClean="0">
                <a:solidFill>
                  <a:srgbClr val="0070C0"/>
                </a:solidFill>
              </a:rPr>
              <a:t>تامین مالی پایدار </a:t>
            </a:r>
            <a:r>
              <a:rPr lang="fa-IR" sz="2400" dirty="0" smtClean="0"/>
              <a:t>در کل نظام سلامت کشور شود</a:t>
            </a:r>
          </a:p>
          <a:p>
            <a:pPr lvl="1" algn="just">
              <a:buFont typeface="Wingdings" panose="05000000000000000000" pitchFamily="2" charset="2"/>
              <a:buChar char="§"/>
            </a:pPr>
            <a:r>
              <a:rPr lang="fa-IR" sz="2400" dirty="0" smtClean="0">
                <a:solidFill>
                  <a:schemeClr val="accent5">
                    <a:lumMod val="75000"/>
                  </a:schemeClr>
                </a:solidFill>
              </a:rPr>
              <a:t>مراقبت های سلامت </a:t>
            </a:r>
            <a:r>
              <a:rPr lang="fa-IR" sz="2400" dirty="0" smtClean="0"/>
              <a:t>باید کافی و </a:t>
            </a:r>
            <a:r>
              <a:rPr lang="fa-IR" sz="2400" dirty="0" smtClean="0">
                <a:solidFill>
                  <a:srgbClr val="FFC000"/>
                </a:solidFill>
              </a:rPr>
              <a:t>عادلانه</a:t>
            </a:r>
            <a:r>
              <a:rPr lang="fa-IR" sz="2400" dirty="0" smtClean="0"/>
              <a:t> توزیع شود و بیمه شدگان خدمات سلامتی عادلانه و کیفی را بر اساس </a:t>
            </a:r>
            <a:r>
              <a:rPr lang="fa-IR" sz="2400" dirty="0" smtClean="0">
                <a:solidFill>
                  <a:schemeClr val="accent6">
                    <a:lumMod val="75000"/>
                  </a:schemeClr>
                </a:solidFill>
              </a:rPr>
              <a:t>بسته تعریف شده خدمات دریافت </a:t>
            </a:r>
            <a:r>
              <a:rPr lang="fa-IR" sz="2400" dirty="0" smtClean="0"/>
              <a:t>دارند.</a:t>
            </a:r>
          </a:p>
          <a:p>
            <a:pPr lvl="1" algn="just">
              <a:buFont typeface="Wingdings" panose="05000000000000000000" pitchFamily="2" charset="2"/>
              <a:buChar char="§"/>
            </a:pPr>
            <a:r>
              <a:rPr lang="fa-IR" sz="2400" dirty="0" smtClean="0"/>
              <a:t>فرضت های موجود برای </a:t>
            </a:r>
            <a:r>
              <a:rPr lang="fa-IR" sz="2400" dirty="0" smtClean="0">
                <a:solidFill>
                  <a:srgbClr val="00B0F0"/>
                </a:solidFill>
              </a:rPr>
              <a:t>همکاری بین ارائه کنندگان </a:t>
            </a:r>
            <a:r>
              <a:rPr lang="fa-IR" sz="2400" dirty="0" smtClean="0"/>
              <a:t>دولتی و خصوصی و سازمان های تامین کننده منابع سلامتی باید تحت تولیت کلی حکومت صورت پذیرد. </a:t>
            </a:r>
          </a:p>
          <a:p>
            <a:pPr lvl="1">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a:t>
            </a:fld>
            <a:endParaRPr lang="en-US"/>
          </a:p>
        </p:txBody>
      </p:sp>
    </p:spTree>
    <p:extLst>
      <p:ext uri="{BB962C8B-B14F-4D97-AF65-F5344CB8AC3E}">
        <p14:creationId xmlns:p14="http://schemas.microsoft.com/office/powerpoint/2010/main" val="28872070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fa-IR" dirty="0" smtClean="0">
              <a:cs typeface="B Titr" panose="00000700000000000000" pitchFamily="2" charset="-78"/>
            </a:endParaRPr>
          </a:p>
          <a:p>
            <a:pPr algn="ctr"/>
            <a:endParaRPr lang="fa-IR" dirty="0">
              <a:cs typeface="B Titr" panose="00000700000000000000" pitchFamily="2" charset="-78"/>
            </a:endParaRPr>
          </a:p>
          <a:p>
            <a:pPr algn="ctr">
              <a:lnSpc>
                <a:spcPct val="150000"/>
              </a:lnSpc>
            </a:pPr>
            <a:r>
              <a:rPr lang="fa-IR" sz="4000" dirty="0" smtClean="0">
                <a:solidFill>
                  <a:schemeClr val="bg1">
                    <a:lumMod val="50000"/>
                  </a:schemeClr>
                </a:solidFill>
                <a:cs typeface="B Titr" panose="00000700000000000000" pitchFamily="2" charset="-78"/>
              </a:rPr>
              <a:t>سیاستگذاری سنتی </a:t>
            </a:r>
          </a:p>
          <a:p>
            <a:pPr algn="ctr">
              <a:lnSpc>
                <a:spcPct val="150000"/>
              </a:lnSpc>
            </a:pPr>
            <a:r>
              <a:rPr lang="fa-IR" sz="4000" dirty="0" smtClean="0">
                <a:solidFill>
                  <a:schemeClr val="bg1">
                    <a:lumMod val="50000"/>
                  </a:schemeClr>
                </a:solidFill>
                <a:cs typeface="B Titr" panose="00000700000000000000" pitchFamily="2" charset="-78"/>
              </a:rPr>
              <a:t>برنامه ترویج زایمان طبیعی</a:t>
            </a:r>
            <a:endParaRPr lang="en-US" sz="4000" dirty="0">
              <a:solidFill>
                <a:schemeClr val="bg1">
                  <a:lumMod val="50000"/>
                </a:schemeClr>
              </a:solidFill>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en-US" smtClean="0"/>
              <a:t>Erfan A&amp;B                                </a:t>
            </a:r>
            <a:endParaRPr lang="en-US"/>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9</a:t>
            </a:fld>
            <a:endParaRPr lang="en-US"/>
          </a:p>
        </p:txBody>
      </p:sp>
    </p:spTree>
    <p:extLst>
      <p:ext uri="{BB962C8B-B14F-4D97-AF65-F5344CB8AC3E}">
        <p14:creationId xmlns:p14="http://schemas.microsoft.com/office/powerpoint/2010/main" val="39738500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6.0.4"/>
  <p:tag name="AS_OS" val="Microsoft Windows NT 10.0.17763.0"/>
  <p:tag name="AS_RELEASE_DATE" val="2022.04.14"/>
  <p:tag name="AS_TITLE" val="Aspose.Slides for .NET5"/>
  <p:tag name="AS_VERSION" val="22.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Corbel"/>
        <a:cs typeface="Arial"/>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Corbel"/>
        <a:cs typeface="Arial"/>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1962</TotalTime>
  <Words>4397</Words>
  <Application>Microsoft Office PowerPoint</Application>
  <PresentationFormat>On-screen Show (4:3)</PresentationFormat>
  <Paragraphs>603</Paragraphs>
  <Slides>78</Slides>
  <Notes>4</Notes>
  <HiddenSlides>2</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روش شناسي پژوهش در آموزش</vt:lpstr>
      <vt:lpstr>خلاصه سیاستی ابزاری در ترجمان دانش</vt:lpstr>
      <vt:lpstr>اهداف کارگاه</vt:lpstr>
      <vt:lpstr>چه تحقیقاتی می توانند منجر سیاست نگاری شوند؟  چه کسانی می توانند سیاست نگاری انجام دهند؟ </vt:lpstr>
      <vt:lpstr>تاثیر سیاست</vt:lpstr>
      <vt:lpstr>سیاستگذاری سلامت</vt:lpstr>
      <vt:lpstr>سیاست سلامت</vt:lpstr>
      <vt:lpstr>هدف سیاست سلامت</vt:lpstr>
      <vt:lpstr>سیاست های پوشش همگانی سلامت</vt:lpstr>
      <vt:lpstr>PowerPoint Presentation</vt:lpstr>
      <vt:lpstr>شاخص سزارین کشور</vt:lpstr>
      <vt:lpstr>برنامه ترویج زایمان طبیعی</vt:lpstr>
      <vt:lpstr>سیاستگذاری سلامت مبتنی بر شواهد</vt:lpstr>
      <vt:lpstr>شواهد مورد نیاز برای سیاستگذاری</vt:lpstr>
      <vt:lpstr>آینده پژوهی ترویج زایمان طبیعی در ایران</vt:lpstr>
      <vt:lpstr>سیاستگذاری مبتنی بر شواهد برنامه ترویج زایمان طبیعی</vt:lpstr>
      <vt:lpstr>سزارین در انواع بیمارستان ها</vt:lpstr>
      <vt:lpstr>سزارین در قطب ها</vt:lpstr>
      <vt:lpstr>سهم دانشگاه ها از سزارین کشور</vt:lpstr>
      <vt:lpstr>شناسایی علل سزارین در ایران و جهان</vt:lpstr>
      <vt:lpstr>مدل علیتی سزارین</vt:lpstr>
      <vt:lpstr>علل سزارین در ایران</vt:lpstr>
      <vt:lpstr>شناسایی راهکارهای موثر کاهش سزارین در جهان</vt:lpstr>
      <vt:lpstr>آینده نگری زایمان طبیعی در ایران 1404</vt:lpstr>
      <vt:lpstr>پیش بینی سزارین در دانشگاه ها</vt:lpstr>
      <vt:lpstr>PowerPoint Presentation</vt:lpstr>
      <vt:lpstr>PowerPoint Presentation</vt:lpstr>
      <vt:lpstr>فرایند پژوهش</vt:lpstr>
      <vt:lpstr>ترجمان دانش</vt:lpstr>
      <vt:lpstr>Model for knowledge translation efforts/initiatives</vt:lpstr>
      <vt:lpstr>محصولات دانش</vt:lpstr>
      <vt:lpstr>(Some) Different Types of Research Outputs</vt:lpstr>
      <vt:lpstr>ابزارهای انتقال و تبادل دانش</vt:lpstr>
      <vt:lpstr>Policy Brief</vt:lpstr>
      <vt:lpstr>Evidence creation funnel</vt:lpstr>
      <vt:lpstr>PowerPoint Presentation</vt:lpstr>
      <vt:lpstr>Policy writing and academic writing</vt:lpstr>
      <vt:lpstr>PowerPoint Presentation</vt:lpstr>
      <vt:lpstr>Policy brief</vt:lpstr>
      <vt:lpstr>خلاصه سیاستی</vt:lpstr>
      <vt:lpstr>هدف خلاصه سیاستی</vt:lpstr>
      <vt:lpstr>Why write a policy brief?</vt:lpstr>
      <vt:lpstr>انواع خلاصه سیاستی</vt:lpstr>
      <vt:lpstr>PowerPoint Presentation</vt:lpstr>
      <vt:lpstr>How to write a policy brief</vt:lpstr>
      <vt:lpstr>هدف Purpose </vt:lpstr>
      <vt:lpstr>مخاطبین</vt:lpstr>
      <vt:lpstr>محتوا</vt:lpstr>
      <vt:lpstr>ساختار Structure </vt:lpstr>
      <vt:lpstr>طراحی Design</vt:lpstr>
      <vt:lpstr>انتشار Dissemination</vt:lpstr>
      <vt:lpstr>خلاصه سیاستی کلیدی برای حل مسائل</vt:lpstr>
      <vt:lpstr>Structure of policy brief (in detail)</vt:lpstr>
      <vt:lpstr>عنوان</vt:lpstr>
      <vt:lpstr>PowerPoint Presentation</vt:lpstr>
      <vt:lpstr>عنوان خلاصه سیاستی-مثال</vt:lpstr>
      <vt:lpstr>چکیده خلاصه سیاستی</vt:lpstr>
      <vt:lpstr>PowerPoint Presentation</vt:lpstr>
      <vt:lpstr>توصیه ها </vt:lpstr>
      <vt:lpstr>به هرحال هرجا که توصیه ها را نوشتید...</vt:lpstr>
      <vt:lpstr>PowerPoint Presentation</vt:lpstr>
      <vt:lpstr>مقدمه</vt:lpstr>
      <vt:lpstr>مقدمه</vt:lpstr>
      <vt:lpstr>مقدمه</vt:lpstr>
      <vt:lpstr>متن اصلی</vt:lpstr>
      <vt:lpstr>کاربست سیاستی</vt:lpstr>
      <vt:lpstr>نتیجه گیری</vt:lpstr>
      <vt:lpstr>جعبه‌ها و نوارهای کناری</vt:lpstr>
      <vt:lpstr>PowerPoint Presentation</vt:lpstr>
      <vt:lpstr>مطالعات موردی</vt:lpstr>
      <vt:lpstr>جداول</vt:lpstr>
      <vt:lpstr>جداول</vt:lpstr>
      <vt:lpstr>گرافیک ها</vt:lpstr>
      <vt:lpstr>عکس ها</vt:lpstr>
      <vt:lpstr>سربرگ masthead</vt:lpstr>
      <vt:lpstr>نویسندگان</vt:lpstr>
      <vt:lpstr>تشکر و قدردانی و جزئیات انتشار</vt:lpstr>
      <vt:lpstr>رفرنس و پاورقی</vt:lpstr>
      <vt:lpstr>Characteristics of  effective policy briefs</vt:lpstr>
    </vt:vector>
  </TitlesOfParts>
  <Company>PES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شناسي پژوهش در آموزش</dc:title>
  <dc:creator>Ali Akbar Haghdoost</dc:creator>
  <cp:lastModifiedBy>Unknown</cp:lastModifiedBy>
  <cp:revision>197</cp:revision>
  <dcterms:created xsi:type="dcterms:W3CDTF">2010-01-27T16:56:38Z</dcterms:created>
  <dcterms:modified xsi:type="dcterms:W3CDTF">2025-03-11T19:46:24Z</dcterms:modified>
</cp:coreProperties>
</file>